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4.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notesSlides/notesSlide5.xml" ContentType="application/vnd.openxmlformats-officedocument.presentationml.notesSlide+xml"/>
  <Override PartName="/ppt/diagrams/drawing1.xml" ContentType="application/vnd.ms-office.drawingml.diagramDrawing+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3">
  <p:sldMasterIdLst>
    <p:sldMasterId id="2147483648" r:id="rId1"/>
  </p:sldMasterIdLst>
  <p:notesMasterIdLst>
    <p:notesMasterId r:id="rId41"/>
  </p:notesMasterIdLst>
  <p:handoutMasterIdLst>
    <p:handoutMasterId r:id="rId42"/>
  </p:handoutMasterIdLst>
  <p:sldIdLst>
    <p:sldId id="257" r:id="rId2"/>
    <p:sldId id="459" r:id="rId3"/>
    <p:sldId id="460" r:id="rId4"/>
    <p:sldId id="463" r:id="rId5"/>
    <p:sldId id="464" r:id="rId6"/>
    <p:sldId id="465" r:id="rId7"/>
    <p:sldId id="496" r:id="rId8"/>
    <p:sldId id="466" r:id="rId9"/>
    <p:sldId id="467" r:id="rId10"/>
    <p:sldId id="495" r:id="rId11"/>
    <p:sldId id="462" r:id="rId12"/>
    <p:sldId id="468" r:id="rId13"/>
    <p:sldId id="471" r:id="rId14"/>
    <p:sldId id="469" r:id="rId15"/>
    <p:sldId id="470" r:id="rId16"/>
    <p:sldId id="491" r:id="rId17"/>
    <p:sldId id="473" r:id="rId18"/>
    <p:sldId id="474" r:id="rId19"/>
    <p:sldId id="492" r:id="rId20"/>
    <p:sldId id="493" r:id="rId21"/>
    <p:sldId id="499" r:id="rId22"/>
    <p:sldId id="500" r:id="rId23"/>
    <p:sldId id="501" r:id="rId24"/>
    <p:sldId id="502" r:id="rId25"/>
    <p:sldId id="503" r:id="rId26"/>
    <p:sldId id="504" r:id="rId27"/>
    <p:sldId id="505" r:id="rId28"/>
    <p:sldId id="506" r:id="rId29"/>
    <p:sldId id="507" r:id="rId30"/>
    <p:sldId id="508" r:id="rId31"/>
    <p:sldId id="509" r:id="rId32"/>
    <p:sldId id="510" r:id="rId33"/>
    <p:sldId id="513" r:id="rId34"/>
    <p:sldId id="517" r:id="rId35"/>
    <p:sldId id="518" r:id="rId36"/>
    <p:sldId id="519" r:id="rId37"/>
    <p:sldId id="520" r:id="rId38"/>
    <p:sldId id="524" r:id="rId39"/>
    <p:sldId id="356" r:id="rId40"/>
  </p:sldIdLst>
  <p:sldSz cx="9144000" cy="6858000" type="screen4x3"/>
  <p:notesSz cx="6797675" cy="9928225"/>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3" autoAdjust="0"/>
    <p:restoredTop sz="93486" autoAdjust="0"/>
  </p:normalViewPr>
  <p:slideViewPr>
    <p:cSldViewPr>
      <p:cViewPr>
        <p:scale>
          <a:sx n="70" d="100"/>
          <a:sy n="70" d="100"/>
        </p:scale>
        <p:origin x="-1206"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7" d="100"/>
        <a:sy n="67"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9AA57A-EBEF-4BDD-8C03-29351704F7A0}"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tr-TR"/>
        </a:p>
      </dgm:t>
    </dgm:pt>
    <dgm:pt modelId="{1AA8A9CE-BE4B-40A3-9F9A-40098C6275D8}">
      <dgm:prSet phldrT="[Metin]" custT="1"/>
      <dgm:spPr/>
      <dgm:t>
        <a:bodyPr/>
        <a:lstStyle/>
        <a:p>
          <a:r>
            <a:rPr lang="tr-TR" sz="4800" dirty="0" smtClean="0">
              <a:solidFill>
                <a:srgbClr val="002060"/>
              </a:solidFill>
              <a:latin typeface="Arial" pitchFamily="34" charset="0"/>
              <a:cs typeface="Arial" pitchFamily="34" charset="0"/>
            </a:rPr>
            <a:t>1</a:t>
          </a:r>
          <a:endParaRPr lang="tr-TR" sz="4800" dirty="0">
            <a:solidFill>
              <a:srgbClr val="002060"/>
            </a:solidFill>
            <a:latin typeface="Arial" pitchFamily="34" charset="0"/>
            <a:cs typeface="Arial" pitchFamily="34" charset="0"/>
          </a:endParaRPr>
        </a:p>
      </dgm:t>
    </dgm:pt>
    <dgm:pt modelId="{0966E3CF-767C-4FB9-A131-63D36DFC265C}" type="parTrans" cxnId="{D4F8BFEB-1F6F-4363-B03E-626E46FD6745}">
      <dgm:prSet/>
      <dgm:spPr/>
      <dgm:t>
        <a:bodyPr/>
        <a:lstStyle/>
        <a:p>
          <a:endParaRPr lang="tr-TR">
            <a:solidFill>
              <a:srgbClr val="002060"/>
            </a:solidFill>
            <a:latin typeface="Arial" pitchFamily="34" charset="0"/>
            <a:cs typeface="Arial" pitchFamily="34" charset="0"/>
          </a:endParaRPr>
        </a:p>
      </dgm:t>
    </dgm:pt>
    <dgm:pt modelId="{E154DEDE-D474-4A58-BE0B-EE51B1F4D683}" type="sibTrans" cxnId="{D4F8BFEB-1F6F-4363-B03E-626E46FD6745}">
      <dgm:prSet/>
      <dgm:spPr/>
      <dgm:t>
        <a:bodyPr/>
        <a:lstStyle/>
        <a:p>
          <a:endParaRPr lang="tr-TR">
            <a:solidFill>
              <a:srgbClr val="002060"/>
            </a:solidFill>
            <a:latin typeface="Arial" pitchFamily="34" charset="0"/>
            <a:cs typeface="Arial" pitchFamily="34" charset="0"/>
          </a:endParaRPr>
        </a:p>
      </dgm:t>
    </dgm:pt>
    <dgm:pt modelId="{AE663D99-2D30-4B0C-B1FD-F7B4E4233F04}">
      <dgm:prSet phldrT="[Metin]" custT="1"/>
      <dgm:spPr/>
      <dgm:t>
        <a:bodyPr/>
        <a:lstStyle/>
        <a:p>
          <a:pPr algn="l">
            <a:lnSpc>
              <a:spcPct val="90000"/>
            </a:lnSpc>
          </a:pPr>
          <a:r>
            <a:rPr lang="tr-TR" sz="2000" b="1" kern="1200" dirty="0" smtClean="0">
              <a:solidFill>
                <a:srgbClr val="0000FF"/>
              </a:solidFill>
              <a:latin typeface="+mn-lt"/>
              <a:ea typeface="+mn-ea"/>
              <a:cs typeface="+mn-cs"/>
            </a:rPr>
            <a:t>    Teknik Çerçevenin</a:t>
          </a:r>
        </a:p>
        <a:p>
          <a:pPr algn="l">
            <a:lnSpc>
              <a:spcPct val="90000"/>
            </a:lnSpc>
          </a:pPr>
          <a:r>
            <a:rPr lang="tr-TR" sz="2000" b="1" kern="1200" dirty="0" smtClean="0">
              <a:solidFill>
                <a:srgbClr val="0000FF"/>
              </a:solidFill>
              <a:latin typeface="+mn-lt"/>
              <a:ea typeface="+mn-ea"/>
              <a:cs typeface="+mn-cs"/>
            </a:rPr>
            <a:t>    Oluşturulması</a:t>
          </a:r>
        </a:p>
        <a:p>
          <a:pPr algn="l">
            <a:lnSpc>
              <a:spcPct val="90000"/>
            </a:lnSpc>
          </a:pPr>
          <a:endParaRPr lang="tr-TR" sz="2000" b="1" kern="1200" dirty="0">
            <a:solidFill>
              <a:srgbClr val="002060"/>
            </a:solidFill>
            <a:latin typeface="Arial" pitchFamily="34" charset="0"/>
            <a:cs typeface="Arial" pitchFamily="34" charset="0"/>
          </a:endParaRPr>
        </a:p>
      </dgm:t>
    </dgm:pt>
    <dgm:pt modelId="{B8B8AD08-13DA-4434-A7D5-1073F0097B32}" type="parTrans" cxnId="{75358B01-74B1-4F69-BBEB-BD58DA9B4458}">
      <dgm:prSet/>
      <dgm:spPr/>
      <dgm:t>
        <a:bodyPr/>
        <a:lstStyle/>
        <a:p>
          <a:endParaRPr lang="tr-TR">
            <a:solidFill>
              <a:srgbClr val="002060"/>
            </a:solidFill>
            <a:latin typeface="Arial" pitchFamily="34" charset="0"/>
            <a:cs typeface="Arial" pitchFamily="34" charset="0"/>
          </a:endParaRPr>
        </a:p>
      </dgm:t>
    </dgm:pt>
    <dgm:pt modelId="{E3824F12-60B8-4E97-9D46-DFD69691B55D}" type="sibTrans" cxnId="{75358B01-74B1-4F69-BBEB-BD58DA9B4458}">
      <dgm:prSet/>
      <dgm:spPr/>
      <dgm:t>
        <a:bodyPr/>
        <a:lstStyle/>
        <a:p>
          <a:endParaRPr lang="tr-TR">
            <a:solidFill>
              <a:srgbClr val="002060"/>
            </a:solidFill>
            <a:latin typeface="Arial" pitchFamily="34" charset="0"/>
            <a:cs typeface="Arial" pitchFamily="34" charset="0"/>
          </a:endParaRPr>
        </a:p>
      </dgm:t>
    </dgm:pt>
    <dgm:pt modelId="{974593B6-8668-486F-A88D-CDFB09E0CC93}">
      <dgm:prSet phldrT="[Metin]" custT="1"/>
      <dgm:spPr/>
      <dgm:t>
        <a:bodyPr/>
        <a:lstStyle/>
        <a:p>
          <a:r>
            <a:rPr lang="tr-TR" sz="4800" dirty="0" smtClean="0">
              <a:solidFill>
                <a:srgbClr val="002060"/>
              </a:solidFill>
              <a:latin typeface="Arial" pitchFamily="34" charset="0"/>
              <a:cs typeface="Arial" pitchFamily="34" charset="0"/>
            </a:rPr>
            <a:t>2</a:t>
          </a:r>
          <a:endParaRPr lang="tr-TR" sz="4800" dirty="0">
            <a:solidFill>
              <a:srgbClr val="002060"/>
            </a:solidFill>
            <a:latin typeface="Arial" pitchFamily="34" charset="0"/>
            <a:cs typeface="Arial" pitchFamily="34" charset="0"/>
          </a:endParaRPr>
        </a:p>
      </dgm:t>
    </dgm:pt>
    <dgm:pt modelId="{EFF967CB-4DA9-46F6-837F-E19B62E434DF}" type="parTrans" cxnId="{C3D18944-3C11-4F75-BE46-49659456A3A8}">
      <dgm:prSet/>
      <dgm:spPr/>
      <dgm:t>
        <a:bodyPr/>
        <a:lstStyle/>
        <a:p>
          <a:endParaRPr lang="tr-TR">
            <a:solidFill>
              <a:srgbClr val="002060"/>
            </a:solidFill>
            <a:latin typeface="Arial" pitchFamily="34" charset="0"/>
            <a:cs typeface="Arial" pitchFamily="34" charset="0"/>
          </a:endParaRPr>
        </a:p>
      </dgm:t>
    </dgm:pt>
    <dgm:pt modelId="{1998FBD4-94EE-44A8-8F3F-CF62EDEAC555}" type="sibTrans" cxnId="{C3D18944-3C11-4F75-BE46-49659456A3A8}">
      <dgm:prSet/>
      <dgm:spPr/>
      <dgm:t>
        <a:bodyPr/>
        <a:lstStyle/>
        <a:p>
          <a:endParaRPr lang="tr-TR">
            <a:solidFill>
              <a:srgbClr val="002060"/>
            </a:solidFill>
            <a:latin typeface="Arial" pitchFamily="34" charset="0"/>
            <a:cs typeface="Arial" pitchFamily="34" charset="0"/>
          </a:endParaRPr>
        </a:p>
      </dgm:t>
    </dgm:pt>
    <dgm:pt modelId="{6789BCBA-FCA7-4E61-A5E4-DB5124D319B8}">
      <dgm:prSet phldrT="[Metin]" custT="1"/>
      <dgm:spPr/>
      <dgm:t>
        <a:bodyPr/>
        <a:lstStyle/>
        <a:p>
          <a:pPr algn="l">
            <a:lnSpc>
              <a:spcPct val="100000"/>
            </a:lnSpc>
          </a:pPr>
          <a:r>
            <a:rPr lang="tr-TR" sz="2100" b="1" kern="1200" dirty="0" smtClean="0">
              <a:solidFill>
                <a:srgbClr val="0000FF"/>
              </a:solidFill>
              <a:latin typeface="+mn-lt"/>
              <a:ea typeface="+mn-ea"/>
              <a:cs typeface="+mn-cs"/>
            </a:rPr>
            <a:t>Yasal Çerçevenin Oluşturulması</a:t>
          </a:r>
        </a:p>
        <a:p>
          <a:pPr algn="l">
            <a:lnSpc>
              <a:spcPct val="100000"/>
            </a:lnSpc>
          </a:pPr>
          <a:endParaRPr lang="tr-TR" sz="2100" b="1" kern="1200" dirty="0">
            <a:solidFill>
              <a:srgbClr val="0000FF"/>
            </a:solidFill>
            <a:latin typeface="+mn-lt"/>
            <a:ea typeface="+mn-ea"/>
            <a:cs typeface="+mn-cs"/>
          </a:endParaRPr>
        </a:p>
      </dgm:t>
    </dgm:pt>
    <dgm:pt modelId="{0242849D-EF01-4F93-A7CD-77F587027B68}" type="parTrans" cxnId="{E8A8020F-F407-48BC-A7D5-100A1A419009}">
      <dgm:prSet/>
      <dgm:spPr/>
      <dgm:t>
        <a:bodyPr/>
        <a:lstStyle/>
        <a:p>
          <a:endParaRPr lang="tr-TR">
            <a:solidFill>
              <a:srgbClr val="002060"/>
            </a:solidFill>
            <a:latin typeface="Arial" pitchFamily="34" charset="0"/>
            <a:cs typeface="Arial" pitchFamily="34" charset="0"/>
          </a:endParaRPr>
        </a:p>
      </dgm:t>
    </dgm:pt>
    <dgm:pt modelId="{4D57FC09-01EA-4615-8C64-EE2683079CBC}" type="sibTrans" cxnId="{E8A8020F-F407-48BC-A7D5-100A1A419009}">
      <dgm:prSet/>
      <dgm:spPr/>
      <dgm:t>
        <a:bodyPr/>
        <a:lstStyle/>
        <a:p>
          <a:endParaRPr lang="tr-TR">
            <a:solidFill>
              <a:srgbClr val="002060"/>
            </a:solidFill>
            <a:latin typeface="Arial" pitchFamily="34" charset="0"/>
            <a:cs typeface="Arial" pitchFamily="34" charset="0"/>
          </a:endParaRPr>
        </a:p>
      </dgm:t>
    </dgm:pt>
    <dgm:pt modelId="{991AC2ED-6C68-4B7D-8EFD-5BC1D4863021}">
      <dgm:prSet phldrT="[Metin]" custT="1"/>
      <dgm:spPr/>
      <dgm:t>
        <a:bodyPr/>
        <a:lstStyle/>
        <a:p>
          <a:pPr algn="l">
            <a:lnSpc>
              <a:spcPct val="100000"/>
            </a:lnSpc>
          </a:pPr>
          <a:r>
            <a:rPr lang="tr-TR" sz="2100" b="1" kern="1200" dirty="0" smtClean="0">
              <a:solidFill>
                <a:srgbClr val="0000FF"/>
              </a:solidFill>
              <a:latin typeface="+mn-lt"/>
              <a:ea typeface="+mn-ea"/>
              <a:cs typeface="+mn-cs"/>
            </a:rPr>
            <a:t>Su Kanunu</a:t>
          </a:r>
          <a:endParaRPr lang="tr-TR" sz="2100" b="1" kern="1200" dirty="0">
            <a:solidFill>
              <a:srgbClr val="0000FF"/>
            </a:solidFill>
            <a:latin typeface="+mn-lt"/>
            <a:ea typeface="+mn-ea"/>
            <a:cs typeface="+mn-cs"/>
          </a:endParaRPr>
        </a:p>
      </dgm:t>
    </dgm:pt>
    <dgm:pt modelId="{4C1D6FFD-2316-42BD-A566-10825C656FC9}" type="parTrans" cxnId="{952D272A-89C0-4FCF-B399-B7F07F32FC54}">
      <dgm:prSet/>
      <dgm:spPr/>
      <dgm:t>
        <a:bodyPr/>
        <a:lstStyle/>
        <a:p>
          <a:endParaRPr lang="tr-TR">
            <a:solidFill>
              <a:srgbClr val="002060"/>
            </a:solidFill>
            <a:latin typeface="Arial" pitchFamily="34" charset="0"/>
            <a:cs typeface="Arial" pitchFamily="34" charset="0"/>
          </a:endParaRPr>
        </a:p>
      </dgm:t>
    </dgm:pt>
    <dgm:pt modelId="{77B1D301-D564-4134-B714-41AD09F66265}" type="sibTrans" cxnId="{952D272A-89C0-4FCF-B399-B7F07F32FC54}">
      <dgm:prSet/>
      <dgm:spPr/>
      <dgm:t>
        <a:bodyPr/>
        <a:lstStyle/>
        <a:p>
          <a:endParaRPr lang="tr-TR">
            <a:solidFill>
              <a:srgbClr val="002060"/>
            </a:solidFill>
            <a:latin typeface="Arial" pitchFamily="34" charset="0"/>
            <a:cs typeface="Arial" pitchFamily="34" charset="0"/>
          </a:endParaRPr>
        </a:p>
      </dgm:t>
    </dgm:pt>
    <dgm:pt modelId="{73DE31D9-E6E6-4F8C-A529-1F7C0503F2B2}">
      <dgm:prSet custT="1"/>
      <dgm:spPr/>
      <dgm:t>
        <a:bodyPr/>
        <a:lstStyle/>
        <a:p>
          <a:pPr algn="just">
            <a:lnSpc>
              <a:spcPct val="90000"/>
            </a:lnSpc>
          </a:pPr>
          <a:r>
            <a:rPr lang="tr-TR" sz="1200" b="1" kern="1200" dirty="0" smtClean="0">
              <a:solidFill>
                <a:srgbClr val="0000FF"/>
              </a:solidFill>
              <a:latin typeface="+mn-lt"/>
              <a:ea typeface="+mn-ea"/>
              <a:cs typeface="+mn-cs"/>
            </a:rPr>
            <a:t>Su Tahsis Komisyonunun Çalışma Esas ve Usullerine Dair Yönetmelik</a:t>
          </a:r>
        </a:p>
      </dgm:t>
    </dgm:pt>
    <dgm:pt modelId="{C89AE768-AE25-4858-BFC2-4F0AD50A295E}" type="parTrans" cxnId="{A27A2696-BBBE-426B-912F-DD85FE2D92A5}">
      <dgm:prSet/>
      <dgm:spPr/>
      <dgm:t>
        <a:bodyPr/>
        <a:lstStyle/>
        <a:p>
          <a:endParaRPr lang="tr-TR"/>
        </a:p>
      </dgm:t>
    </dgm:pt>
    <dgm:pt modelId="{5467BCE2-A5CC-43F3-ABA3-B720F304E566}" type="sibTrans" cxnId="{A27A2696-BBBE-426B-912F-DD85FE2D92A5}">
      <dgm:prSet/>
      <dgm:spPr/>
      <dgm:t>
        <a:bodyPr/>
        <a:lstStyle/>
        <a:p>
          <a:endParaRPr lang="tr-TR"/>
        </a:p>
      </dgm:t>
    </dgm:pt>
    <dgm:pt modelId="{EA6637D9-E798-45CF-BD45-66466C826944}">
      <dgm:prSet custT="1"/>
      <dgm:spPr/>
      <dgm:t>
        <a:bodyPr/>
        <a:lstStyle/>
        <a:p>
          <a:pPr algn="just">
            <a:lnSpc>
              <a:spcPct val="90000"/>
            </a:lnSpc>
          </a:pPr>
          <a:endParaRPr lang="tr-TR" sz="1200" b="1" kern="1200" dirty="0" smtClean="0">
            <a:solidFill>
              <a:srgbClr val="0000FF"/>
            </a:solidFill>
            <a:latin typeface="+mn-lt"/>
            <a:ea typeface="+mn-ea"/>
            <a:cs typeface="+mn-cs"/>
          </a:endParaRPr>
        </a:p>
      </dgm:t>
    </dgm:pt>
    <dgm:pt modelId="{395A44C3-413D-4FF5-9F68-9614C2BA2672}" type="parTrans" cxnId="{2B19E2DA-3802-4468-89AA-817DCD83A5A9}">
      <dgm:prSet/>
      <dgm:spPr/>
      <dgm:t>
        <a:bodyPr/>
        <a:lstStyle/>
        <a:p>
          <a:endParaRPr lang="tr-TR"/>
        </a:p>
      </dgm:t>
    </dgm:pt>
    <dgm:pt modelId="{27173767-9C2A-4C13-A7C4-B19C81D7F234}" type="sibTrans" cxnId="{2B19E2DA-3802-4468-89AA-817DCD83A5A9}">
      <dgm:prSet/>
      <dgm:spPr/>
      <dgm:t>
        <a:bodyPr/>
        <a:lstStyle/>
        <a:p>
          <a:endParaRPr lang="tr-TR"/>
        </a:p>
      </dgm:t>
    </dgm:pt>
    <dgm:pt modelId="{E913E82C-BE87-49DA-A7A1-696E8CE70866}">
      <dgm:prSet phldrT="[Metin]" custT="1"/>
      <dgm:spPr/>
      <dgm:t>
        <a:bodyPr/>
        <a:lstStyle/>
        <a:p>
          <a:pPr algn="l">
            <a:lnSpc>
              <a:spcPct val="100000"/>
            </a:lnSpc>
          </a:pPr>
          <a:r>
            <a:rPr lang="tr-TR" sz="2100" b="1" kern="1200" dirty="0" smtClean="0">
              <a:solidFill>
                <a:srgbClr val="0000FF"/>
              </a:solidFill>
              <a:latin typeface="+mn-lt"/>
              <a:ea typeface="+mn-ea"/>
              <a:cs typeface="+mn-cs"/>
            </a:rPr>
            <a:t>İlgili Yönetmelikler</a:t>
          </a:r>
          <a:endParaRPr lang="tr-TR" sz="2100" b="1" kern="1200" dirty="0">
            <a:solidFill>
              <a:srgbClr val="0000FF"/>
            </a:solidFill>
            <a:latin typeface="+mn-lt"/>
            <a:ea typeface="+mn-ea"/>
            <a:cs typeface="+mn-cs"/>
          </a:endParaRPr>
        </a:p>
      </dgm:t>
    </dgm:pt>
    <dgm:pt modelId="{FF37B778-8211-44A1-8D79-0BD82B600F0B}" type="parTrans" cxnId="{1B788AFB-6A14-4009-8A5D-A36A4FA40F39}">
      <dgm:prSet/>
      <dgm:spPr/>
      <dgm:t>
        <a:bodyPr/>
        <a:lstStyle/>
        <a:p>
          <a:endParaRPr lang="tr-TR"/>
        </a:p>
      </dgm:t>
    </dgm:pt>
    <dgm:pt modelId="{A21D37CD-80A1-4F0A-9EAC-C48F2DC707E3}" type="sibTrans" cxnId="{1B788AFB-6A14-4009-8A5D-A36A4FA40F39}">
      <dgm:prSet/>
      <dgm:spPr/>
      <dgm:t>
        <a:bodyPr/>
        <a:lstStyle/>
        <a:p>
          <a:endParaRPr lang="tr-TR"/>
        </a:p>
      </dgm:t>
    </dgm:pt>
    <dgm:pt modelId="{0CF89EB8-8183-4793-9720-9C8F759D7379}">
      <dgm:prSet phldrT="[Metin]" custT="1"/>
      <dgm:spPr/>
      <dgm:t>
        <a:bodyPr/>
        <a:lstStyle/>
        <a:p>
          <a:pPr algn="l">
            <a:lnSpc>
              <a:spcPct val="100000"/>
            </a:lnSpc>
          </a:pPr>
          <a:endParaRPr lang="tr-TR" sz="2100" b="1" kern="1200" dirty="0">
            <a:solidFill>
              <a:srgbClr val="0000FF"/>
            </a:solidFill>
            <a:latin typeface="+mn-lt"/>
            <a:ea typeface="+mn-ea"/>
            <a:cs typeface="+mn-cs"/>
          </a:endParaRPr>
        </a:p>
      </dgm:t>
    </dgm:pt>
    <dgm:pt modelId="{872AE41A-2474-48D8-826A-441DF9C5F6CC}" type="parTrans" cxnId="{118D0C22-4AF6-44D7-9AE6-2AD590BF4435}">
      <dgm:prSet/>
      <dgm:spPr/>
      <dgm:t>
        <a:bodyPr/>
        <a:lstStyle/>
        <a:p>
          <a:endParaRPr lang="tr-TR"/>
        </a:p>
      </dgm:t>
    </dgm:pt>
    <dgm:pt modelId="{2DD8DE30-0DFF-44E9-965F-EE5F0316AC45}" type="sibTrans" cxnId="{118D0C22-4AF6-44D7-9AE6-2AD590BF4435}">
      <dgm:prSet/>
      <dgm:spPr/>
      <dgm:t>
        <a:bodyPr/>
        <a:lstStyle/>
        <a:p>
          <a:endParaRPr lang="tr-TR"/>
        </a:p>
      </dgm:t>
    </dgm:pt>
    <dgm:pt modelId="{7FB364D1-04A5-4D93-8832-8F32D6D3ABDA}">
      <dgm:prSet phldrT="[Metin]" custT="1"/>
      <dgm:spPr/>
      <dgm:t>
        <a:bodyPr/>
        <a:lstStyle/>
        <a:p>
          <a:pPr algn="l">
            <a:lnSpc>
              <a:spcPct val="90000"/>
            </a:lnSpc>
          </a:pPr>
          <a:r>
            <a:rPr lang="tr-TR" sz="1200" b="1" kern="1200" dirty="0" smtClean="0">
              <a:solidFill>
                <a:srgbClr val="0000FF"/>
              </a:solidFill>
              <a:latin typeface="+mn-lt"/>
              <a:ea typeface="+mn-ea"/>
              <a:cs typeface="+mn-cs"/>
            </a:rPr>
            <a:t>Havza Bazlı Sektörel Su Tahsis Planlarının Yapımına Dair Yönetmelik</a:t>
          </a:r>
          <a:endParaRPr lang="tr-TR" sz="1200" b="1" kern="1200" dirty="0">
            <a:solidFill>
              <a:srgbClr val="0000FF"/>
            </a:solidFill>
            <a:latin typeface="+mn-lt"/>
            <a:ea typeface="+mn-ea"/>
            <a:cs typeface="+mn-cs"/>
          </a:endParaRPr>
        </a:p>
      </dgm:t>
    </dgm:pt>
    <dgm:pt modelId="{E4AAE271-B269-4951-834D-FE19B38AA110}" type="parTrans" cxnId="{1F7A33E1-5147-49F9-A0C6-37BCFD929A10}">
      <dgm:prSet/>
      <dgm:spPr/>
      <dgm:t>
        <a:bodyPr/>
        <a:lstStyle/>
        <a:p>
          <a:endParaRPr lang="tr-TR"/>
        </a:p>
      </dgm:t>
    </dgm:pt>
    <dgm:pt modelId="{8A58AB5E-B0A4-4860-96AE-BD0C99FCD7B3}" type="sibTrans" cxnId="{1F7A33E1-5147-49F9-A0C6-37BCFD929A10}">
      <dgm:prSet/>
      <dgm:spPr/>
      <dgm:t>
        <a:bodyPr/>
        <a:lstStyle/>
        <a:p>
          <a:endParaRPr lang="tr-TR"/>
        </a:p>
      </dgm:t>
    </dgm:pt>
    <dgm:pt modelId="{E562C382-61C0-4217-AD69-06B2878851C1}">
      <dgm:prSet phldrT="[Metin]" custT="1"/>
      <dgm:spPr/>
      <dgm:t>
        <a:bodyPr/>
        <a:lstStyle/>
        <a:p>
          <a:pPr algn="l">
            <a:lnSpc>
              <a:spcPct val="90000"/>
            </a:lnSpc>
          </a:pPr>
          <a:endParaRPr lang="tr-TR" sz="2000" kern="1200" dirty="0">
            <a:solidFill>
              <a:srgbClr val="002060"/>
            </a:solidFill>
            <a:latin typeface="Arial" pitchFamily="34" charset="0"/>
            <a:cs typeface="Arial" pitchFamily="34" charset="0"/>
          </a:endParaRPr>
        </a:p>
      </dgm:t>
    </dgm:pt>
    <dgm:pt modelId="{76D965FC-24F0-44DE-A712-23DFF7E436FA}" type="parTrans" cxnId="{EAD39D4A-A413-4C19-A382-E8B21DA4A80B}">
      <dgm:prSet/>
      <dgm:spPr/>
      <dgm:t>
        <a:bodyPr/>
        <a:lstStyle/>
        <a:p>
          <a:endParaRPr lang="tr-TR"/>
        </a:p>
      </dgm:t>
    </dgm:pt>
    <dgm:pt modelId="{DFF9BDC8-358B-4CD9-80B2-FDE073A18BFC}" type="sibTrans" cxnId="{EAD39D4A-A413-4C19-A382-E8B21DA4A80B}">
      <dgm:prSet/>
      <dgm:spPr/>
      <dgm:t>
        <a:bodyPr/>
        <a:lstStyle/>
        <a:p>
          <a:endParaRPr lang="tr-TR"/>
        </a:p>
      </dgm:t>
    </dgm:pt>
    <dgm:pt modelId="{FF441E8E-8CDD-461C-A5FC-D12493CAC46E}">
      <dgm:prSet phldrT="[Metin]" custT="1"/>
      <dgm:spPr/>
      <dgm:t>
        <a:bodyPr/>
        <a:lstStyle/>
        <a:p>
          <a:pPr algn="l">
            <a:lnSpc>
              <a:spcPct val="100000"/>
            </a:lnSpc>
          </a:pPr>
          <a:r>
            <a:rPr lang="tr-TR" sz="2100" b="1" kern="1200" dirty="0" smtClean="0">
              <a:solidFill>
                <a:srgbClr val="0000FF"/>
              </a:solidFill>
              <a:latin typeface="+mn-lt"/>
              <a:ea typeface="+mn-ea"/>
              <a:cs typeface="+mn-cs"/>
            </a:rPr>
            <a:t>Havza Bazlı Sektörel Su Tahsis Planlarının hazırlanması, uygulanması ve izlenmesi </a:t>
          </a:r>
          <a:endParaRPr lang="tr-TR" sz="2100" b="1" kern="1200" dirty="0">
            <a:solidFill>
              <a:srgbClr val="0000FF"/>
            </a:solidFill>
            <a:latin typeface="+mn-lt"/>
            <a:ea typeface="+mn-ea"/>
            <a:cs typeface="+mn-cs"/>
          </a:endParaRPr>
        </a:p>
      </dgm:t>
    </dgm:pt>
    <dgm:pt modelId="{D01DAED9-008D-40DD-9C1F-7DA2636B2F5B}" type="sibTrans" cxnId="{D666A477-9013-4D3E-94F6-51C5943D8A3D}">
      <dgm:prSet/>
      <dgm:spPr/>
      <dgm:t>
        <a:bodyPr/>
        <a:lstStyle/>
        <a:p>
          <a:endParaRPr lang="tr-TR">
            <a:solidFill>
              <a:srgbClr val="002060"/>
            </a:solidFill>
            <a:latin typeface="Arial" pitchFamily="34" charset="0"/>
            <a:cs typeface="Arial" pitchFamily="34" charset="0"/>
          </a:endParaRPr>
        </a:p>
      </dgm:t>
    </dgm:pt>
    <dgm:pt modelId="{85EAE9A0-FF90-41E8-9A29-F546EDC4BD49}" type="parTrans" cxnId="{D666A477-9013-4D3E-94F6-51C5943D8A3D}">
      <dgm:prSet/>
      <dgm:spPr/>
      <dgm:t>
        <a:bodyPr/>
        <a:lstStyle/>
        <a:p>
          <a:endParaRPr lang="tr-TR">
            <a:solidFill>
              <a:srgbClr val="002060"/>
            </a:solidFill>
            <a:latin typeface="Arial" pitchFamily="34" charset="0"/>
            <a:cs typeface="Arial" pitchFamily="34" charset="0"/>
          </a:endParaRPr>
        </a:p>
      </dgm:t>
    </dgm:pt>
    <dgm:pt modelId="{96515F0E-06EA-47C5-BD55-7CB4F04777F6}" type="pres">
      <dgm:prSet presAssocID="{819AA57A-EBEF-4BDD-8C03-29351704F7A0}" presName="list" presStyleCnt="0">
        <dgm:presLayoutVars>
          <dgm:dir/>
          <dgm:animLvl val="lvl"/>
        </dgm:presLayoutVars>
      </dgm:prSet>
      <dgm:spPr/>
      <dgm:t>
        <a:bodyPr/>
        <a:lstStyle/>
        <a:p>
          <a:endParaRPr lang="tr-TR"/>
        </a:p>
      </dgm:t>
    </dgm:pt>
    <dgm:pt modelId="{0D782B9A-8ED3-44DC-9BE5-757687DE966B}" type="pres">
      <dgm:prSet presAssocID="{1AA8A9CE-BE4B-40A3-9F9A-40098C6275D8}" presName="posSpace" presStyleCnt="0"/>
      <dgm:spPr/>
    </dgm:pt>
    <dgm:pt modelId="{C9DA1A45-C983-4117-80A7-9A3F2D6190F0}" type="pres">
      <dgm:prSet presAssocID="{1AA8A9CE-BE4B-40A3-9F9A-40098C6275D8}" presName="vertFlow" presStyleCnt="0"/>
      <dgm:spPr/>
    </dgm:pt>
    <dgm:pt modelId="{CBA1D8BC-5EFC-4963-87F6-D32273B1247F}" type="pres">
      <dgm:prSet presAssocID="{1AA8A9CE-BE4B-40A3-9F9A-40098C6275D8}" presName="topSpace" presStyleCnt="0"/>
      <dgm:spPr/>
    </dgm:pt>
    <dgm:pt modelId="{390853BD-1D75-4D68-8736-4AF67828C378}" type="pres">
      <dgm:prSet presAssocID="{1AA8A9CE-BE4B-40A3-9F9A-40098C6275D8}" presName="firstComp" presStyleCnt="0"/>
      <dgm:spPr/>
    </dgm:pt>
    <dgm:pt modelId="{3C7CB801-7D12-43B7-9937-6D9159C06A87}" type="pres">
      <dgm:prSet presAssocID="{1AA8A9CE-BE4B-40A3-9F9A-40098C6275D8}" presName="firstChild" presStyleLbl="bgAccFollowNode1" presStyleIdx="0" presStyleCnt="2" custScaleX="153986" custScaleY="371728" custLinFactNeighborX="1470" custLinFactNeighborY="228"/>
      <dgm:spPr/>
      <dgm:t>
        <a:bodyPr/>
        <a:lstStyle/>
        <a:p>
          <a:endParaRPr lang="tr-TR"/>
        </a:p>
      </dgm:t>
    </dgm:pt>
    <dgm:pt modelId="{48AAF1B1-B899-415B-913D-4E65A07B284A}" type="pres">
      <dgm:prSet presAssocID="{1AA8A9CE-BE4B-40A3-9F9A-40098C6275D8}" presName="firstChildTx" presStyleLbl="bgAccFollowNode1" presStyleIdx="0" presStyleCnt="2">
        <dgm:presLayoutVars>
          <dgm:bulletEnabled val="1"/>
        </dgm:presLayoutVars>
      </dgm:prSet>
      <dgm:spPr/>
      <dgm:t>
        <a:bodyPr/>
        <a:lstStyle/>
        <a:p>
          <a:endParaRPr lang="tr-TR"/>
        </a:p>
      </dgm:t>
    </dgm:pt>
    <dgm:pt modelId="{167FF069-8E48-4470-B1F4-98A8E910F4A7}" type="pres">
      <dgm:prSet presAssocID="{1AA8A9CE-BE4B-40A3-9F9A-40098C6275D8}" presName="negSpace" presStyleCnt="0"/>
      <dgm:spPr/>
    </dgm:pt>
    <dgm:pt modelId="{2CF6C1A8-AA0E-41FF-B631-29ADEC7729AF}" type="pres">
      <dgm:prSet presAssocID="{1AA8A9CE-BE4B-40A3-9F9A-40098C6275D8}" presName="circle" presStyleLbl="node1" presStyleIdx="0" presStyleCnt="2" custScaleX="80594" custScaleY="74826" custLinFactNeighborX="-80868" custLinFactNeighborY="-25391"/>
      <dgm:spPr/>
      <dgm:t>
        <a:bodyPr/>
        <a:lstStyle/>
        <a:p>
          <a:endParaRPr lang="tr-TR"/>
        </a:p>
      </dgm:t>
    </dgm:pt>
    <dgm:pt modelId="{98E58CEA-EC23-4FC4-BEE4-BEF5071472FA}" type="pres">
      <dgm:prSet presAssocID="{E154DEDE-D474-4A58-BE0B-EE51B1F4D683}" presName="transSpace" presStyleCnt="0"/>
      <dgm:spPr/>
    </dgm:pt>
    <dgm:pt modelId="{B4376A5A-61E7-407C-8647-31874D1A1E18}" type="pres">
      <dgm:prSet presAssocID="{974593B6-8668-486F-A88D-CDFB09E0CC93}" presName="posSpace" presStyleCnt="0"/>
      <dgm:spPr/>
    </dgm:pt>
    <dgm:pt modelId="{59965591-E87A-4A06-A9CD-1B0709883BDD}" type="pres">
      <dgm:prSet presAssocID="{974593B6-8668-486F-A88D-CDFB09E0CC93}" presName="vertFlow" presStyleCnt="0"/>
      <dgm:spPr/>
    </dgm:pt>
    <dgm:pt modelId="{455B93B2-B506-4C80-ACE4-804004BD2810}" type="pres">
      <dgm:prSet presAssocID="{974593B6-8668-486F-A88D-CDFB09E0CC93}" presName="topSpace" presStyleCnt="0"/>
      <dgm:spPr/>
    </dgm:pt>
    <dgm:pt modelId="{584F7A83-897E-4C7D-867F-2F31B64ADA4B}" type="pres">
      <dgm:prSet presAssocID="{974593B6-8668-486F-A88D-CDFB09E0CC93}" presName="firstComp" presStyleCnt="0"/>
      <dgm:spPr/>
    </dgm:pt>
    <dgm:pt modelId="{1F40A3FF-EED6-4ED0-8C60-F75C2B7EA263}" type="pres">
      <dgm:prSet presAssocID="{974593B6-8668-486F-A88D-CDFB09E0CC93}" presName="firstChild" presStyleLbl="bgAccFollowNode1" presStyleIdx="1" presStyleCnt="2" custScaleX="156536" custScaleY="364378" custLinFactNeighborX="-24197" custLinFactNeighborY="3830"/>
      <dgm:spPr/>
      <dgm:t>
        <a:bodyPr/>
        <a:lstStyle/>
        <a:p>
          <a:endParaRPr lang="tr-TR"/>
        </a:p>
      </dgm:t>
    </dgm:pt>
    <dgm:pt modelId="{1CD5B003-4390-4D7B-B535-014433CBE41C}" type="pres">
      <dgm:prSet presAssocID="{974593B6-8668-486F-A88D-CDFB09E0CC93}" presName="firstChildTx" presStyleLbl="bgAccFollowNode1" presStyleIdx="1" presStyleCnt="2">
        <dgm:presLayoutVars>
          <dgm:bulletEnabled val="1"/>
        </dgm:presLayoutVars>
      </dgm:prSet>
      <dgm:spPr/>
      <dgm:t>
        <a:bodyPr/>
        <a:lstStyle/>
        <a:p>
          <a:endParaRPr lang="tr-TR"/>
        </a:p>
      </dgm:t>
    </dgm:pt>
    <dgm:pt modelId="{4A33612D-CDC1-472E-AAF7-C2A0C6B2A138}" type="pres">
      <dgm:prSet presAssocID="{974593B6-8668-486F-A88D-CDFB09E0CC93}" presName="negSpace" presStyleCnt="0"/>
      <dgm:spPr/>
    </dgm:pt>
    <dgm:pt modelId="{188DC4FE-4E02-4E59-B914-E401049A71D8}" type="pres">
      <dgm:prSet presAssocID="{974593B6-8668-486F-A88D-CDFB09E0CC93}" presName="circle" presStyleLbl="node1" presStyleIdx="1" presStyleCnt="2" custScaleX="74825" custScaleY="76205" custLinFactNeighborX="-89150" custLinFactNeighborY="-12805"/>
      <dgm:spPr/>
      <dgm:t>
        <a:bodyPr/>
        <a:lstStyle/>
        <a:p>
          <a:endParaRPr lang="tr-TR"/>
        </a:p>
      </dgm:t>
    </dgm:pt>
  </dgm:ptLst>
  <dgm:cxnLst>
    <dgm:cxn modelId="{CEE708EB-CC3C-4443-8743-B855FE7DEB77}" type="presOf" srcId="{FF441E8E-8CDD-461C-A5FC-D12493CAC46E}" destId="{3C7CB801-7D12-43B7-9937-6D9159C06A87}" srcOrd="0" destOrd="1" presId="urn:microsoft.com/office/officeart/2005/8/layout/hList9"/>
    <dgm:cxn modelId="{147D6FF1-870A-4BA8-87C4-EFAA0CA584E5}" type="presOf" srcId="{EA6637D9-E798-45CF-BD45-66466C826944}" destId="{1CD5B003-4390-4D7B-B535-014433CBE41C}" srcOrd="1" destOrd="6" presId="urn:microsoft.com/office/officeart/2005/8/layout/hList9"/>
    <dgm:cxn modelId="{9C5EE9BF-B19C-4197-9C6B-8E1EF2D2A79D}" type="presOf" srcId="{7FB364D1-04A5-4D93-8832-8F32D6D3ABDA}" destId="{1CD5B003-4390-4D7B-B535-014433CBE41C}" srcOrd="1" destOrd="5" presId="urn:microsoft.com/office/officeart/2005/8/layout/hList9"/>
    <dgm:cxn modelId="{15D796B9-2925-4EA3-8F13-FED4793BA1C7}" type="presOf" srcId="{E562C382-61C0-4217-AD69-06B2878851C1}" destId="{1F40A3FF-EED6-4ED0-8C60-F75C2B7EA263}" srcOrd="0" destOrd="4" presId="urn:microsoft.com/office/officeart/2005/8/layout/hList9"/>
    <dgm:cxn modelId="{F456196A-29B6-4461-AF6C-6A583021FDBC}" type="presOf" srcId="{991AC2ED-6C68-4B7D-8EFD-5BC1D4863021}" destId="{1CD5B003-4390-4D7B-B535-014433CBE41C}" srcOrd="1" destOrd="1" presId="urn:microsoft.com/office/officeart/2005/8/layout/hList9"/>
    <dgm:cxn modelId="{290D3C86-1ADA-4B66-950E-8AFB9276648A}" type="presOf" srcId="{E562C382-61C0-4217-AD69-06B2878851C1}" destId="{1CD5B003-4390-4D7B-B535-014433CBE41C}" srcOrd="1" destOrd="4" presId="urn:microsoft.com/office/officeart/2005/8/layout/hList9"/>
    <dgm:cxn modelId="{D666A477-9013-4D3E-94F6-51C5943D8A3D}" srcId="{AE663D99-2D30-4B0C-B1FD-F7B4E4233F04}" destId="{FF441E8E-8CDD-461C-A5FC-D12493CAC46E}" srcOrd="0" destOrd="0" parTransId="{85EAE9A0-FF90-41E8-9A29-F546EDC4BD49}" sibTransId="{D01DAED9-008D-40DD-9C1F-7DA2636B2F5B}"/>
    <dgm:cxn modelId="{5AABD162-BFE4-4B3E-B46F-47CE4226C929}" type="presOf" srcId="{819AA57A-EBEF-4BDD-8C03-29351704F7A0}" destId="{96515F0E-06EA-47C5-BD55-7CB4F04777F6}" srcOrd="0" destOrd="0" presId="urn:microsoft.com/office/officeart/2005/8/layout/hList9"/>
    <dgm:cxn modelId="{C3D18944-3C11-4F75-BE46-49659456A3A8}" srcId="{819AA57A-EBEF-4BDD-8C03-29351704F7A0}" destId="{974593B6-8668-486F-A88D-CDFB09E0CC93}" srcOrd="1" destOrd="0" parTransId="{EFF967CB-4DA9-46F6-837F-E19B62E434DF}" sibTransId="{1998FBD4-94EE-44A8-8F3F-CF62EDEAC555}"/>
    <dgm:cxn modelId="{47B7AFB9-4558-4CE1-8873-0B7508269763}" type="presOf" srcId="{EA6637D9-E798-45CF-BD45-66466C826944}" destId="{1F40A3FF-EED6-4ED0-8C60-F75C2B7EA263}" srcOrd="0" destOrd="6" presId="urn:microsoft.com/office/officeart/2005/8/layout/hList9"/>
    <dgm:cxn modelId="{F71EC5D3-F780-4886-BAF0-50646BA94DFB}" type="presOf" srcId="{991AC2ED-6C68-4B7D-8EFD-5BC1D4863021}" destId="{1F40A3FF-EED6-4ED0-8C60-F75C2B7EA263}" srcOrd="0" destOrd="1" presId="urn:microsoft.com/office/officeart/2005/8/layout/hList9"/>
    <dgm:cxn modelId="{2B19E2DA-3802-4468-89AA-817DCD83A5A9}" srcId="{E562C382-61C0-4217-AD69-06B2878851C1}" destId="{EA6637D9-E798-45CF-BD45-66466C826944}" srcOrd="1" destOrd="0" parTransId="{395A44C3-413D-4FF5-9F68-9614C2BA2672}" sibTransId="{27173767-9C2A-4C13-A7C4-B19C81D7F234}"/>
    <dgm:cxn modelId="{B81D7BA8-4E0E-4730-9507-6940071BDAF8}" type="presOf" srcId="{73DE31D9-E6E6-4F8C-A529-1F7C0503F2B2}" destId="{1F40A3FF-EED6-4ED0-8C60-F75C2B7EA263}" srcOrd="0" destOrd="7" presId="urn:microsoft.com/office/officeart/2005/8/layout/hList9"/>
    <dgm:cxn modelId="{D5C9CB92-6FB5-4114-B357-98006BE813DF}" type="presOf" srcId="{FF441E8E-8CDD-461C-A5FC-D12493CAC46E}" destId="{48AAF1B1-B899-415B-913D-4E65A07B284A}" srcOrd="1" destOrd="1" presId="urn:microsoft.com/office/officeart/2005/8/layout/hList9"/>
    <dgm:cxn modelId="{952D272A-89C0-4FCF-B399-B7F07F32FC54}" srcId="{6789BCBA-FCA7-4E61-A5E4-DB5124D319B8}" destId="{991AC2ED-6C68-4B7D-8EFD-5BC1D4863021}" srcOrd="0" destOrd="0" parTransId="{4C1D6FFD-2316-42BD-A566-10825C656FC9}" sibTransId="{77B1D301-D564-4134-B714-41AD09F66265}"/>
    <dgm:cxn modelId="{D48E6404-1DBA-495A-8DB0-D4423AE547D2}" type="presOf" srcId="{AE663D99-2D30-4B0C-B1FD-F7B4E4233F04}" destId="{48AAF1B1-B899-415B-913D-4E65A07B284A}" srcOrd="1" destOrd="0" presId="urn:microsoft.com/office/officeart/2005/8/layout/hList9"/>
    <dgm:cxn modelId="{2520F980-D9FA-4BDB-9883-8B91F4B0ED85}" type="presOf" srcId="{0CF89EB8-8183-4793-9720-9C8F759D7379}" destId="{1F40A3FF-EED6-4ED0-8C60-F75C2B7EA263}" srcOrd="0" destOrd="2" presId="urn:microsoft.com/office/officeart/2005/8/layout/hList9"/>
    <dgm:cxn modelId="{E8A8020F-F407-48BC-A7D5-100A1A419009}" srcId="{974593B6-8668-486F-A88D-CDFB09E0CC93}" destId="{6789BCBA-FCA7-4E61-A5E4-DB5124D319B8}" srcOrd="0" destOrd="0" parTransId="{0242849D-EF01-4F93-A7CD-77F587027B68}" sibTransId="{4D57FC09-01EA-4615-8C64-EE2683079CBC}"/>
    <dgm:cxn modelId="{10EA12CF-4E1D-464C-97AC-3FA8DA010028}" type="presOf" srcId="{974593B6-8668-486F-A88D-CDFB09E0CC93}" destId="{188DC4FE-4E02-4E59-B914-E401049A71D8}" srcOrd="0" destOrd="0" presId="urn:microsoft.com/office/officeart/2005/8/layout/hList9"/>
    <dgm:cxn modelId="{4B92D5EE-ADF9-48C4-B63D-44CB2F44A648}" type="presOf" srcId="{E913E82C-BE87-49DA-A7A1-696E8CE70866}" destId="{1CD5B003-4390-4D7B-B535-014433CBE41C}" srcOrd="1" destOrd="3" presId="urn:microsoft.com/office/officeart/2005/8/layout/hList9"/>
    <dgm:cxn modelId="{1B788AFB-6A14-4009-8A5D-A36A4FA40F39}" srcId="{6789BCBA-FCA7-4E61-A5E4-DB5124D319B8}" destId="{E913E82C-BE87-49DA-A7A1-696E8CE70866}" srcOrd="2" destOrd="0" parTransId="{FF37B778-8211-44A1-8D79-0BD82B600F0B}" sibTransId="{A21D37CD-80A1-4F0A-9EAC-C48F2DC707E3}"/>
    <dgm:cxn modelId="{71537EBA-E7FB-4EE9-913B-DF07E4337D23}" type="presOf" srcId="{6789BCBA-FCA7-4E61-A5E4-DB5124D319B8}" destId="{1F40A3FF-EED6-4ED0-8C60-F75C2B7EA263}" srcOrd="0" destOrd="0" presId="urn:microsoft.com/office/officeart/2005/8/layout/hList9"/>
    <dgm:cxn modelId="{1F7A33E1-5147-49F9-A0C6-37BCFD929A10}" srcId="{E562C382-61C0-4217-AD69-06B2878851C1}" destId="{7FB364D1-04A5-4D93-8832-8F32D6D3ABDA}" srcOrd="0" destOrd="0" parTransId="{E4AAE271-B269-4951-834D-FE19B38AA110}" sibTransId="{8A58AB5E-B0A4-4860-96AE-BD0C99FCD7B3}"/>
    <dgm:cxn modelId="{A27A2696-BBBE-426B-912F-DD85FE2D92A5}" srcId="{E562C382-61C0-4217-AD69-06B2878851C1}" destId="{73DE31D9-E6E6-4F8C-A529-1F7C0503F2B2}" srcOrd="2" destOrd="0" parTransId="{C89AE768-AE25-4858-BFC2-4F0AD50A295E}" sibTransId="{5467BCE2-A5CC-43F3-ABA3-B720F304E566}"/>
    <dgm:cxn modelId="{FE3E526C-B49E-4D7F-86C0-A13F6B46003C}" type="presOf" srcId="{0CF89EB8-8183-4793-9720-9C8F759D7379}" destId="{1CD5B003-4390-4D7B-B535-014433CBE41C}" srcOrd="1" destOrd="2" presId="urn:microsoft.com/office/officeart/2005/8/layout/hList9"/>
    <dgm:cxn modelId="{5125B3F1-6DC7-4DCB-9007-4D6F6B527C84}" type="presOf" srcId="{73DE31D9-E6E6-4F8C-A529-1F7C0503F2B2}" destId="{1CD5B003-4390-4D7B-B535-014433CBE41C}" srcOrd="1" destOrd="7" presId="urn:microsoft.com/office/officeart/2005/8/layout/hList9"/>
    <dgm:cxn modelId="{118D0C22-4AF6-44D7-9AE6-2AD590BF4435}" srcId="{6789BCBA-FCA7-4E61-A5E4-DB5124D319B8}" destId="{0CF89EB8-8183-4793-9720-9C8F759D7379}" srcOrd="1" destOrd="0" parTransId="{872AE41A-2474-48D8-826A-441DF9C5F6CC}" sibTransId="{2DD8DE30-0DFF-44E9-965F-EE5F0316AC45}"/>
    <dgm:cxn modelId="{C5E5DA18-6A28-4C60-A14A-619849C64FED}" type="presOf" srcId="{E913E82C-BE87-49DA-A7A1-696E8CE70866}" destId="{1F40A3FF-EED6-4ED0-8C60-F75C2B7EA263}" srcOrd="0" destOrd="3" presId="urn:microsoft.com/office/officeart/2005/8/layout/hList9"/>
    <dgm:cxn modelId="{AAD39832-CBEE-444B-9D09-45290BE8AC4A}" type="presOf" srcId="{6789BCBA-FCA7-4E61-A5E4-DB5124D319B8}" destId="{1CD5B003-4390-4D7B-B535-014433CBE41C}" srcOrd="1" destOrd="0" presId="urn:microsoft.com/office/officeart/2005/8/layout/hList9"/>
    <dgm:cxn modelId="{59818FE8-4B6E-42A0-B525-5822248FEC1E}" type="presOf" srcId="{1AA8A9CE-BE4B-40A3-9F9A-40098C6275D8}" destId="{2CF6C1A8-AA0E-41FF-B631-29ADEC7729AF}" srcOrd="0" destOrd="0" presId="urn:microsoft.com/office/officeart/2005/8/layout/hList9"/>
    <dgm:cxn modelId="{EAD39D4A-A413-4C19-A382-E8B21DA4A80B}" srcId="{6789BCBA-FCA7-4E61-A5E4-DB5124D319B8}" destId="{E562C382-61C0-4217-AD69-06B2878851C1}" srcOrd="3" destOrd="0" parTransId="{76D965FC-24F0-44DE-A712-23DFF7E436FA}" sibTransId="{DFF9BDC8-358B-4CD9-80B2-FDE073A18BFC}"/>
    <dgm:cxn modelId="{3066C579-5E81-41C2-AE11-50B3970D4320}" type="presOf" srcId="{7FB364D1-04A5-4D93-8832-8F32D6D3ABDA}" destId="{1F40A3FF-EED6-4ED0-8C60-F75C2B7EA263}" srcOrd="0" destOrd="5" presId="urn:microsoft.com/office/officeart/2005/8/layout/hList9"/>
    <dgm:cxn modelId="{D4F8BFEB-1F6F-4363-B03E-626E46FD6745}" srcId="{819AA57A-EBEF-4BDD-8C03-29351704F7A0}" destId="{1AA8A9CE-BE4B-40A3-9F9A-40098C6275D8}" srcOrd="0" destOrd="0" parTransId="{0966E3CF-767C-4FB9-A131-63D36DFC265C}" sibTransId="{E154DEDE-D474-4A58-BE0B-EE51B1F4D683}"/>
    <dgm:cxn modelId="{75358B01-74B1-4F69-BBEB-BD58DA9B4458}" srcId="{1AA8A9CE-BE4B-40A3-9F9A-40098C6275D8}" destId="{AE663D99-2D30-4B0C-B1FD-F7B4E4233F04}" srcOrd="0" destOrd="0" parTransId="{B8B8AD08-13DA-4434-A7D5-1073F0097B32}" sibTransId="{E3824F12-60B8-4E97-9D46-DFD69691B55D}"/>
    <dgm:cxn modelId="{ABA6D5E2-E5FD-4F77-A586-15244576ED0E}" type="presOf" srcId="{AE663D99-2D30-4B0C-B1FD-F7B4E4233F04}" destId="{3C7CB801-7D12-43B7-9937-6D9159C06A87}" srcOrd="0" destOrd="0" presId="urn:microsoft.com/office/officeart/2005/8/layout/hList9"/>
    <dgm:cxn modelId="{EFC59F4B-073E-4DF4-B0E5-D10DE7DFC130}" type="presParOf" srcId="{96515F0E-06EA-47C5-BD55-7CB4F04777F6}" destId="{0D782B9A-8ED3-44DC-9BE5-757687DE966B}" srcOrd="0" destOrd="0" presId="urn:microsoft.com/office/officeart/2005/8/layout/hList9"/>
    <dgm:cxn modelId="{B85DF4E3-DB9C-46D2-B7FD-048E034B44D4}" type="presParOf" srcId="{96515F0E-06EA-47C5-BD55-7CB4F04777F6}" destId="{C9DA1A45-C983-4117-80A7-9A3F2D6190F0}" srcOrd="1" destOrd="0" presId="urn:microsoft.com/office/officeart/2005/8/layout/hList9"/>
    <dgm:cxn modelId="{0487D6B6-6A97-429F-AFAC-8F05994DDF64}" type="presParOf" srcId="{C9DA1A45-C983-4117-80A7-9A3F2D6190F0}" destId="{CBA1D8BC-5EFC-4963-87F6-D32273B1247F}" srcOrd="0" destOrd="0" presId="urn:microsoft.com/office/officeart/2005/8/layout/hList9"/>
    <dgm:cxn modelId="{26BE59A9-7E0A-4A68-8D31-B2B858B6324C}" type="presParOf" srcId="{C9DA1A45-C983-4117-80A7-9A3F2D6190F0}" destId="{390853BD-1D75-4D68-8736-4AF67828C378}" srcOrd="1" destOrd="0" presId="urn:microsoft.com/office/officeart/2005/8/layout/hList9"/>
    <dgm:cxn modelId="{A7159E78-2DA2-46E7-B602-84C7FCAA5340}" type="presParOf" srcId="{390853BD-1D75-4D68-8736-4AF67828C378}" destId="{3C7CB801-7D12-43B7-9937-6D9159C06A87}" srcOrd="0" destOrd="0" presId="urn:microsoft.com/office/officeart/2005/8/layout/hList9"/>
    <dgm:cxn modelId="{52DA563B-FDC3-4A7B-A746-0E45B0E1192A}" type="presParOf" srcId="{390853BD-1D75-4D68-8736-4AF67828C378}" destId="{48AAF1B1-B899-415B-913D-4E65A07B284A}" srcOrd="1" destOrd="0" presId="urn:microsoft.com/office/officeart/2005/8/layout/hList9"/>
    <dgm:cxn modelId="{1A6668D1-619F-44F9-8D3C-82B51075EB1B}" type="presParOf" srcId="{96515F0E-06EA-47C5-BD55-7CB4F04777F6}" destId="{167FF069-8E48-4470-B1F4-98A8E910F4A7}" srcOrd="2" destOrd="0" presId="urn:microsoft.com/office/officeart/2005/8/layout/hList9"/>
    <dgm:cxn modelId="{70D8F5A3-413E-466E-9FDA-79867DDE45FA}" type="presParOf" srcId="{96515F0E-06EA-47C5-BD55-7CB4F04777F6}" destId="{2CF6C1A8-AA0E-41FF-B631-29ADEC7729AF}" srcOrd="3" destOrd="0" presId="urn:microsoft.com/office/officeart/2005/8/layout/hList9"/>
    <dgm:cxn modelId="{58EB9899-334F-4D82-8128-2C543AF9B3CF}" type="presParOf" srcId="{96515F0E-06EA-47C5-BD55-7CB4F04777F6}" destId="{98E58CEA-EC23-4FC4-BEE4-BEF5071472FA}" srcOrd="4" destOrd="0" presId="urn:microsoft.com/office/officeart/2005/8/layout/hList9"/>
    <dgm:cxn modelId="{21CCDD43-9B59-480C-961A-755D0FFE8DA5}" type="presParOf" srcId="{96515F0E-06EA-47C5-BD55-7CB4F04777F6}" destId="{B4376A5A-61E7-407C-8647-31874D1A1E18}" srcOrd="5" destOrd="0" presId="urn:microsoft.com/office/officeart/2005/8/layout/hList9"/>
    <dgm:cxn modelId="{8963FECA-E9C2-4831-86C3-4EE722BD3B20}" type="presParOf" srcId="{96515F0E-06EA-47C5-BD55-7CB4F04777F6}" destId="{59965591-E87A-4A06-A9CD-1B0709883BDD}" srcOrd="6" destOrd="0" presId="urn:microsoft.com/office/officeart/2005/8/layout/hList9"/>
    <dgm:cxn modelId="{6E8FE17A-A575-4EC0-84A4-009E193794A1}" type="presParOf" srcId="{59965591-E87A-4A06-A9CD-1B0709883BDD}" destId="{455B93B2-B506-4C80-ACE4-804004BD2810}" srcOrd="0" destOrd="0" presId="urn:microsoft.com/office/officeart/2005/8/layout/hList9"/>
    <dgm:cxn modelId="{2558A614-8AE6-4896-902C-7D403E2FF18A}" type="presParOf" srcId="{59965591-E87A-4A06-A9CD-1B0709883BDD}" destId="{584F7A83-897E-4C7D-867F-2F31B64ADA4B}" srcOrd="1" destOrd="0" presId="urn:microsoft.com/office/officeart/2005/8/layout/hList9"/>
    <dgm:cxn modelId="{BDFB0B96-0EBC-468D-B1F6-9E5003F789D1}" type="presParOf" srcId="{584F7A83-897E-4C7D-867F-2F31B64ADA4B}" destId="{1F40A3FF-EED6-4ED0-8C60-F75C2B7EA263}" srcOrd="0" destOrd="0" presId="urn:microsoft.com/office/officeart/2005/8/layout/hList9"/>
    <dgm:cxn modelId="{EC024B05-B6EE-4E0A-ACFF-31DDDA1C4063}" type="presParOf" srcId="{584F7A83-897E-4C7D-867F-2F31B64ADA4B}" destId="{1CD5B003-4390-4D7B-B535-014433CBE41C}" srcOrd="1" destOrd="0" presId="urn:microsoft.com/office/officeart/2005/8/layout/hList9"/>
    <dgm:cxn modelId="{43F1300B-2267-4CE4-846C-5D543EC36C9C}" type="presParOf" srcId="{96515F0E-06EA-47C5-BD55-7CB4F04777F6}" destId="{4A33612D-CDC1-472E-AAF7-C2A0C6B2A138}" srcOrd="7" destOrd="0" presId="urn:microsoft.com/office/officeart/2005/8/layout/hList9"/>
    <dgm:cxn modelId="{75A9D2E0-9C70-445C-A890-FB1060A2DF34}" type="presParOf" srcId="{96515F0E-06EA-47C5-BD55-7CB4F04777F6}" destId="{188DC4FE-4E02-4E59-B914-E401049A71D8}" srcOrd="8" destOrd="0" presId="urn:microsoft.com/office/officeart/2005/8/layout/hList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7CB801-7D12-43B7-9937-6D9159C06A87}">
      <dsp:nvSpPr>
        <dsp:cNvPr id="0" name=""/>
        <dsp:cNvSpPr/>
      </dsp:nvSpPr>
      <dsp:spPr>
        <a:xfrm>
          <a:off x="360032" y="432045"/>
          <a:ext cx="3786195" cy="39590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t" anchorCtr="0">
          <a:noAutofit/>
        </a:bodyPr>
        <a:lstStyle/>
        <a:p>
          <a:pPr lvl="0" algn="l" defTabSz="889000">
            <a:lnSpc>
              <a:spcPct val="90000"/>
            </a:lnSpc>
            <a:spcBef>
              <a:spcPct val="0"/>
            </a:spcBef>
            <a:spcAft>
              <a:spcPct val="35000"/>
            </a:spcAft>
          </a:pPr>
          <a:r>
            <a:rPr lang="tr-TR" sz="2000" b="1" kern="1200" dirty="0" smtClean="0">
              <a:solidFill>
                <a:srgbClr val="0000FF"/>
              </a:solidFill>
              <a:latin typeface="+mn-lt"/>
              <a:ea typeface="+mn-ea"/>
              <a:cs typeface="+mn-cs"/>
            </a:rPr>
            <a:t>    Teknik Çerçevenin</a:t>
          </a:r>
        </a:p>
        <a:p>
          <a:pPr lvl="0" algn="l" defTabSz="889000">
            <a:lnSpc>
              <a:spcPct val="90000"/>
            </a:lnSpc>
            <a:spcBef>
              <a:spcPct val="0"/>
            </a:spcBef>
            <a:spcAft>
              <a:spcPct val="35000"/>
            </a:spcAft>
          </a:pPr>
          <a:r>
            <a:rPr lang="tr-TR" sz="2000" b="1" kern="1200" dirty="0" smtClean="0">
              <a:solidFill>
                <a:srgbClr val="0000FF"/>
              </a:solidFill>
              <a:latin typeface="+mn-lt"/>
              <a:ea typeface="+mn-ea"/>
              <a:cs typeface="+mn-cs"/>
            </a:rPr>
            <a:t>    Oluşturulması</a:t>
          </a:r>
        </a:p>
        <a:p>
          <a:pPr lvl="0" algn="l" defTabSz="889000">
            <a:lnSpc>
              <a:spcPct val="90000"/>
            </a:lnSpc>
            <a:spcBef>
              <a:spcPct val="0"/>
            </a:spcBef>
            <a:spcAft>
              <a:spcPct val="35000"/>
            </a:spcAft>
          </a:pPr>
          <a:endParaRPr lang="tr-TR" sz="2000" b="1" kern="1200" dirty="0">
            <a:solidFill>
              <a:srgbClr val="002060"/>
            </a:solidFill>
            <a:latin typeface="Arial" pitchFamily="34" charset="0"/>
            <a:cs typeface="Arial" pitchFamily="34" charset="0"/>
          </a:endParaRPr>
        </a:p>
        <a:p>
          <a:pPr marL="228600" lvl="1" indent="-228600" algn="l" defTabSz="933450">
            <a:lnSpc>
              <a:spcPct val="100000"/>
            </a:lnSpc>
            <a:spcBef>
              <a:spcPct val="0"/>
            </a:spcBef>
            <a:spcAft>
              <a:spcPct val="15000"/>
            </a:spcAft>
            <a:buChar char="••"/>
          </a:pPr>
          <a:r>
            <a:rPr lang="tr-TR" sz="2100" b="1" kern="1200" dirty="0" smtClean="0">
              <a:solidFill>
                <a:srgbClr val="0000FF"/>
              </a:solidFill>
              <a:latin typeface="+mn-lt"/>
              <a:ea typeface="+mn-ea"/>
              <a:cs typeface="+mn-cs"/>
            </a:rPr>
            <a:t>Havza Bazlı Sektörel Su Tahsis Planlarının hazırlanması, uygulanması ve izlenmesi </a:t>
          </a:r>
          <a:endParaRPr lang="tr-TR" sz="2100" b="1" kern="1200" dirty="0">
            <a:solidFill>
              <a:srgbClr val="0000FF"/>
            </a:solidFill>
            <a:latin typeface="+mn-lt"/>
            <a:ea typeface="+mn-ea"/>
            <a:cs typeface="+mn-cs"/>
          </a:endParaRPr>
        </a:p>
      </dsp:txBody>
      <dsp:txXfrm>
        <a:off x="965824" y="432045"/>
        <a:ext cx="3180404" cy="3959056"/>
      </dsp:txXfrm>
    </dsp:sp>
    <dsp:sp modelId="{2CF6C1A8-AA0E-41FF-B631-29ADEC7729AF}">
      <dsp:nvSpPr>
        <dsp:cNvPr id="0" name=""/>
        <dsp:cNvSpPr/>
      </dsp:nvSpPr>
      <dsp:spPr>
        <a:xfrm>
          <a:off x="370443" y="0"/>
          <a:ext cx="857930" cy="7965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r>
            <a:rPr lang="tr-TR" sz="4800" kern="1200" dirty="0" smtClean="0">
              <a:solidFill>
                <a:srgbClr val="002060"/>
              </a:solidFill>
              <a:latin typeface="Arial" pitchFamily="34" charset="0"/>
              <a:cs typeface="Arial" pitchFamily="34" charset="0"/>
            </a:rPr>
            <a:t>1</a:t>
          </a:r>
          <a:endParaRPr lang="tr-TR" sz="4800" kern="1200" dirty="0">
            <a:solidFill>
              <a:srgbClr val="002060"/>
            </a:solidFill>
            <a:latin typeface="Arial" pitchFamily="34" charset="0"/>
            <a:cs typeface="Arial" pitchFamily="34" charset="0"/>
          </a:endParaRPr>
        </a:p>
      </dsp:txBody>
      <dsp:txXfrm>
        <a:off x="370443" y="0"/>
        <a:ext cx="857930" cy="796529"/>
      </dsp:txXfrm>
    </dsp:sp>
    <dsp:sp modelId="{1F40A3FF-EED6-4ED0-8C60-F75C2B7EA263}">
      <dsp:nvSpPr>
        <dsp:cNvPr id="0" name=""/>
        <dsp:cNvSpPr/>
      </dsp:nvSpPr>
      <dsp:spPr>
        <a:xfrm>
          <a:off x="4363208" y="470408"/>
          <a:ext cx="3912632" cy="38807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t" anchorCtr="0">
          <a:noAutofit/>
        </a:bodyPr>
        <a:lstStyle/>
        <a:p>
          <a:pPr lvl="0" algn="l" defTabSz="933450">
            <a:lnSpc>
              <a:spcPct val="100000"/>
            </a:lnSpc>
            <a:spcBef>
              <a:spcPct val="0"/>
            </a:spcBef>
            <a:spcAft>
              <a:spcPct val="35000"/>
            </a:spcAft>
          </a:pPr>
          <a:r>
            <a:rPr lang="tr-TR" sz="2100" b="1" kern="1200" dirty="0" smtClean="0">
              <a:solidFill>
                <a:srgbClr val="0000FF"/>
              </a:solidFill>
              <a:latin typeface="+mn-lt"/>
              <a:ea typeface="+mn-ea"/>
              <a:cs typeface="+mn-cs"/>
            </a:rPr>
            <a:t>Yasal Çerçevenin Oluşturulması</a:t>
          </a:r>
        </a:p>
        <a:p>
          <a:pPr lvl="0" algn="l" defTabSz="933450">
            <a:lnSpc>
              <a:spcPct val="100000"/>
            </a:lnSpc>
            <a:spcBef>
              <a:spcPct val="0"/>
            </a:spcBef>
            <a:spcAft>
              <a:spcPct val="35000"/>
            </a:spcAft>
          </a:pPr>
          <a:endParaRPr lang="tr-TR" sz="2100" b="1" kern="1200" dirty="0">
            <a:solidFill>
              <a:srgbClr val="0000FF"/>
            </a:solidFill>
            <a:latin typeface="+mn-lt"/>
            <a:ea typeface="+mn-ea"/>
            <a:cs typeface="+mn-cs"/>
          </a:endParaRPr>
        </a:p>
        <a:p>
          <a:pPr marL="228600" lvl="1" indent="-228600" algn="l" defTabSz="933450">
            <a:lnSpc>
              <a:spcPct val="100000"/>
            </a:lnSpc>
            <a:spcBef>
              <a:spcPct val="0"/>
            </a:spcBef>
            <a:spcAft>
              <a:spcPct val="15000"/>
            </a:spcAft>
            <a:buChar char="••"/>
          </a:pPr>
          <a:r>
            <a:rPr lang="tr-TR" sz="2100" b="1" kern="1200" dirty="0" smtClean="0">
              <a:solidFill>
                <a:srgbClr val="0000FF"/>
              </a:solidFill>
              <a:latin typeface="+mn-lt"/>
              <a:ea typeface="+mn-ea"/>
              <a:cs typeface="+mn-cs"/>
            </a:rPr>
            <a:t>Su Kanunu</a:t>
          </a:r>
          <a:endParaRPr lang="tr-TR" sz="2100" b="1" kern="1200" dirty="0">
            <a:solidFill>
              <a:srgbClr val="0000FF"/>
            </a:solidFill>
            <a:latin typeface="+mn-lt"/>
            <a:ea typeface="+mn-ea"/>
            <a:cs typeface="+mn-cs"/>
          </a:endParaRPr>
        </a:p>
        <a:p>
          <a:pPr marL="228600" lvl="1" indent="-228600" algn="l" defTabSz="933450">
            <a:lnSpc>
              <a:spcPct val="100000"/>
            </a:lnSpc>
            <a:spcBef>
              <a:spcPct val="0"/>
            </a:spcBef>
            <a:spcAft>
              <a:spcPct val="15000"/>
            </a:spcAft>
            <a:buChar char="••"/>
          </a:pPr>
          <a:endParaRPr lang="tr-TR" sz="2100" b="1" kern="1200" dirty="0">
            <a:solidFill>
              <a:srgbClr val="0000FF"/>
            </a:solidFill>
            <a:latin typeface="+mn-lt"/>
            <a:ea typeface="+mn-ea"/>
            <a:cs typeface="+mn-cs"/>
          </a:endParaRPr>
        </a:p>
        <a:p>
          <a:pPr marL="228600" lvl="1" indent="-228600" algn="l" defTabSz="933450">
            <a:lnSpc>
              <a:spcPct val="100000"/>
            </a:lnSpc>
            <a:spcBef>
              <a:spcPct val="0"/>
            </a:spcBef>
            <a:spcAft>
              <a:spcPct val="15000"/>
            </a:spcAft>
            <a:buChar char="••"/>
          </a:pPr>
          <a:r>
            <a:rPr lang="tr-TR" sz="2100" b="1" kern="1200" dirty="0" smtClean="0">
              <a:solidFill>
                <a:srgbClr val="0000FF"/>
              </a:solidFill>
              <a:latin typeface="+mn-lt"/>
              <a:ea typeface="+mn-ea"/>
              <a:cs typeface="+mn-cs"/>
            </a:rPr>
            <a:t>İlgili Yönetmelikler</a:t>
          </a:r>
          <a:endParaRPr lang="tr-TR" sz="2100" b="1" kern="1200" dirty="0">
            <a:solidFill>
              <a:srgbClr val="0000FF"/>
            </a:solidFill>
            <a:latin typeface="+mn-lt"/>
            <a:ea typeface="+mn-ea"/>
            <a:cs typeface="+mn-cs"/>
          </a:endParaRPr>
        </a:p>
        <a:p>
          <a:pPr marL="228600" lvl="1" indent="-228600" algn="l" defTabSz="889000">
            <a:lnSpc>
              <a:spcPct val="90000"/>
            </a:lnSpc>
            <a:spcBef>
              <a:spcPct val="0"/>
            </a:spcBef>
            <a:spcAft>
              <a:spcPct val="15000"/>
            </a:spcAft>
            <a:buChar char="••"/>
          </a:pPr>
          <a:endParaRPr lang="tr-TR" sz="2000" kern="1200" dirty="0">
            <a:solidFill>
              <a:srgbClr val="002060"/>
            </a:solidFill>
            <a:latin typeface="Arial" pitchFamily="34" charset="0"/>
            <a:cs typeface="Arial" pitchFamily="34" charset="0"/>
          </a:endParaRPr>
        </a:p>
        <a:p>
          <a:pPr marL="228600" lvl="2" indent="-114300" algn="l" defTabSz="533400">
            <a:lnSpc>
              <a:spcPct val="90000"/>
            </a:lnSpc>
            <a:spcBef>
              <a:spcPct val="0"/>
            </a:spcBef>
            <a:spcAft>
              <a:spcPct val="15000"/>
            </a:spcAft>
            <a:buChar char="••"/>
          </a:pPr>
          <a:r>
            <a:rPr lang="tr-TR" sz="1200" b="1" kern="1200" dirty="0" smtClean="0">
              <a:solidFill>
                <a:srgbClr val="0000FF"/>
              </a:solidFill>
              <a:latin typeface="+mn-lt"/>
              <a:ea typeface="+mn-ea"/>
              <a:cs typeface="+mn-cs"/>
            </a:rPr>
            <a:t>Havza Bazlı Sektörel Su Tahsis Planlarının Yapımına Dair Yönetmelik</a:t>
          </a:r>
          <a:endParaRPr lang="tr-TR" sz="1200" b="1" kern="1200" dirty="0">
            <a:solidFill>
              <a:srgbClr val="0000FF"/>
            </a:solidFill>
            <a:latin typeface="+mn-lt"/>
            <a:ea typeface="+mn-ea"/>
            <a:cs typeface="+mn-cs"/>
          </a:endParaRPr>
        </a:p>
        <a:p>
          <a:pPr marL="228600" lvl="2" indent="-114300" algn="just" defTabSz="533400">
            <a:lnSpc>
              <a:spcPct val="90000"/>
            </a:lnSpc>
            <a:spcBef>
              <a:spcPct val="0"/>
            </a:spcBef>
            <a:spcAft>
              <a:spcPct val="15000"/>
            </a:spcAft>
            <a:buChar char="••"/>
          </a:pPr>
          <a:endParaRPr lang="tr-TR" sz="1200" b="1" kern="1200" dirty="0" smtClean="0">
            <a:solidFill>
              <a:srgbClr val="0000FF"/>
            </a:solidFill>
            <a:latin typeface="+mn-lt"/>
            <a:ea typeface="+mn-ea"/>
            <a:cs typeface="+mn-cs"/>
          </a:endParaRPr>
        </a:p>
        <a:p>
          <a:pPr marL="228600" lvl="2" indent="-114300" algn="just" defTabSz="533400">
            <a:lnSpc>
              <a:spcPct val="90000"/>
            </a:lnSpc>
            <a:spcBef>
              <a:spcPct val="0"/>
            </a:spcBef>
            <a:spcAft>
              <a:spcPct val="15000"/>
            </a:spcAft>
            <a:buChar char="••"/>
          </a:pPr>
          <a:r>
            <a:rPr lang="tr-TR" sz="1200" b="1" kern="1200" dirty="0" smtClean="0">
              <a:solidFill>
                <a:srgbClr val="0000FF"/>
              </a:solidFill>
              <a:latin typeface="+mn-lt"/>
              <a:ea typeface="+mn-ea"/>
              <a:cs typeface="+mn-cs"/>
            </a:rPr>
            <a:t>Su Tahsis Komisyonunun Çalışma Esas ve Usullerine Dair Yönetmelik</a:t>
          </a:r>
        </a:p>
      </dsp:txBody>
      <dsp:txXfrm>
        <a:off x="4989229" y="470408"/>
        <a:ext cx="3286610" cy="3880775"/>
      </dsp:txXfrm>
    </dsp:sp>
    <dsp:sp modelId="{188DC4FE-4E02-4E59-B914-E401049A71D8}">
      <dsp:nvSpPr>
        <dsp:cNvPr id="0" name=""/>
        <dsp:cNvSpPr/>
      </dsp:nvSpPr>
      <dsp:spPr>
        <a:xfrm>
          <a:off x="4249553" y="0"/>
          <a:ext cx="796518" cy="8112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r>
            <a:rPr lang="tr-TR" sz="4800" kern="1200" dirty="0" smtClean="0">
              <a:solidFill>
                <a:srgbClr val="002060"/>
              </a:solidFill>
              <a:latin typeface="Arial" pitchFamily="34" charset="0"/>
              <a:cs typeface="Arial" pitchFamily="34" charset="0"/>
            </a:rPr>
            <a:t>2</a:t>
          </a:r>
          <a:endParaRPr lang="tr-TR" sz="4800" kern="1200" dirty="0">
            <a:solidFill>
              <a:srgbClr val="002060"/>
            </a:solidFill>
            <a:latin typeface="Arial" pitchFamily="34" charset="0"/>
            <a:cs typeface="Arial" pitchFamily="34" charset="0"/>
          </a:endParaRPr>
        </a:p>
      </dsp:txBody>
      <dsp:txXfrm>
        <a:off x="4249553" y="0"/>
        <a:ext cx="796518" cy="811209"/>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557" cy="496174"/>
          </a:xfrm>
          <a:prstGeom prst="rect">
            <a:avLst/>
          </a:prstGeom>
        </p:spPr>
        <p:txBody>
          <a:bodyPr vert="horz" lIns="91430" tIns="45716" rIns="91430" bIns="45716" rtlCol="0"/>
          <a:lstStyle>
            <a:lvl1pPr algn="l">
              <a:defRPr sz="1200"/>
            </a:lvl1pPr>
          </a:lstStyle>
          <a:p>
            <a:pPr>
              <a:defRPr/>
            </a:pPr>
            <a:endParaRPr lang="tr-TR"/>
          </a:p>
        </p:txBody>
      </p:sp>
      <p:sp>
        <p:nvSpPr>
          <p:cNvPr id="3" name="2 Veri Yer Tutucusu"/>
          <p:cNvSpPr>
            <a:spLocks noGrp="1"/>
          </p:cNvSpPr>
          <p:nvPr>
            <p:ph type="dt" sz="quarter" idx="1"/>
          </p:nvPr>
        </p:nvSpPr>
        <p:spPr>
          <a:xfrm>
            <a:off x="3849534" y="0"/>
            <a:ext cx="2946557" cy="496174"/>
          </a:xfrm>
          <a:prstGeom prst="rect">
            <a:avLst/>
          </a:prstGeom>
        </p:spPr>
        <p:txBody>
          <a:bodyPr vert="horz" lIns="91430" tIns="45716" rIns="91430" bIns="45716" rtlCol="0"/>
          <a:lstStyle>
            <a:lvl1pPr algn="r">
              <a:defRPr sz="1200" smtClean="0"/>
            </a:lvl1pPr>
          </a:lstStyle>
          <a:p>
            <a:pPr>
              <a:defRPr/>
            </a:pPr>
            <a:fld id="{CD42710F-23F4-4B73-AB0A-941A1A8C53B6}" type="datetimeFigureOut">
              <a:rPr lang="tr-TR"/>
              <a:pPr>
                <a:defRPr/>
              </a:pPr>
              <a:t>17.11.2014</a:t>
            </a:fld>
            <a:endParaRPr lang="tr-TR"/>
          </a:p>
        </p:txBody>
      </p:sp>
      <p:sp>
        <p:nvSpPr>
          <p:cNvPr id="4" name="3 Altbilgi Yer Tutucusu"/>
          <p:cNvSpPr>
            <a:spLocks noGrp="1"/>
          </p:cNvSpPr>
          <p:nvPr>
            <p:ph type="ftr" sz="quarter" idx="2"/>
          </p:nvPr>
        </p:nvSpPr>
        <p:spPr>
          <a:xfrm>
            <a:off x="0" y="9430467"/>
            <a:ext cx="2946557" cy="496173"/>
          </a:xfrm>
          <a:prstGeom prst="rect">
            <a:avLst/>
          </a:prstGeom>
        </p:spPr>
        <p:txBody>
          <a:bodyPr vert="horz" lIns="91430" tIns="45716" rIns="91430" bIns="45716" rtlCol="0" anchor="b"/>
          <a:lstStyle>
            <a:lvl1pPr algn="l">
              <a:defRPr sz="1200"/>
            </a:lvl1pPr>
          </a:lstStyle>
          <a:p>
            <a:pPr>
              <a:defRPr/>
            </a:pPr>
            <a:endParaRPr lang="tr-TR"/>
          </a:p>
        </p:txBody>
      </p:sp>
      <p:sp>
        <p:nvSpPr>
          <p:cNvPr id="5" name="4 Slayt Numarası Yer Tutucusu"/>
          <p:cNvSpPr>
            <a:spLocks noGrp="1"/>
          </p:cNvSpPr>
          <p:nvPr>
            <p:ph type="sldNum" sz="quarter" idx="3"/>
          </p:nvPr>
        </p:nvSpPr>
        <p:spPr>
          <a:xfrm>
            <a:off x="3849534" y="9430467"/>
            <a:ext cx="2946557" cy="496173"/>
          </a:xfrm>
          <a:prstGeom prst="rect">
            <a:avLst/>
          </a:prstGeom>
        </p:spPr>
        <p:txBody>
          <a:bodyPr vert="horz" lIns="91430" tIns="45716" rIns="91430" bIns="45716" rtlCol="0" anchor="b"/>
          <a:lstStyle>
            <a:lvl1pPr algn="r">
              <a:defRPr sz="1200" smtClean="0"/>
            </a:lvl1pPr>
          </a:lstStyle>
          <a:p>
            <a:pPr>
              <a:defRPr/>
            </a:pPr>
            <a:fld id="{9D537A24-F835-4C5C-BB7E-16577090953E}" type="slidenum">
              <a:rPr lang="tr-TR"/>
              <a:pPr>
                <a:defRPr/>
              </a:pPr>
              <a:t>‹#›</a:t>
            </a:fld>
            <a:endParaRPr lang="tr-TR"/>
          </a:p>
        </p:txBody>
      </p:sp>
    </p:spTree>
    <p:extLst>
      <p:ext uri="{BB962C8B-B14F-4D97-AF65-F5344CB8AC3E}">
        <p14:creationId xmlns="" xmlns:p14="http://schemas.microsoft.com/office/powerpoint/2010/main" val="4235399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4973" cy="496174"/>
          </a:xfrm>
          <a:prstGeom prst="rect">
            <a:avLst/>
          </a:prstGeom>
        </p:spPr>
        <p:txBody>
          <a:bodyPr vert="horz" lIns="91430" tIns="45716" rIns="91430" bIns="45716"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51118" y="0"/>
            <a:ext cx="2944972" cy="496174"/>
          </a:xfrm>
          <a:prstGeom prst="rect">
            <a:avLst/>
          </a:prstGeom>
        </p:spPr>
        <p:txBody>
          <a:bodyPr vert="horz" lIns="91430" tIns="45716" rIns="91430" bIns="45716" rtlCol="0"/>
          <a:lstStyle>
            <a:lvl1pPr algn="r" fontAlgn="auto">
              <a:spcBef>
                <a:spcPts val="0"/>
              </a:spcBef>
              <a:spcAft>
                <a:spcPts val="0"/>
              </a:spcAft>
              <a:defRPr sz="1200">
                <a:latin typeface="+mn-lt"/>
                <a:cs typeface="+mn-cs"/>
              </a:defRPr>
            </a:lvl1pPr>
          </a:lstStyle>
          <a:p>
            <a:pPr>
              <a:defRPr/>
            </a:pPr>
            <a:fld id="{5837ED76-5B65-4BFD-AC4D-381AB637BEC0}" type="datetimeFigureOut">
              <a:rPr lang="tr-TR"/>
              <a:pPr>
                <a:defRPr/>
              </a:pPr>
              <a:t>17.11.2014</a:t>
            </a:fld>
            <a:endParaRPr lang="tr-TR"/>
          </a:p>
        </p:txBody>
      </p:sp>
      <p:sp>
        <p:nvSpPr>
          <p:cNvPr id="4" name="3 Slayt Görüntüsü Yer Tutucusu"/>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0" tIns="45716" rIns="91430" bIns="45716" rtlCol="0" anchor="ctr"/>
          <a:lstStyle/>
          <a:p>
            <a:pPr lvl="0"/>
            <a:endParaRPr lang="tr-TR" noProof="0"/>
          </a:p>
        </p:txBody>
      </p:sp>
      <p:sp>
        <p:nvSpPr>
          <p:cNvPr id="5" name="4 Not Yer Tutucusu"/>
          <p:cNvSpPr>
            <a:spLocks noGrp="1"/>
          </p:cNvSpPr>
          <p:nvPr>
            <p:ph type="body" sz="quarter" idx="3"/>
          </p:nvPr>
        </p:nvSpPr>
        <p:spPr>
          <a:xfrm>
            <a:off x="679610" y="4716027"/>
            <a:ext cx="5438456" cy="4467146"/>
          </a:xfrm>
          <a:prstGeom prst="rect">
            <a:avLst/>
          </a:prstGeom>
        </p:spPr>
        <p:txBody>
          <a:bodyPr vert="horz" lIns="91430" tIns="45716" rIns="91430" bIns="45716"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9430467"/>
            <a:ext cx="2944973" cy="496173"/>
          </a:xfrm>
          <a:prstGeom prst="rect">
            <a:avLst/>
          </a:prstGeom>
        </p:spPr>
        <p:txBody>
          <a:bodyPr vert="horz" lIns="91430" tIns="45716" rIns="91430" bIns="45716"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51118" y="9430467"/>
            <a:ext cx="2944972" cy="496173"/>
          </a:xfrm>
          <a:prstGeom prst="rect">
            <a:avLst/>
          </a:prstGeom>
        </p:spPr>
        <p:txBody>
          <a:bodyPr vert="horz" lIns="91430" tIns="45716" rIns="91430" bIns="45716" rtlCol="0" anchor="b"/>
          <a:lstStyle>
            <a:lvl1pPr algn="r" fontAlgn="auto">
              <a:spcBef>
                <a:spcPts val="0"/>
              </a:spcBef>
              <a:spcAft>
                <a:spcPts val="0"/>
              </a:spcAft>
              <a:defRPr sz="1200">
                <a:latin typeface="+mn-lt"/>
                <a:cs typeface="+mn-cs"/>
              </a:defRPr>
            </a:lvl1pPr>
          </a:lstStyle>
          <a:p>
            <a:pPr>
              <a:defRPr/>
            </a:pPr>
            <a:fld id="{CA877D1C-2850-40C8-8542-B98D540034D0}" type="slidenum">
              <a:rPr lang="tr-TR"/>
              <a:pPr>
                <a:defRPr/>
              </a:pPr>
              <a:t>‹#›</a:t>
            </a:fld>
            <a:endParaRPr lang="tr-TR"/>
          </a:p>
        </p:txBody>
      </p:sp>
    </p:spTree>
    <p:extLst>
      <p:ext uri="{BB962C8B-B14F-4D97-AF65-F5344CB8AC3E}">
        <p14:creationId xmlns="" xmlns:p14="http://schemas.microsoft.com/office/powerpoint/2010/main" val="1891280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Slayt Görüntüsü Yer Tutucusu"/>
          <p:cNvSpPr>
            <a:spLocks noGrp="1" noRot="1" noChangeAspect="1" noTextEdit="1"/>
          </p:cNvSpPr>
          <p:nvPr>
            <p:ph type="sldImg"/>
          </p:nvPr>
        </p:nvSpPr>
        <p:spPr>
          <a:ln/>
        </p:spPr>
      </p:sp>
      <p:sp>
        <p:nvSpPr>
          <p:cNvPr id="29699" name="2 Not Yer Tutucusu"/>
          <p:cNvSpPr>
            <a:spLocks noGrp="1"/>
          </p:cNvSpPr>
          <p:nvPr>
            <p:ph type="body" idx="1"/>
          </p:nvPr>
        </p:nvSpPr>
        <p:spPr>
          <a:noFill/>
          <a:ln/>
        </p:spPr>
        <p:txBody>
          <a:bodyPr/>
          <a:lstStyle/>
          <a:p>
            <a:pPr eaLnBrk="1" hangingPunct="1">
              <a:spcBef>
                <a:spcPct val="0"/>
              </a:spcBef>
            </a:pPr>
            <a:endParaRPr lang="tr-TR" smtClean="0"/>
          </a:p>
        </p:txBody>
      </p:sp>
      <p:sp>
        <p:nvSpPr>
          <p:cNvPr id="29700" name="3 Slayt Numarası Yer Tutucusu"/>
          <p:cNvSpPr>
            <a:spLocks noGrp="1"/>
          </p:cNvSpPr>
          <p:nvPr>
            <p:ph type="sldNum" sz="quarter" idx="5"/>
          </p:nvPr>
        </p:nvSpPr>
        <p:spPr>
          <a:noFill/>
        </p:spPr>
        <p:txBody>
          <a:bodyPr/>
          <a:lstStyle/>
          <a:p>
            <a:fld id="{A53D2A36-209D-45CD-BEF5-DBC67274E43E}" type="slidenum">
              <a:rPr lang="tr-TR" smtClean="0"/>
              <a:pPr/>
              <a:t>2</a:t>
            </a:fld>
            <a:endParaRPr lang="tr-TR" smtClean="0"/>
          </a:p>
        </p:txBody>
      </p:sp>
    </p:spTree>
    <p:extLst>
      <p:ext uri="{BB962C8B-B14F-4D97-AF65-F5344CB8AC3E}">
        <p14:creationId xmlns="" xmlns:p14="http://schemas.microsoft.com/office/powerpoint/2010/main" val="1186879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lgn="just">
              <a:lnSpc>
                <a:spcPct val="150000"/>
              </a:lnSpc>
              <a:buNone/>
            </a:pPr>
            <a:r>
              <a:rPr lang="en-GB" b="1" dirty="0" err="1" smtClean="0">
                <a:solidFill>
                  <a:srgbClr val="0045D0"/>
                </a:solidFill>
                <a:latin typeface="Verdana" pitchFamily="34" charset="0"/>
                <a:ea typeface="Verdana" pitchFamily="34" charset="0"/>
                <a:cs typeface="Verdana" pitchFamily="34" charset="0"/>
              </a:rPr>
              <a:t>iklim</a:t>
            </a:r>
            <a:r>
              <a:rPr lang="en-GB" b="1" dirty="0" smtClean="0">
                <a:solidFill>
                  <a:srgbClr val="0045D0"/>
                </a:solidFill>
                <a:latin typeface="Verdana" pitchFamily="34" charset="0"/>
                <a:ea typeface="Verdana" pitchFamily="34" charset="0"/>
                <a:cs typeface="Verdana" pitchFamily="34" charset="0"/>
              </a:rPr>
              <a:t> </a:t>
            </a:r>
            <a:r>
              <a:rPr lang="en-GB" b="1" dirty="0" err="1" smtClean="0">
                <a:solidFill>
                  <a:srgbClr val="0045D0"/>
                </a:solidFill>
                <a:latin typeface="Verdana" pitchFamily="34" charset="0"/>
                <a:ea typeface="Verdana" pitchFamily="34" charset="0"/>
                <a:cs typeface="Verdana" pitchFamily="34" charset="0"/>
              </a:rPr>
              <a:t>değişkiliği</a:t>
            </a:r>
            <a:r>
              <a:rPr lang="en-GB" b="1" dirty="0" smtClean="0">
                <a:solidFill>
                  <a:srgbClr val="0045D0"/>
                </a:solidFill>
                <a:latin typeface="Verdana" pitchFamily="34" charset="0"/>
                <a:ea typeface="Verdana" pitchFamily="34" charset="0"/>
                <a:cs typeface="Verdana" pitchFamily="34" charset="0"/>
              </a:rPr>
              <a:t> </a:t>
            </a:r>
            <a:r>
              <a:rPr lang="en-GB" b="1" dirty="0" err="1" smtClean="0">
                <a:solidFill>
                  <a:srgbClr val="0045D0"/>
                </a:solidFill>
                <a:latin typeface="Verdana" pitchFamily="34" charset="0"/>
                <a:ea typeface="Verdana" pitchFamily="34" charset="0"/>
                <a:cs typeface="Verdana" pitchFamily="34" charset="0"/>
              </a:rPr>
              <a:t>etkilerini</a:t>
            </a:r>
            <a:r>
              <a:rPr lang="tr-TR" b="1" dirty="0" smtClean="0">
                <a:solidFill>
                  <a:srgbClr val="0045D0"/>
                </a:solidFill>
                <a:latin typeface="Verdana" pitchFamily="34" charset="0"/>
                <a:ea typeface="Verdana" pitchFamily="34" charset="0"/>
                <a:cs typeface="Verdana" pitchFamily="34" charset="0"/>
              </a:rPr>
              <a:t> </a:t>
            </a:r>
            <a:r>
              <a:rPr lang="en-GB" b="1" dirty="0" err="1" smtClean="0">
                <a:solidFill>
                  <a:srgbClr val="0045D0"/>
                </a:solidFill>
                <a:latin typeface="Verdana" pitchFamily="34" charset="0"/>
                <a:ea typeface="Verdana" pitchFamily="34" charset="0"/>
                <a:cs typeface="Verdana" pitchFamily="34" charset="0"/>
              </a:rPr>
              <a:t>tolere</a:t>
            </a:r>
            <a:r>
              <a:rPr lang="en-GB" b="1" dirty="0" smtClean="0">
                <a:solidFill>
                  <a:srgbClr val="0045D0"/>
                </a:solidFill>
                <a:latin typeface="Verdana" pitchFamily="34" charset="0"/>
                <a:ea typeface="Verdana" pitchFamily="34" charset="0"/>
                <a:cs typeface="Verdana" pitchFamily="34" charset="0"/>
              </a:rPr>
              <a:t> </a:t>
            </a:r>
            <a:r>
              <a:rPr lang="en-GB" b="1" dirty="0" err="1" smtClean="0">
                <a:solidFill>
                  <a:srgbClr val="0045D0"/>
                </a:solidFill>
                <a:latin typeface="Verdana" pitchFamily="34" charset="0"/>
                <a:ea typeface="Verdana" pitchFamily="34" charset="0"/>
                <a:cs typeface="Verdana" pitchFamily="34" charset="0"/>
              </a:rPr>
              <a:t>edilmesi</a:t>
            </a:r>
            <a:r>
              <a:rPr lang="en-GB" b="1" dirty="0" smtClean="0">
                <a:solidFill>
                  <a:srgbClr val="0045D0"/>
                </a:solidFill>
                <a:latin typeface="Verdana" pitchFamily="34" charset="0"/>
                <a:ea typeface="Verdana" pitchFamily="34" charset="0"/>
                <a:cs typeface="Verdana" pitchFamily="34" charset="0"/>
              </a:rPr>
              <a:t>, </a:t>
            </a:r>
            <a:r>
              <a:rPr lang="en-GB" b="1" dirty="0" err="1" smtClean="0">
                <a:solidFill>
                  <a:srgbClr val="0045D0"/>
                </a:solidFill>
                <a:latin typeface="Verdana" pitchFamily="34" charset="0"/>
                <a:ea typeface="Verdana" pitchFamily="34" charset="0"/>
                <a:cs typeface="Verdana" pitchFamily="34" charset="0"/>
              </a:rPr>
              <a:t>tedbirli</a:t>
            </a:r>
            <a:r>
              <a:rPr lang="en-GB" b="1" dirty="0" smtClean="0">
                <a:solidFill>
                  <a:srgbClr val="0045D0"/>
                </a:solidFill>
                <a:latin typeface="Verdana" pitchFamily="34" charset="0"/>
                <a:ea typeface="Verdana" pitchFamily="34" charset="0"/>
                <a:cs typeface="Verdana" pitchFamily="34" charset="0"/>
              </a:rPr>
              <a:t> </a:t>
            </a:r>
            <a:r>
              <a:rPr lang="en-GB" b="1" dirty="0" err="1" smtClean="0">
                <a:solidFill>
                  <a:srgbClr val="0045D0"/>
                </a:solidFill>
                <a:latin typeface="Verdana" pitchFamily="34" charset="0"/>
                <a:ea typeface="Verdana" pitchFamily="34" charset="0"/>
                <a:cs typeface="Verdana" pitchFamily="34" charset="0"/>
              </a:rPr>
              <a:t>olunması</a:t>
            </a:r>
            <a:r>
              <a:rPr lang="en-GB" b="1" dirty="0" smtClean="0">
                <a:solidFill>
                  <a:srgbClr val="0045D0"/>
                </a:solidFill>
                <a:latin typeface="Verdana" pitchFamily="34" charset="0"/>
                <a:ea typeface="Verdana" pitchFamily="34" charset="0"/>
                <a:cs typeface="Verdana" pitchFamily="34" charset="0"/>
              </a:rPr>
              <a:t> </a:t>
            </a:r>
            <a:r>
              <a:rPr lang="en-GB" b="1" dirty="0" err="1" smtClean="0">
                <a:solidFill>
                  <a:srgbClr val="0045D0"/>
                </a:solidFill>
                <a:latin typeface="Verdana" pitchFamily="34" charset="0"/>
                <a:ea typeface="Verdana" pitchFamily="34" charset="0"/>
                <a:cs typeface="Verdana" pitchFamily="34" charset="0"/>
              </a:rPr>
              <a:t>açısından</a:t>
            </a:r>
            <a:r>
              <a:rPr lang="en-GB" b="1" dirty="0" smtClean="0">
                <a:solidFill>
                  <a:srgbClr val="0045D0"/>
                </a:solidFill>
                <a:latin typeface="Verdana" pitchFamily="34" charset="0"/>
                <a:ea typeface="Verdana" pitchFamily="34" charset="0"/>
                <a:cs typeface="Verdana" pitchFamily="34" charset="0"/>
              </a:rPr>
              <a:t> optimum </a:t>
            </a:r>
            <a:r>
              <a:rPr lang="en-GB" b="1" dirty="0" err="1" smtClean="0">
                <a:solidFill>
                  <a:srgbClr val="0045D0"/>
                </a:solidFill>
                <a:latin typeface="Verdana" pitchFamily="34" charset="0"/>
                <a:ea typeface="Verdana" pitchFamily="34" charset="0"/>
                <a:cs typeface="Verdana" pitchFamily="34" charset="0"/>
              </a:rPr>
              <a:t>tahsisin</a:t>
            </a:r>
            <a:r>
              <a:rPr lang="en-GB" b="1" dirty="0" smtClean="0">
                <a:solidFill>
                  <a:srgbClr val="0045D0"/>
                </a:solidFill>
                <a:latin typeface="Verdana" pitchFamily="34" charset="0"/>
                <a:ea typeface="Verdana" pitchFamily="34" charset="0"/>
                <a:cs typeface="Verdana" pitchFamily="34" charset="0"/>
              </a:rPr>
              <a:t> </a:t>
            </a:r>
            <a:r>
              <a:rPr lang="en-GB" b="1" dirty="0" err="1" smtClean="0">
                <a:solidFill>
                  <a:srgbClr val="0045D0"/>
                </a:solidFill>
                <a:latin typeface="Verdana" pitchFamily="34" charset="0"/>
                <a:ea typeface="Verdana" pitchFamily="34" charset="0"/>
                <a:cs typeface="Verdana" pitchFamily="34" charset="0"/>
              </a:rPr>
              <a:t>gerekliliği</a:t>
            </a:r>
            <a:r>
              <a:rPr lang="en-GB" b="1" dirty="0" smtClean="0">
                <a:solidFill>
                  <a:srgbClr val="0045D0"/>
                </a:solidFill>
                <a:latin typeface="Verdana" pitchFamily="34" charset="0"/>
                <a:ea typeface="Verdana" pitchFamily="34" charset="0"/>
                <a:cs typeface="Verdana" pitchFamily="34" charset="0"/>
              </a:rPr>
              <a:t> </a:t>
            </a:r>
            <a:r>
              <a:rPr lang="tr-TR" b="1" dirty="0" smtClean="0">
                <a:solidFill>
                  <a:srgbClr val="0045D0"/>
                </a:solidFill>
                <a:latin typeface="Verdana" pitchFamily="34" charset="0"/>
                <a:ea typeface="Verdana" pitchFamily="34" charset="0"/>
                <a:cs typeface="Verdana" pitchFamily="34" charset="0"/>
              </a:rPr>
              <a:t>..</a:t>
            </a:r>
          </a:p>
        </p:txBody>
      </p:sp>
      <p:sp>
        <p:nvSpPr>
          <p:cNvPr id="4" name="3 Slayt Numarası Yer Tutucusu"/>
          <p:cNvSpPr>
            <a:spLocks noGrp="1"/>
          </p:cNvSpPr>
          <p:nvPr>
            <p:ph type="sldNum" sz="quarter" idx="10"/>
          </p:nvPr>
        </p:nvSpPr>
        <p:spPr/>
        <p:txBody>
          <a:bodyPr/>
          <a:lstStyle/>
          <a:p>
            <a:pPr>
              <a:defRPr/>
            </a:pPr>
            <a:fld id="{D8C77680-6A58-4AF6-A1EF-2B1312943C3C}" type="slidenum">
              <a:rPr lang="tr-TR" smtClean="0"/>
              <a:pPr>
                <a:defRPr/>
              </a:pPr>
              <a:t>18</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945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1508"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6B14F8-4DDA-4EF1-8FD0-4D984159B4F8}" type="slidenum">
              <a:rPr lang="tr-TR" smtClean="0"/>
              <a:pPr fontAlgn="base">
                <a:spcBef>
                  <a:spcPct val="0"/>
                </a:spcBef>
                <a:spcAft>
                  <a:spcPct val="0"/>
                </a:spcAft>
                <a:defRPr/>
              </a:pPr>
              <a:t>23</a:t>
            </a:fld>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0483" name="2 Not Yer Tutucusu"/>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buFontTx/>
              <a:buNone/>
            </a:pPr>
            <a:endParaRPr lang="tr-TR" dirty="0" smtClean="0">
              <a:solidFill>
                <a:srgbClr val="002060"/>
              </a:solidFill>
            </a:endParaRPr>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68EFED-6892-49E9-81C4-5236CA188EB4}" type="slidenum">
              <a:rPr lang="tr-TR" smtClean="0"/>
              <a:pPr fontAlgn="base">
                <a:spcBef>
                  <a:spcPct val="0"/>
                </a:spcBef>
                <a:spcAft>
                  <a:spcPct val="0"/>
                </a:spcAft>
                <a:defRPr/>
              </a:pPr>
              <a:t>25</a:t>
            </a:fld>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1507" name="2 Not Yer Tutucusu"/>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buFontTx/>
              <a:buChar char="•"/>
            </a:pPr>
            <a:endParaRPr lang="tr-TR" dirty="0" smtClean="0">
              <a:solidFill>
                <a:srgbClr val="002060"/>
              </a:solidFill>
            </a:endParaRPr>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B236B9-0011-4006-9774-534AA5EDB1A6}" type="slidenum">
              <a:rPr lang="tr-TR" smtClean="0"/>
              <a:pPr fontAlgn="base">
                <a:spcBef>
                  <a:spcPct val="0"/>
                </a:spcBef>
                <a:spcAft>
                  <a:spcPct val="0"/>
                </a:spcAft>
                <a:defRPr/>
              </a:pPr>
              <a:t>26</a:t>
            </a:fld>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D8C77680-6A58-4AF6-A1EF-2B1312943C3C}" type="slidenum">
              <a:rPr lang="tr-TR" smtClean="0"/>
              <a:pPr>
                <a:defRPr/>
              </a:pPr>
              <a:t>32</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 name="2 Not Yer Tutucusu"/>
          <p:cNvSpPr>
            <a:spLocks noGrp="1"/>
          </p:cNvSpPr>
          <p:nvPr>
            <p:ph type="body" idx="1"/>
          </p:nvPr>
        </p:nvSpPr>
        <p:spPr/>
        <p:txBody>
          <a:bodyPr>
            <a:normAutofit/>
          </a:bodyPr>
          <a:lstStyle/>
          <a:p>
            <a:pPr marL="114094" lvl="2" indent="-57047" eaLnBrk="1" fontAlgn="auto" hangingPunct="1">
              <a:lnSpc>
                <a:spcPct val="90000"/>
              </a:lnSpc>
              <a:spcBef>
                <a:spcPts val="0"/>
              </a:spcBef>
              <a:spcAft>
                <a:spcPct val="15000"/>
              </a:spcAft>
              <a:buFontTx/>
              <a:buChar char="•"/>
              <a:defRPr/>
            </a:pPr>
            <a:endParaRPr lang="tr-TR" dirty="0"/>
          </a:p>
        </p:txBody>
      </p:sp>
      <p:sp>
        <p:nvSpPr>
          <p:cNvPr id="2355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C37FBD-3899-475B-B121-B3EAA8037549}" type="slidenum">
              <a:rPr lang="tr-TR" smtClean="0"/>
              <a:pPr fontAlgn="base">
                <a:spcBef>
                  <a:spcPct val="0"/>
                </a:spcBef>
                <a:spcAft>
                  <a:spcPct val="0"/>
                </a:spcAft>
                <a:defRPr/>
              </a:pPr>
              <a:t>34</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normAutofit/>
          </a:bodyPr>
          <a:lstStyle>
            <a:lvl1pPr>
              <a:defRPr sz="2800" b="1">
                <a:solidFill>
                  <a:srgbClr val="FF0000"/>
                </a:solidFill>
                <a:latin typeface="Arial" pitchFamily="34" charset="0"/>
                <a:cs typeface="Arial" pitchFamily="34" charset="0"/>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buNone/>
              <a:defRPr sz="2400" b="1">
                <a:solidFill>
                  <a:srgbClr val="0000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C7CE4996-DF5E-48AB-9B98-9A0AFEDD9F8D}" type="datetime1">
              <a:rPr lang="tr-TR" smtClean="0"/>
              <a:pPr>
                <a:defRPr/>
              </a:pPr>
              <a:t>17.11.2014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BDC5E29-9A1C-48A6-BF1A-BD388E89DFE9}"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000000"/>
                </a:solidFill>
              </a:defRPr>
            </a:lvl1pPr>
          </a:lstStyle>
          <a:p>
            <a:pPr>
              <a:defRPr/>
            </a:pPr>
            <a:fld id="{0079EA58-22E2-45D4-AD2D-6984FE00E825}" type="datetime1">
              <a:rPr lang="tr-TR" smtClean="0"/>
              <a:pPr>
                <a:defRPr/>
              </a:pPr>
              <a:t>17.11.2014</a:t>
            </a:fld>
            <a:r>
              <a:rPr lang="tr-TR" smtClean="0"/>
              <a:t>16.02.200818.02.2008</a:t>
            </a:r>
            <a:endParaRPr lang="tr-TR"/>
          </a:p>
        </p:txBody>
      </p:sp>
      <p:sp>
        <p:nvSpPr>
          <p:cNvPr id="3" name="Rectangle 5"/>
          <p:cNvSpPr>
            <a:spLocks noGrp="1" noChangeArrowheads="1"/>
          </p:cNvSpPr>
          <p:nvPr>
            <p:ph type="ftr" sz="quarter" idx="11"/>
          </p:nvPr>
        </p:nvSpPr>
        <p:spPr/>
        <p:txBody>
          <a:bodyPr/>
          <a:lstStyle>
            <a:lvl1pPr>
              <a:defRPr>
                <a:solidFill>
                  <a:srgbClr val="000000"/>
                </a:solidFill>
              </a:defRPr>
            </a:lvl1pPr>
          </a:lstStyle>
          <a:p>
            <a:pPr>
              <a:defRPr/>
            </a:pPr>
            <a:endParaRPr lang="tr-TR"/>
          </a:p>
        </p:txBody>
      </p:sp>
      <p:sp>
        <p:nvSpPr>
          <p:cNvPr id="4" name="Rectangle 6"/>
          <p:cNvSpPr>
            <a:spLocks noGrp="1" noChangeArrowheads="1"/>
          </p:cNvSpPr>
          <p:nvPr>
            <p:ph type="sldNum" sz="quarter" idx="12"/>
          </p:nvPr>
        </p:nvSpPr>
        <p:spPr/>
        <p:txBody>
          <a:bodyPr/>
          <a:lstStyle>
            <a:lvl1pPr>
              <a:defRPr>
                <a:solidFill>
                  <a:srgbClr val="000000"/>
                </a:solidFill>
              </a:defRPr>
            </a:lvl1pPr>
          </a:lstStyle>
          <a:p>
            <a:pPr>
              <a:defRPr/>
            </a:pPr>
            <a:fld id="{7EA0CCA9-566F-4F7D-880C-037FECAF5B22}"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p:spPr>
        <p:txBody>
          <a:bodyPr/>
          <a:lstStyle>
            <a:lvl1pPr>
              <a:defRPr/>
            </a:lvl1pPr>
          </a:lstStyle>
          <a:p>
            <a:pPr>
              <a:defRPr/>
            </a:pPr>
            <a:fld id="{5CCF33F3-0AFB-4007-B16E-C0A54C2895AC}" type="datetime1">
              <a:rPr lang="tr-TR" smtClean="0"/>
              <a:pPr>
                <a:defRPr/>
              </a:pPr>
              <a:t>17.11.2014</a:t>
            </a:fld>
            <a:endParaRPr lang="tr-TR"/>
          </a:p>
        </p:txBody>
      </p:sp>
      <p:sp>
        <p:nvSpPr>
          <p:cNvPr id="3" name="Footer Placeholder 2"/>
          <p:cNvSpPr>
            <a:spLocks noGrp="1"/>
          </p:cNvSpPr>
          <p:nvPr>
            <p:ph type="ftr" sz="quarter" idx="11"/>
          </p:nvPr>
        </p:nvSpPr>
        <p:spPr>
          <a:xfrm>
            <a:off x="3124200" y="6356350"/>
            <a:ext cx="2895600" cy="365125"/>
          </a:xfrm>
        </p:spPr>
        <p:txBody>
          <a:bodyPr/>
          <a:lstStyle>
            <a:lvl1pPr>
              <a:defRPr/>
            </a:lvl1pPr>
          </a:lstStyle>
          <a:p>
            <a:pPr>
              <a:defRPr/>
            </a:pPr>
            <a:endParaRPr lang="tr-TR"/>
          </a:p>
        </p:txBody>
      </p:sp>
      <p:sp>
        <p:nvSpPr>
          <p:cNvPr id="4" name="Slide Number Placeholder 3"/>
          <p:cNvSpPr>
            <a:spLocks noGrp="1"/>
          </p:cNvSpPr>
          <p:nvPr>
            <p:ph type="sldNum" sz="quarter" idx="12"/>
          </p:nvPr>
        </p:nvSpPr>
        <p:spPr>
          <a:xfrm>
            <a:off x="6553200" y="6356350"/>
            <a:ext cx="2133600" cy="365125"/>
          </a:xfrm>
        </p:spPr>
        <p:txBody>
          <a:bodyPr/>
          <a:lstStyle>
            <a:lvl1pPr>
              <a:defRPr/>
            </a:lvl1pPr>
          </a:lstStyle>
          <a:p>
            <a:pPr>
              <a:defRPr/>
            </a:pPr>
            <a:fld id="{849FB640-8C4E-4118-8C4B-6AB06C93041E}"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D5F4B81-044A-412B-A6EF-E38A08C1D420}" type="datetime1">
              <a:rPr lang="tr-TR"/>
              <a:pPr>
                <a:defRPr/>
              </a:pPr>
              <a:t>17.11.2014</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DAED42E1-B4FE-45E9-9CA3-E00D2FC67B54}" type="slidenum">
              <a:rPr lang="tr-TR"/>
              <a:pPr>
                <a:defRPr/>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6EA53EC-2206-4F71-BE8D-10DEC5B72792}" type="datetime1">
              <a:rPr lang="tr-TR" smtClean="0"/>
              <a:pPr>
                <a:defRPr/>
              </a:pPr>
              <a:t>17.11.2014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5756776-BF0B-49C9-AD2E-038DD8596D01}"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53" r:id="rId1"/>
    <p:sldLayoutId id="2147483655" r:id="rId2"/>
    <p:sldLayoutId id="2147483654" r:id="rId3"/>
    <p:sldLayoutId id="2147483656" r:id="rId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cologydictionary.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Resim" descr="logoyeniseffaf.png"/>
          <p:cNvPicPr>
            <a:picLocks noChangeAspect="1"/>
          </p:cNvPicPr>
          <p:nvPr/>
        </p:nvPicPr>
        <p:blipFill>
          <a:blip r:embed="rId2" cstate="print"/>
          <a:stretch>
            <a:fillRect/>
          </a:stretch>
        </p:blipFill>
        <p:spPr>
          <a:xfrm>
            <a:off x="8100392" y="0"/>
            <a:ext cx="898463" cy="900000"/>
          </a:xfrm>
          <a:prstGeom prst="rect">
            <a:avLst/>
          </a:prstGeom>
        </p:spPr>
      </p:pic>
      <p:pic>
        <p:nvPicPr>
          <p:cNvPr id="8" name="Resim 7"/>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6089585"/>
            <a:ext cx="9144000" cy="768415"/>
          </a:xfrm>
          <a:prstGeom prst="rect">
            <a:avLst/>
          </a:prstGeom>
          <a:noFill/>
          <a:ln>
            <a:noFill/>
          </a:ln>
        </p:spPr>
      </p:pic>
      <p:sp>
        <p:nvSpPr>
          <p:cNvPr id="11" name="10 Metin kutusu"/>
          <p:cNvSpPr txBox="1"/>
          <p:nvPr/>
        </p:nvSpPr>
        <p:spPr>
          <a:xfrm>
            <a:off x="1763688" y="2204864"/>
            <a:ext cx="5496120" cy="4524315"/>
          </a:xfrm>
          <a:prstGeom prst="rect">
            <a:avLst/>
          </a:prstGeom>
          <a:noFill/>
        </p:spPr>
        <p:txBody>
          <a:bodyPr wrap="none" rtlCol="0">
            <a:spAutoFit/>
          </a:bodyPr>
          <a:lstStyle/>
          <a:p>
            <a:pPr algn="ctr"/>
            <a:r>
              <a:rPr lang="tr-TR" sz="36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SEKTÖREL SU </a:t>
            </a:r>
            <a:r>
              <a:rPr lang="tr-TR" sz="36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TAHSİSİ</a:t>
            </a:r>
          </a:p>
          <a:p>
            <a:pPr algn="ctr"/>
            <a:endParaRPr lang="tr-TR" sz="36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endParaRPr>
          </a:p>
          <a:p>
            <a:pPr algn="ctr"/>
            <a:endParaRPr lang="tr-TR" sz="36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endParaRPr>
          </a:p>
          <a:p>
            <a:pPr algn="ctr" fontAlgn="auto">
              <a:spcBef>
                <a:spcPts val="0"/>
              </a:spcBef>
              <a:spcAft>
                <a:spcPts val="0"/>
              </a:spcAft>
              <a:defRPr/>
            </a:pPr>
            <a:r>
              <a:rPr lang="tr-TR" sz="2400" b="1" kern="0" spc="50" dirty="0" smtClean="0">
                <a:ln w="11430"/>
                <a:solidFill>
                  <a:srgbClr val="002060"/>
                </a:solidFill>
                <a:effectLst>
                  <a:outerShdw blurRad="76200" dist="50800" dir="5400000" algn="tl" rotWithShape="0">
                    <a:srgbClr val="000000">
                      <a:alpha val="65000"/>
                    </a:srgbClr>
                  </a:outerShdw>
                </a:effectLst>
                <a:latin typeface="Arial"/>
              </a:rPr>
              <a:t>Selçuk </a:t>
            </a:r>
            <a:r>
              <a:rPr lang="tr-TR" sz="2400" b="1" kern="0" spc="50" dirty="0" smtClean="0">
                <a:ln w="11430"/>
                <a:solidFill>
                  <a:srgbClr val="002060"/>
                </a:solidFill>
                <a:effectLst>
                  <a:outerShdw blurRad="76200" dist="50800" dir="5400000" algn="tl" rotWithShape="0">
                    <a:srgbClr val="000000">
                      <a:alpha val="65000"/>
                    </a:srgbClr>
                  </a:outerShdw>
                </a:effectLst>
                <a:latin typeface="Arial"/>
              </a:rPr>
              <a:t>COŞKUN</a:t>
            </a:r>
          </a:p>
          <a:p>
            <a:pPr algn="ctr" fontAlgn="auto">
              <a:spcBef>
                <a:spcPts val="0"/>
              </a:spcBef>
              <a:spcAft>
                <a:spcPts val="0"/>
              </a:spcAft>
              <a:defRPr/>
            </a:pPr>
            <a:r>
              <a:rPr lang="tr-TR" sz="2400" b="1" kern="0" spc="50" dirty="0" smtClean="0">
                <a:ln w="11430"/>
                <a:solidFill>
                  <a:srgbClr val="002060"/>
                </a:solidFill>
                <a:effectLst>
                  <a:outerShdw blurRad="76200" dist="50800" dir="5400000" algn="tl" rotWithShape="0">
                    <a:srgbClr val="000000">
                      <a:alpha val="65000"/>
                    </a:srgbClr>
                  </a:outerShdw>
                </a:effectLst>
                <a:latin typeface="Arial"/>
              </a:rPr>
              <a:t>Şube Müdürü </a:t>
            </a:r>
          </a:p>
          <a:p>
            <a:pPr algn="ctr" fontAlgn="auto">
              <a:spcBef>
                <a:spcPts val="0"/>
              </a:spcBef>
              <a:spcAft>
                <a:spcPts val="0"/>
              </a:spcAft>
              <a:defRPr/>
            </a:pPr>
            <a:endParaRPr lang="tr-TR" sz="2400" b="1" kern="0" spc="50" dirty="0" smtClean="0">
              <a:ln w="11430"/>
              <a:solidFill>
                <a:srgbClr val="002060"/>
              </a:solidFill>
              <a:effectLst>
                <a:outerShdw blurRad="76200" dist="50800" dir="5400000" algn="tl" rotWithShape="0">
                  <a:srgbClr val="000000">
                    <a:alpha val="65000"/>
                  </a:srgbClr>
                </a:outerShdw>
              </a:effectLst>
              <a:latin typeface="Arial"/>
            </a:endParaRPr>
          </a:p>
          <a:p>
            <a:pPr algn="ctr" fontAlgn="auto">
              <a:spcBef>
                <a:spcPts val="0"/>
              </a:spcBef>
              <a:spcAft>
                <a:spcPts val="0"/>
              </a:spcAft>
              <a:defRPr/>
            </a:pPr>
            <a:endParaRPr lang="tr-TR" sz="2400" b="1" kern="0" spc="50" dirty="0" smtClean="0">
              <a:ln w="11430"/>
              <a:solidFill>
                <a:srgbClr val="002060"/>
              </a:solidFill>
              <a:effectLst>
                <a:outerShdw blurRad="76200" dist="50800" dir="5400000" algn="tl" rotWithShape="0">
                  <a:srgbClr val="000000">
                    <a:alpha val="65000"/>
                  </a:srgbClr>
                </a:outerShdw>
              </a:effectLst>
              <a:latin typeface="Arial"/>
            </a:endParaRPr>
          </a:p>
          <a:p>
            <a:pPr algn="ctr" fontAlgn="auto">
              <a:spcBef>
                <a:spcPts val="0"/>
              </a:spcBef>
              <a:spcAft>
                <a:spcPts val="0"/>
              </a:spcAft>
              <a:defRPr/>
            </a:pPr>
            <a:r>
              <a:rPr lang="tr-TR" sz="2400" b="1" kern="0" spc="50" dirty="0" smtClean="0">
                <a:ln w="11430"/>
                <a:solidFill>
                  <a:srgbClr val="002060"/>
                </a:solidFill>
                <a:effectLst>
                  <a:outerShdw blurRad="76200" dist="50800" dir="5400000" algn="tl" rotWithShape="0">
                    <a:srgbClr val="000000">
                      <a:alpha val="65000"/>
                    </a:srgbClr>
                  </a:outerShdw>
                </a:effectLst>
                <a:latin typeface="Arial"/>
              </a:rPr>
              <a:t>18 Kasım 2014</a:t>
            </a:r>
            <a:endParaRPr lang="tr-TR" sz="2400" b="1" kern="0" spc="50" dirty="0" smtClean="0">
              <a:ln w="11430"/>
              <a:solidFill>
                <a:srgbClr val="002060"/>
              </a:solidFill>
              <a:effectLst>
                <a:outerShdw blurRad="76200" dist="50800" dir="5400000" algn="tl" rotWithShape="0">
                  <a:srgbClr val="000000">
                    <a:alpha val="65000"/>
                  </a:srgbClr>
                </a:outerShdw>
              </a:effectLst>
              <a:latin typeface="Arial"/>
            </a:endParaRPr>
          </a:p>
          <a:p>
            <a:pPr algn="ctr" fontAlgn="auto">
              <a:spcBef>
                <a:spcPts val="0"/>
              </a:spcBef>
              <a:spcAft>
                <a:spcPts val="0"/>
              </a:spcAft>
              <a:defRPr/>
            </a:pPr>
            <a:r>
              <a:rPr lang="tr-TR" sz="2400" b="1" kern="0" spc="50" dirty="0" smtClean="0">
                <a:ln w="11430"/>
                <a:solidFill>
                  <a:srgbClr val="002060"/>
                </a:solidFill>
                <a:effectLst>
                  <a:outerShdw blurRad="76200" dist="50800" dir="5400000" algn="tl" rotWithShape="0">
                    <a:srgbClr val="000000">
                      <a:alpha val="65000"/>
                    </a:srgbClr>
                  </a:outerShdw>
                </a:effectLst>
                <a:latin typeface="Arial"/>
              </a:rPr>
              <a:t>ANTALYA</a:t>
            </a:r>
            <a:endParaRPr lang="tr-TR" sz="2400" b="1" kern="0" spc="50" dirty="0" smtClean="0">
              <a:ln w="11430"/>
              <a:solidFill>
                <a:srgbClr val="002060"/>
              </a:solidFill>
              <a:effectLst>
                <a:outerShdw blurRad="76200" dist="50800" dir="5400000" algn="tl" rotWithShape="0">
                  <a:srgbClr val="000000">
                    <a:alpha val="65000"/>
                  </a:srgbClr>
                </a:outerShdw>
              </a:effectLst>
              <a:latin typeface="Arial"/>
            </a:endParaRPr>
          </a:p>
          <a:p>
            <a:pPr algn="ctr"/>
            <a:endParaRPr lang="tr-TR" sz="3600" b="1" spc="50" dirty="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endParaRPr>
          </a:p>
        </p:txBody>
      </p:sp>
      <p:sp>
        <p:nvSpPr>
          <p:cNvPr id="13" name="12 Dikdörtgen"/>
          <p:cNvSpPr/>
          <p:nvPr/>
        </p:nvSpPr>
        <p:spPr>
          <a:xfrm>
            <a:off x="1871701" y="-180730"/>
            <a:ext cx="5400599" cy="1200329"/>
          </a:xfrm>
          <a:prstGeom prst="rect">
            <a:avLst/>
          </a:prstGeom>
          <a:noFill/>
        </p:spPr>
        <p:txBody>
          <a:bodyPr>
            <a:spAutoFit/>
            <a:scene3d>
              <a:camera prst="orthographicFront">
                <a:rot lat="19800000" lon="0" rev="0"/>
              </a:camera>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2400" b="1" kern="0" dirty="0">
                <a:ln w="11430"/>
                <a:solidFill>
                  <a:srgbClr val="0000FF"/>
                </a:solidFill>
                <a:effectLst>
                  <a:outerShdw blurRad="50800" dist="39000" dir="5460000" algn="tl">
                    <a:srgbClr val="000000">
                      <a:alpha val="38000"/>
                    </a:srgbClr>
                  </a:outerShdw>
                </a:effectLst>
                <a:latin typeface="+mj-lt"/>
              </a:rPr>
              <a:t>T.C.</a:t>
            </a:r>
          </a:p>
          <a:p>
            <a:pPr algn="ctr" fontAlgn="auto">
              <a:spcBef>
                <a:spcPts val="0"/>
              </a:spcBef>
              <a:spcAft>
                <a:spcPts val="0"/>
              </a:spcAft>
              <a:defRPr/>
            </a:pPr>
            <a:r>
              <a:rPr lang="tr-TR" sz="2400" b="1" kern="0" dirty="0">
                <a:ln w="11430"/>
                <a:solidFill>
                  <a:srgbClr val="0000FF"/>
                </a:solidFill>
                <a:effectLst>
                  <a:outerShdw blurRad="50800" dist="39000" dir="5460000" algn="tl">
                    <a:srgbClr val="000000">
                      <a:alpha val="38000"/>
                    </a:srgbClr>
                  </a:outerShdw>
                </a:effectLst>
                <a:latin typeface="+mj-lt"/>
              </a:rPr>
              <a:t>ORMAN VE SU İŞLERİ BAKANLIĞI</a:t>
            </a:r>
          </a:p>
          <a:p>
            <a:pPr algn="ctr" fontAlgn="auto">
              <a:spcBef>
                <a:spcPts val="0"/>
              </a:spcBef>
              <a:spcAft>
                <a:spcPts val="0"/>
              </a:spcAft>
              <a:defRPr/>
            </a:pPr>
            <a:r>
              <a:rPr lang="tr-TR" sz="2400" b="1" kern="0" dirty="0">
                <a:ln w="11430"/>
                <a:solidFill>
                  <a:srgbClr val="0000FF"/>
                </a:solidFill>
                <a:effectLst>
                  <a:outerShdw blurRad="50800" dist="39000" dir="5460000" algn="tl">
                    <a:srgbClr val="000000">
                      <a:alpha val="38000"/>
                    </a:srgbClr>
                  </a:outerShdw>
                </a:effectLst>
                <a:latin typeface="+mj-lt"/>
              </a:rPr>
              <a:t>SU YÖNETİMİ GENEL MÜDÜRLÜĞÜ</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İçerik Yer Tutucusu"/>
          <p:cNvSpPr>
            <a:spLocks noGrp="1"/>
          </p:cNvSpPr>
          <p:nvPr>
            <p:ph idx="1"/>
          </p:nvPr>
        </p:nvSpPr>
        <p:spPr>
          <a:xfrm>
            <a:off x="187325" y="981075"/>
            <a:ext cx="8820150" cy="5876925"/>
          </a:xfrm>
        </p:spPr>
        <p:txBody>
          <a:bodyPr/>
          <a:lstStyle/>
          <a:p>
            <a:pPr algn="just">
              <a:spcBef>
                <a:spcPct val="0"/>
              </a:spcBef>
              <a:buNone/>
            </a:pPr>
            <a:r>
              <a:rPr lang="tr-TR" sz="2000" dirty="0" smtClean="0">
                <a:solidFill>
                  <a:srgbClr val="FF0000"/>
                </a:solidFill>
                <a:latin typeface="Arial" charset="0"/>
                <a:cs typeface="Arial" charset="0"/>
              </a:rPr>
              <a:t>	</a:t>
            </a:r>
            <a:r>
              <a:rPr lang="tr-TR" sz="2000" b="1" dirty="0" smtClean="0">
                <a:solidFill>
                  <a:srgbClr val="FF0000"/>
                </a:solidFill>
                <a:latin typeface="Arial" charset="0"/>
                <a:cs typeface="Arial" charset="0"/>
              </a:rPr>
              <a:t>167 Sayılı Kanun</a:t>
            </a:r>
          </a:p>
          <a:p>
            <a:pPr algn="just">
              <a:spcBef>
                <a:spcPct val="0"/>
              </a:spcBef>
            </a:pPr>
            <a:r>
              <a:rPr lang="tr-TR" sz="2000" dirty="0" smtClean="0">
                <a:solidFill>
                  <a:srgbClr val="FF0000"/>
                </a:solidFill>
              </a:rPr>
              <a:t>Madde 1 </a:t>
            </a:r>
            <a:r>
              <a:rPr lang="tr-TR" sz="2000" dirty="0" smtClean="0">
                <a:solidFill>
                  <a:srgbClr val="0000FF"/>
                </a:solidFill>
              </a:rPr>
              <a:t>– Yeraltı suları umumi sular meyanında olup Devletin hüküm ve tasarrufu altındadır.Bu suların her türlü araştırılması, kullanılması, korunması ve tescili bu kanun hükümlerine tabidir. </a:t>
            </a:r>
          </a:p>
          <a:p>
            <a:pPr algn="just">
              <a:spcBef>
                <a:spcPct val="0"/>
              </a:spcBef>
            </a:pPr>
            <a:r>
              <a:rPr lang="tr-TR" sz="2000" dirty="0" smtClean="0">
                <a:solidFill>
                  <a:srgbClr val="FF0000"/>
                </a:solidFill>
              </a:rPr>
              <a:t>Madde 3 </a:t>
            </a:r>
            <a:r>
              <a:rPr lang="tr-TR" sz="2000" dirty="0" smtClean="0">
                <a:solidFill>
                  <a:srgbClr val="0000FF"/>
                </a:solidFill>
              </a:rPr>
              <a:t>– (Değişik: 4/7/1988 - KHK - 336/1 </a:t>
            </a:r>
            <a:r>
              <a:rPr lang="tr-TR" sz="2000" dirty="0" err="1" smtClean="0">
                <a:solidFill>
                  <a:srgbClr val="0000FF"/>
                </a:solidFill>
              </a:rPr>
              <a:t>md.</a:t>
            </a:r>
            <a:r>
              <a:rPr lang="tr-TR" sz="2000" dirty="0" smtClean="0">
                <a:solidFill>
                  <a:srgbClr val="0000FF"/>
                </a:solidFill>
              </a:rPr>
              <a:t>; Aynen Kabul: 7/2/1990 - 3612/37 </a:t>
            </a:r>
            <a:r>
              <a:rPr lang="tr-TR" sz="2000" dirty="0" err="1" smtClean="0">
                <a:solidFill>
                  <a:srgbClr val="0000FF"/>
                </a:solidFill>
              </a:rPr>
              <a:t>md.</a:t>
            </a:r>
            <a:r>
              <a:rPr lang="tr-TR" sz="2000" dirty="0" smtClean="0">
                <a:solidFill>
                  <a:srgbClr val="0000FF"/>
                </a:solidFill>
              </a:rPr>
              <a:t>) Sınırları ve yapısal özellikleri belirlendikçe </a:t>
            </a:r>
            <a:r>
              <a:rPr lang="tr-TR" sz="2000" dirty="0" err="1" smtClean="0">
                <a:solidFill>
                  <a:srgbClr val="0000FF"/>
                </a:solidFill>
              </a:rPr>
              <a:t>yeraltısuyu</a:t>
            </a:r>
            <a:r>
              <a:rPr lang="tr-TR" sz="2000" dirty="0" smtClean="0">
                <a:solidFill>
                  <a:srgbClr val="0000FF"/>
                </a:solidFill>
              </a:rPr>
              <a:t> sahaları, Devlet Su İşleri Genel Müdürlüğünün teklifi üzerine, ilgili bakanlıkça "</a:t>
            </a:r>
            <a:r>
              <a:rPr lang="tr-TR" sz="2000" dirty="0" err="1" smtClean="0">
                <a:solidFill>
                  <a:srgbClr val="0000FF"/>
                </a:solidFill>
              </a:rPr>
              <a:t>Yeraltısuyu</a:t>
            </a:r>
            <a:r>
              <a:rPr lang="tr-TR" sz="2000" dirty="0" smtClean="0">
                <a:solidFill>
                  <a:srgbClr val="0000FF"/>
                </a:solidFill>
              </a:rPr>
              <a:t> İşletme Alanları" kabul ve ilan edilir. </a:t>
            </a:r>
          </a:p>
          <a:p>
            <a:pPr algn="just">
              <a:spcBef>
                <a:spcPct val="0"/>
              </a:spcBef>
            </a:pPr>
            <a:r>
              <a:rPr lang="tr-TR" sz="2000" dirty="0" smtClean="0">
                <a:solidFill>
                  <a:srgbClr val="FF0000"/>
                </a:solidFill>
              </a:rPr>
              <a:t>Madde 4 </a:t>
            </a:r>
            <a:r>
              <a:rPr lang="tr-TR" sz="2000" dirty="0" smtClean="0">
                <a:solidFill>
                  <a:srgbClr val="0000FF"/>
                </a:solidFill>
              </a:rPr>
              <a:t>– Yeraltı suyu işletme sahaları içinde 8 inci madde hükmüne göre belge alınarak açılması gereken kuyuların adedi, yerleri, derinlikleri ve diğer vasıflarıyla çekilecek su miktarı Devlet Su İşleri Umum Müdürlüğü tarafından tayin ve tespit edilir. </a:t>
            </a:r>
          </a:p>
          <a:p>
            <a:pPr algn="just">
              <a:spcBef>
                <a:spcPct val="0"/>
              </a:spcBef>
            </a:pPr>
            <a:r>
              <a:rPr lang="tr-TR" sz="2000" dirty="0" smtClean="0">
                <a:solidFill>
                  <a:srgbClr val="FF0000"/>
                </a:solidFill>
              </a:rPr>
              <a:t>Madde 10 </a:t>
            </a:r>
            <a:r>
              <a:rPr lang="tr-TR" sz="2000" dirty="0" smtClean="0">
                <a:solidFill>
                  <a:srgbClr val="0000FF"/>
                </a:solidFill>
              </a:rPr>
              <a:t>– Arama belgesine dayanarak arazisinde yeraltı suyu bulunan kimse, bu suyu kullanabilir. Ancak, bir ay içinde Devlet Su İşleri Umum Müdürlüğüne müracaat ederek kullanma belgesi alır. </a:t>
            </a:r>
          </a:p>
          <a:p>
            <a:pPr lvl="1" algn="just">
              <a:spcBef>
                <a:spcPct val="0"/>
              </a:spcBef>
            </a:pPr>
            <a:r>
              <a:rPr lang="tr-TR" sz="2000" dirty="0" smtClean="0">
                <a:solidFill>
                  <a:srgbClr val="0000FF"/>
                </a:solidFill>
              </a:rPr>
              <a:t>(Ek fıkra: 13/2/2011-6111/126 </a:t>
            </a:r>
            <a:r>
              <a:rPr lang="tr-TR" sz="2000" dirty="0" err="1" smtClean="0">
                <a:solidFill>
                  <a:srgbClr val="0000FF"/>
                </a:solidFill>
              </a:rPr>
              <a:t>md.</a:t>
            </a:r>
            <a:r>
              <a:rPr lang="tr-TR" sz="2000" dirty="0" smtClean="0">
                <a:solidFill>
                  <a:srgbClr val="0000FF"/>
                </a:solidFill>
              </a:rPr>
              <a:t>) Kuyu, galeri, tünel ve benzerlerine çekilecek yeraltı suyu miktarının tespitini sağlayacak ölçüm sistemleri kurulmadan, kullanma belgesi verilemez. Bu ölçüm sisteminin özellikleri yönetmelikle belirlenir. </a:t>
            </a:r>
          </a:p>
        </p:txBody>
      </p:sp>
      <p:sp>
        <p:nvSpPr>
          <p:cNvPr id="6" name="1 Başlık"/>
          <p:cNvSpPr>
            <a:spLocks noGrp="1"/>
          </p:cNvSpPr>
          <p:nvPr>
            <p:ph type="title"/>
          </p:nvPr>
        </p:nvSpPr>
        <p:spPr>
          <a:xfrm>
            <a:off x="0" y="260648"/>
            <a:ext cx="8928991" cy="360040"/>
          </a:xfrm>
        </p:spPr>
        <p:txBody>
          <a:bodyPr/>
          <a:lstStyle/>
          <a:p>
            <a:r>
              <a:rPr lang="tr-TR" sz="2400" dirty="0" smtClean="0">
                <a:solidFill>
                  <a:srgbClr val="002060"/>
                </a:solidFill>
                <a:cs typeface="Arial" pitchFamily="34" charset="0"/>
              </a:rPr>
              <a:t/>
            </a:r>
            <a:br>
              <a:rPr lang="tr-TR" sz="2400" dirty="0" smtClean="0">
                <a:solidFill>
                  <a:srgbClr val="002060"/>
                </a:solidFill>
                <a:cs typeface="Arial" pitchFamily="34" charset="0"/>
              </a:rPr>
            </a:br>
            <a:r>
              <a:rPr lang="tr-TR" sz="2400" b="1" dirty="0" smtClean="0">
                <a:solidFill>
                  <a:srgbClr val="002060"/>
                </a:solidFill>
              </a:rPr>
              <a:t> </a:t>
            </a:r>
            <a:r>
              <a:rPr lang="tr-TR" sz="2400" b="1" spc="50" dirty="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SU TAHSİSİNDE MEVCUT YASAL DURUM</a:t>
            </a:r>
          </a:p>
        </p:txBody>
      </p:sp>
      <p:pic>
        <p:nvPicPr>
          <p:cNvPr id="4" name="3 Resim" descr="logoyeniseffaf.png"/>
          <p:cNvPicPr>
            <a:picLocks noChangeAspect="1"/>
          </p:cNvPicPr>
          <p:nvPr/>
        </p:nvPicPr>
        <p:blipFill>
          <a:blip r:embed="rId2" cstate="print"/>
          <a:stretch>
            <a:fillRect/>
          </a:stretch>
        </p:blipFill>
        <p:spPr>
          <a:xfrm>
            <a:off x="8100392" y="0"/>
            <a:ext cx="898463" cy="900000"/>
          </a:xfrm>
          <a:prstGeom prst="rect">
            <a:avLst/>
          </a:prstGeom>
        </p:spPr>
      </p:pic>
    </p:spTree>
    <p:extLst>
      <p:ext uri="{BB962C8B-B14F-4D97-AF65-F5344CB8AC3E}">
        <p14:creationId xmlns="" xmlns:p14="http://schemas.microsoft.com/office/powerpoint/2010/main" val="1857966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Dikdörtgen"/>
          <p:cNvSpPr>
            <a:spLocks noChangeArrowheads="1"/>
          </p:cNvSpPr>
          <p:nvPr/>
        </p:nvSpPr>
        <p:spPr bwMode="auto">
          <a:xfrm>
            <a:off x="539552" y="0"/>
            <a:ext cx="8100392" cy="830997"/>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tr-TR" sz="24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SEKTÖREL </a:t>
            </a:r>
            <a:r>
              <a:rPr lang="tr-TR" sz="2400" b="1" spc="50" dirty="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SU </a:t>
            </a:r>
            <a:r>
              <a:rPr lang="tr-TR" sz="24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TAHSİSİNE DAYANAK OLAN ULUSAL ve ULUSLARARASI BELGELER</a:t>
            </a:r>
            <a:endParaRPr lang="tr-TR" sz="2400" b="1" spc="50" dirty="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endParaRPr>
          </a:p>
        </p:txBody>
      </p:sp>
      <p:sp>
        <p:nvSpPr>
          <p:cNvPr id="5" name="2 Dikdörtgen"/>
          <p:cNvSpPr>
            <a:spLocks noChangeArrowheads="1"/>
          </p:cNvSpPr>
          <p:nvPr/>
        </p:nvSpPr>
        <p:spPr bwMode="auto">
          <a:xfrm>
            <a:off x="468313" y="1268413"/>
            <a:ext cx="8424862" cy="3785652"/>
          </a:xfrm>
          <a:prstGeom prst="rect">
            <a:avLst/>
          </a:prstGeom>
          <a:noFill/>
          <a:ln w="9525">
            <a:noFill/>
            <a:miter lim="800000"/>
            <a:headEnd/>
            <a:tailEnd/>
          </a:ln>
        </p:spPr>
        <p:txBody>
          <a:bodyPr>
            <a:spAutoFit/>
          </a:bodyPr>
          <a:lstStyle/>
          <a:p>
            <a:pPr algn="just"/>
            <a:r>
              <a:rPr lang="tr-TR" sz="2000" b="1" dirty="0">
                <a:solidFill>
                  <a:srgbClr val="FF0000"/>
                </a:solidFill>
              </a:rPr>
              <a:t>Devlet Planlama Teşkilatı- 8. Beş Yıllık Kalkınma Planı </a:t>
            </a:r>
            <a:r>
              <a:rPr lang="tr-TR" sz="2000" dirty="0">
                <a:solidFill>
                  <a:srgbClr val="0000FF"/>
                </a:solidFill>
              </a:rPr>
              <a:t>kapsamında hazırladığı ‘Su Havzaları Kullanımı ve Yönetimi Özel İhtisas Komisyonu Raporu’ (DPT, 2001) </a:t>
            </a:r>
          </a:p>
          <a:p>
            <a:pPr algn="just"/>
            <a:endParaRPr lang="tr-TR" sz="2000" dirty="0">
              <a:solidFill>
                <a:srgbClr val="0000FF"/>
              </a:solidFill>
            </a:endParaRPr>
          </a:p>
          <a:p>
            <a:pPr algn="just"/>
            <a:r>
              <a:rPr lang="tr-TR" sz="2000" dirty="0">
                <a:solidFill>
                  <a:srgbClr val="0000FF"/>
                </a:solidFill>
              </a:rPr>
              <a:t>“….</a:t>
            </a:r>
            <a:r>
              <a:rPr lang="tr-TR" sz="2000" i="1" dirty="0">
                <a:solidFill>
                  <a:srgbClr val="0000FF"/>
                </a:solidFill>
              </a:rPr>
              <a:t> su kaynaklarının yararına en uygun düzeyde optimal kullanımı ve faydalanılmasının esas olduğu koşulu ile aşağıdaki önceliğe göre kullanılması gerektiği konusunda yaklaşım birliği söz konusudur:</a:t>
            </a:r>
            <a:endParaRPr lang="tr-TR" sz="2000" dirty="0">
              <a:solidFill>
                <a:srgbClr val="0000FF"/>
              </a:solidFill>
            </a:endParaRPr>
          </a:p>
          <a:p>
            <a:pPr algn="just"/>
            <a:r>
              <a:rPr lang="tr-TR" sz="2000" i="1" dirty="0">
                <a:solidFill>
                  <a:srgbClr val="0000FF"/>
                </a:solidFill>
              </a:rPr>
              <a:t>-İçme ve kullanma ihtiyacı,</a:t>
            </a:r>
            <a:endParaRPr lang="tr-TR" sz="2000" dirty="0">
              <a:solidFill>
                <a:srgbClr val="0000FF"/>
              </a:solidFill>
            </a:endParaRPr>
          </a:p>
          <a:p>
            <a:pPr algn="just"/>
            <a:r>
              <a:rPr lang="tr-TR" sz="2000" i="1" dirty="0">
                <a:solidFill>
                  <a:srgbClr val="0000FF"/>
                </a:solidFill>
              </a:rPr>
              <a:t>-Hayvanlar ve doğal hayatın idamesi için gerekli su ihtiyacı,</a:t>
            </a:r>
            <a:endParaRPr lang="tr-TR" sz="2000" dirty="0">
              <a:solidFill>
                <a:srgbClr val="0000FF"/>
              </a:solidFill>
            </a:endParaRPr>
          </a:p>
          <a:p>
            <a:pPr algn="just"/>
            <a:r>
              <a:rPr lang="tr-TR" sz="2000" i="1" dirty="0">
                <a:solidFill>
                  <a:srgbClr val="0000FF"/>
                </a:solidFill>
              </a:rPr>
              <a:t>-Tarımsal sulama suyu ihtiyaçları,</a:t>
            </a:r>
            <a:endParaRPr lang="tr-TR" sz="2000" dirty="0">
              <a:solidFill>
                <a:srgbClr val="0000FF"/>
              </a:solidFill>
            </a:endParaRPr>
          </a:p>
          <a:p>
            <a:pPr algn="just"/>
            <a:r>
              <a:rPr lang="tr-TR" sz="2000" i="1" dirty="0">
                <a:solidFill>
                  <a:srgbClr val="0000FF"/>
                </a:solidFill>
              </a:rPr>
              <a:t>-Enerji ve sanayi suyu ihtiyaçları,</a:t>
            </a:r>
            <a:endParaRPr lang="tr-TR" sz="2000" dirty="0">
              <a:solidFill>
                <a:srgbClr val="0000FF"/>
              </a:solidFill>
            </a:endParaRPr>
          </a:p>
          <a:p>
            <a:pPr algn="just"/>
            <a:r>
              <a:rPr lang="tr-TR" sz="2000" i="1" dirty="0">
                <a:solidFill>
                  <a:srgbClr val="0000FF"/>
                </a:solidFill>
              </a:rPr>
              <a:t>-Ticaret, turizm, taşıma, balıkçılık, avcılık  su ihtiyaçları</a:t>
            </a:r>
            <a:r>
              <a:rPr lang="tr-TR" sz="2000" dirty="0">
                <a:solidFill>
                  <a:srgbClr val="0000FF"/>
                </a:solidFill>
              </a:rPr>
              <a:t>…..”</a:t>
            </a:r>
          </a:p>
        </p:txBody>
      </p:sp>
      <p:pic>
        <p:nvPicPr>
          <p:cNvPr id="6" name="5 Resim" descr="logoyeniseffaf.png"/>
          <p:cNvPicPr>
            <a:picLocks noChangeAspect="1"/>
          </p:cNvPicPr>
          <p:nvPr/>
        </p:nvPicPr>
        <p:blipFill>
          <a:blip r:embed="rId2" cstate="print"/>
          <a:stretch>
            <a:fillRect/>
          </a:stretch>
        </p:blipFill>
        <p:spPr>
          <a:xfrm>
            <a:off x="8100392" y="0"/>
            <a:ext cx="898463" cy="900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Dikdörtgen"/>
          <p:cNvSpPr>
            <a:spLocks noChangeArrowheads="1"/>
          </p:cNvSpPr>
          <p:nvPr/>
        </p:nvSpPr>
        <p:spPr bwMode="auto">
          <a:xfrm>
            <a:off x="683568" y="0"/>
            <a:ext cx="8100392" cy="830997"/>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tr-TR" sz="24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SEKTÖREL </a:t>
            </a:r>
            <a:r>
              <a:rPr lang="tr-TR" sz="2400" b="1" spc="50" dirty="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SU </a:t>
            </a:r>
            <a:r>
              <a:rPr lang="tr-TR" sz="24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TAHSİSİNE DAYANAK OLAN ULUSAL ve ULUSLARARASI BELGELER</a:t>
            </a:r>
            <a:endParaRPr lang="tr-TR" sz="2400" b="1" spc="50" dirty="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endParaRPr>
          </a:p>
        </p:txBody>
      </p:sp>
      <p:sp>
        <p:nvSpPr>
          <p:cNvPr id="5" name="2 Dikdörtgen"/>
          <p:cNvSpPr>
            <a:spLocks noChangeArrowheads="1"/>
          </p:cNvSpPr>
          <p:nvPr/>
        </p:nvSpPr>
        <p:spPr bwMode="auto">
          <a:xfrm>
            <a:off x="251520" y="1340768"/>
            <a:ext cx="8713788" cy="5016758"/>
          </a:xfrm>
          <a:prstGeom prst="rect">
            <a:avLst/>
          </a:prstGeom>
          <a:noFill/>
          <a:ln w="9525">
            <a:noFill/>
            <a:miter lim="800000"/>
            <a:headEnd/>
            <a:tailEnd/>
          </a:ln>
        </p:spPr>
        <p:txBody>
          <a:bodyPr>
            <a:spAutoFit/>
          </a:bodyPr>
          <a:lstStyle/>
          <a:p>
            <a:endParaRPr lang="tr-TR" sz="2000" b="1" dirty="0">
              <a:solidFill>
                <a:srgbClr val="0000FF"/>
              </a:solidFill>
            </a:endParaRPr>
          </a:p>
          <a:p>
            <a:r>
              <a:rPr lang="tr-TR" sz="2000" b="1" dirty="0">
                <a:solidFill>
                  <a:srgbClr val="FF0000"/>
                </a:solidFill>
              </a:rPr>
              <a:t>Devlet Planlama Teşkilatı- 9. Beş Yıllık Kalkınma Planı (2007-2013) </a:t>
            </a:r>
          </a:p>
          <a:p>
            <a:pPr algn="just"/>
            <a:endParaRPr lang="tr-TR" sz="2000" dirty="0">
              <a:solidFill>
                <a:srgbClr val="0000FF"/>
              </a:solidFill>
              <a:ea typeface="Arial Unicode MS" pitchFamily="34" charset="-128"/>
              <a:cs typeface="Arial Unicode MS" pitchFamily="34" charset="-128"/>
            </a:endParaRPr>
          </a:p>
          <a:p>
            <a:pPr algn="just">
              <a:spcBef>
                <a:spcPts val="600"/>
              </a:spcBef>
            </a:pPr>
            <a:r>
              <a:rPr lang="tr-TR" sz="2000" b="1" dirty="0" smtClean="0">
                <a:solidFill>
                  <a:srgbClr val="0000FF"/>
                </a:solidFill>
                <a:ea typeface="Arial Unicode MS" pitchFamily="34" charset="-128"/>
                <a:cs typeface="Arial Unicode MS" pitchFamily="34" charset="-128"/>
              </a:rPr>
              <a:t>Madde 468</a:t>
            </a:r>
            <a:r>
              <a:rPr lang="tr-TR" sz="2000" dirty="0" smtClean="0">
                <a:solidFill>
                  <a:srgbClr val="0000FF"/>
                </a:solidFill>
                <a:ea typeface="Arial Unicode MS" pitchFamily="34" charset="-128"/>
                <a:cs typeface="Arial Unicode MS" pitchFamily="34" charset="-128"/>
              </a:rPr>
              <a:t>: Ülkemizde su kaynaklarının tahsisi, kullanılması, geliştirilmesi ve  kirlenmeye karşı korunmasıyla ilgili hukuki düzenleme ve idari yapı oluşturulmasına yönelik olarak başlatılmış çalışmalar tamamlanacaktır.</a:t>
            </a:r>
            <a:endParaRPr lang="tr-TR" sz="2000" dirty="0">
              <a:solidFill>
                <a:srgbClr val="0000FF"/>
              </a:solidFill>
              <a:ea typeface="Arial Unicode MS" pitchFamily="34" charset="-128"/>
              <a:cs typeface="Arial Unicode MS" pitchFamily="34" charset="-128"/>
            </a:endParaRPr>
          </a:p>
          <a:p>
            <a:pPr algn="just">
              <a:spcBef>
                <a:spcPts val="600"/>
              </a:spcBef>
            </a:pPr>
            <a:endParaRPr lang="tr-TR" sz="2000" dirty="0">
              <a:solidFill>
                <a:srgbClr val="0000FF"/>
              </a:solidFill>
              <a:ea typeface="Arial Unicode MS" pitchFamily="34" charset="-128"/>
              <a:cs typeface="Arial Unicode MS" pitchFamily="34" charset="-128"/>
            </a:endParaRPr>
          </a:p>
          <a:p>
            <a:pPr algn="just">
              <a:spcBef>
                <a:spcPts val="600"/>
              </a:spcBef>
            </a:pPr>
            <a:r>
              <a:rPr lang="tr-TR" sz="2000" b="1" dirty="0" smtClean="0">
                <a:solidFill>
                  <a:srgbClr val="0000FF"/>
                </a:solidFill>
                <a:ea typeface="Arial Unicode MS" pitchFamily="34" charset="-128"/>
                <a:cs typeface="Arial Unicode MS" pitchFamily="34" charset="-128"/>
              </a:rPr>
              <a:t>Madde 497</a:t>
            </a:r>
            <a:r>
              <a:rPr lang="tr-TR" sz="2000" dirty="0" smtClean="0">
                <a:solidFill>
                  <a:srgbClr val="0000FF"/>
                </a:solidFill>
                <a:ea typeface="Arial Unicode MS" pitchFamily="34" charset="-128"/>
                <a:cs typeface="Arial Unicode MS" pitchFamily="34" charset="-128"/>
              </a:rPr>
              <a:t>:  Su kaynaklarının geliştirilmesine yönelik çalışmaların, öncelikle havza temelinde bütüncül bir  yaklaşımla ve değişen tüketim taleplerini karşılamakta esneklik sağlayan bir şekilde planlamasını mümkün kılacaktır</a:t>
            </a:r>
            <a:r>
              <a:rPr lang="tr-TR" sz="2000" dirty="0">
                <a:solidFill>
                  <a:srgbClr val="0000FF"/>
                </a:solidFill>
                <a:ea typeface="Arial Unicode MS" pitchFamily="34" charset="-128"/>
                <a:cs typeface="Arial Unicode MS" pitchFamily="34" charset="-128"/>
              </a:rPr>
              <a:t>.</a:t>
            </a:r>
          </a:p>
          <a:p>
            <a:pPr algn="just">
              <a:spcBef>
                <a:spcPts val="600"/>
              </a:spcBef>
            </a:pPr>
            <a:r>
              <a:rPr lang="tr-TR" sz="2000" dirty="0" smtClean="0">
                <a:solidFill>
                  <a:srgbClr val="0000FF"/>
                </a:solidFill>
                <a:ea typeface="Arial Unicode MS" pitchFamily="34" charset="-128"/>
                <a:cs typeface="Arial Unicode MS" pitchFamily="34" charset="-128"/>
              </a:rPr>
              <a:t>İlgili kurumlar arasında güçlü ve yapısal bir eşgüdüm sağlayacak şekilde yeniden düzenlenmiş kapsamlı bir mekanizma çerçevesinde ve suyun tasarruflu kullanımı sayesinde su kaynaklarının etkin kullanımına önem ve öncelik verilecektir.</a:t>
            </a:r>
            <a:endParaRPr lang="tr-TR" sz="2000" dirty="0">
              <a:solidFill>
                <a:srgbClr val="0000FF"/>
              </a:solidFill>
              <a:ea typeface="Arial Unicode MS" pitchFamily="34" charset="-128"/>
              <a:cs typeface="Arial Unicode MS" pitchFamily="34" charset="-128"/>
            </a:endParaRPr>
          </a:p>
        </p:txBody>
      </p:sp>
      <p:pic>
        <p:nvPicPr>
          <p:cNvPr id="6" name="5 Resim" descr="logoyeniseffaf.png"/>
          <p:cNvPicPr>
            <a:picLocks noChangeAspect="1"/>
          </p:cNvPicPr>
          <p:nvPr/>
        </p:nvPicPr>
        <p:blipFill>
          <a:blip r:embed="rId2" cstate="print"/>
          <a:stretch>
            <a:fillRect/>
          </a:stretch>
        </p:blipFill>
        <p:spPr>
          <a:xfrm>
            <a:off x="8100392" y="0"/>
            <a:ext cx="898463" cy="900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395536" y="1340768"/>
            <a:ext cx="8280920" cy="4093428"/>
          </a:xfrm>
          <a:prstGeom prst="rect">
            <a:avLst/>
          </a:prstGeom>
        </p:spPr>
        <p:txBody>
          <a:bodyPr wrap="square">
            <a:spAutoFit/>
          </a:bodyPr>
          <a:lstStyle/>
          <a:p>
            <a:r>
              <a:rPr lang="tr-TR" sz="2000" b="1" dirty="0" smtClean="0">
                <a:solidFill>
                  <a:srgbClr val="FF0000"/>
                </a:solidFill>
              </a:rPr>
              <a:t>Devlet Planlama Teşkilatı- 10. Beş Yıllık Kalkınma Planı (2014-2018) </a:t>
            </a:r>
          </a:p>
          <a:p>
            <a:endParaRPr lang="tr-TR" sz="2000" dirty="0" smtClean="0">
              <a:solidFill>
                <a:srgbClr val="0000FF"/>
              </a:solidFill>
            </a:endParaRPr>
          </a:p>
          <a:p>
            <a:pPr algn="just"/>
            <a:r>
              <a:rPr lang="tr-TR" sz="2000" b="1" dirty="0" smtClean="0">
                <a:solidFill>
                  <a:srgbClr val="0000FF"/>
                </a:solidFill>
              </a:rPr>
              <a:t>Madde 1047. </a:t>
            </a:r>
            <a:r>
              <a:rPr lang="tr-TR" sz="2000" dirty="0" smtClean="0">
                <a:solidFill>
                  <a:srgbClr val="0000FF"/>
                </a:solidFill>
              </a:rPr>
              <a:t>Su ve toprak kaynaklarının miktarının ve kalitesinin korunması, geliştirilmesi ve talebin en yüksek olduğu tarım sektörü başta olmak üzere sürdürülebilir kullanımını sağlayacak bir yönetim sisteminin geliştirilmesi temel amaçtır. </a:t>
            </a:r>
          </a:p>
          <a:p>
            <a:pPr algn="just"/>
            <a:endParaRPr lang="tr-TR" sz="2000" dirty="0" smtClean="0">
              <a:solidFill>
                <a:srgbClr val="0000FF"/>
              </a:solidFill>
            </a:endParaRPr>
          </a:p>
          <a:p>
            <a:pPr algn="just"/>
            <a:endParaRPr lang="tr-TR" sz="2000" dirty="0" smtClean="0">
              <a:solidFill>
                <a:srgbClr val="0000FF"/>
              </a:solidFill>
            </a:endParaRPr>
          </a:p>
          <a:p>
            <a:pPr algn="just"/>
            <a:r>
              <a:rPr lang="tr-TR" sz="2000" b="1" dirty="0" smtClean="0">
                <a:solidFill>
                  <a:srgbClr val="0000FF"/>
                </a:solidFill>
              </a:rPr>
              <a:t>Madde 1051. </a:t>
            </a:r>
            <a:r>
              <a:rPr lang="tr-TR" sz="2000" dirty="0" smtClean="0">
                <a:solidFill>
                  <a:srgbClr val="0000FF"/>
                </a:solidFill>
              </a:rPr>
              <a:t>Ülkemiz su potansiyelinin tamamının ihtiyaçlar doğrultusunda sürdürülebilir bir şekilde kullanılması ve kullanımın tarifelendirilmesi sağlanacaktır. </a:t>
            </a:r>
          </a:p>
          <a:p>
            <a:endParaRPr lang="tr-TR" sz="2000" dirty="0" smtClean="0">
              <a:solidFill>
                <a:srgbClr val="0000FF"/>
              </a:solidFill>
            </a:endParaRPr>
          </a:p>
          <a:p>
            <a:r>
              <a:rPr lang="tr-TR" sz="2000" dirty="0" smtClean="0">
                <a:solidFill>
                  <a:srgbClr val="0000FF"/>
                </a:solidFill>
              </a:rPr>
              <a:t> </a:t>
            </a:r>
          </a:p>
        </p:txBody>
      </p:sp>
      <p:sp>
        <p:nvSpPr>
          <p:cNvPr id="4" name="1 Dikdörtgen"/>
          <p:cNvSpPr>
            <a:spLocks noChangeArrowheads="1"/>
          </p:cNvSpPr>
          <p:nvPr/>
        </p:nvSpPr>
        <p:spPr bwMode="auto">
          <a:xfrm>
            <a:off x="467544" y="0"/>
            <a:ext cx="8100392" cy="830997"/>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tr-TR" sz="24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SEKTÖREL </a:t>
            </a:r>
            <a:r>
              <a:rPr lang="tr-TR" sz="2400" b="1" spc="50" dirty="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SU </a:t>
            </a:r>
            <a:r>
              <a:rPr lang="tr-TR" sz="24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TAHSİSİNE DAYANAK OLAN ULUSAL ve ULUSLARARASI BELGELER</a:t>
            </a:r>
            <a:endParaRPr lang="tr-TR" sz="2400" b="1" spc="50" dirty="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endParaRPr>
          </a:p>
        </p:txBody>
      </p:sp>
      <p:pic>
        <p:nvPicPr>
          <p:cNvPr id="5" name="4 Resim" descr="logoyeniseffaf.png"/>
          <p:cNvPicPr>
            <a:picLocks noChangeAspect="1"/>
          </p:cNvPicPr>
          <p:nvPr/>
        </p:nvPicPr>
        <p:blipFill>
          <a:blip r:embed="rId2" cstate="print"/>
          <a:stretch>
            <a:fillRect/>
          </a:stretch>
        </p:blipFill>
        <p:spPr>
          <a:xfrm>
            <a:off x="8100392" y="0"/>
            <a:ext cx="898463" cy="900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Dikdörtgen"/>
          <p:cNvSpPr>
            <a:spLocks noChangeArrowheads="1"/>
          </p:cNvSpPr>
          <p:nvPr/>
        </p:nvSpPr>
        <p:spPr bwMode="auto">
          <a:xfrm>
            <a:off x="683568" y="0"/>
            <a:ext cx="8100392" cy="830997"/>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tr-TR" sz="24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SEKTÖREL </a:t>
            </a:r>
            <a:r>
              <a:rPr lang="tr-TR" sz="2400" b="1" spc="50" dirty="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SU </a:t>
            </a:r>
            <a:r>
              <a:rPr lang="tr-TR" sz="24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TAHSİSİNE DAYANAK OLAN ULUSAL ve ULUSLARARASI BELGELER</a:t>
            </a:r>
            <a:endParaRPr lang="tr-TR" sz="2400" b="1" spc="50" dirty="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endParaRPr>
          </a:p>
        </p:txBody>
      </p:sp>
      <p:sp>
        <p:nvSpPr>
          <p:cNvPr id="5" name="1 Dikdörtgen"/>
          <p:cNvSpPr>
            <a:spLocks noChangeArrowheads="1"/>
          </p:cNvSpPr>
          <p:nvPr/>
        </p:nvSpPr>
        <p:spPr bwMode="auto">
          <a:xfrm>
            <a:off x="251520" y="1268760"/>
            <a:ext cx="8640763" cy="5016758"/>
          </a:xfrm>
          <a:prstGeom prst="rect">
            <a:avLst/>
          </a:prstGeom>
          <a:noFill/>
          <a:ln w="9525">
            <a:noFill/>
            <a:miter lim="800000"/>
            <a:headEnd/>
            <a:tailEnd/>
          </a:ln>
        </p:spPr>
        <p:txBody>
          <a:bodyPr>
            <a:spAutoFit/>
          </a:bodyPr>
          <a:lstStyle/>
          <a:p>
            <a:endParaRPr lang="tr-TR" sz="2000" b="1" dirty="0">
              <a:solidFill>
                <a:srgbClr val="0000FF"/>
              </a:solidFill>
            </a:endParaRPr>
          </a:p>
          <a:p>
            <a:pPr algn="just"/>
            <a:r>
              <a:rPr lang="tr-TR" sz="2000" b="1" dirty="0">
                <a:solidFill>
                  <a:srgbClr val="FF0000"/>
                </a:solidFill>
              </a:rPr>
              <a:t>Ulusal Su Ar-Ge Yenilik Stratejisi (2011</a:t>
            </a:r>
            <a:r>
              <a:rPr lang="tr-TR" sz="2000" b="1" dirty="0" smtClean="0">
                <a:solidFill>
                  <a:srgbClr val="FF0000"/>
                </a:solidFill>
              </a:rPr>
              <a:t>)</a:t>
            </a:r>
          </a:p>
          <a:p>
            <a:pPr algn="just"/>
            <a:endParaRPr lang="tr-TR" sz="2000" b="1" dirty="0">
              <a:solidFill>
                <a:srgbClr val="0000FF"/>
              </a:solidFill>
            </a:endParaRPr>
          </a:p>
          <a:p>
            <a:pPr algn="just"/>
            <a:r>
              <a:rPr lang="tr-TR" sz="2000" dirty="0">
                <a:solidFill>
                  <a:srgbClr val="0000FF"/>
                </a:solidFill>
              </a:rPr>
              <a:t> “Su Konusunda Çalışmaların Yapılabilmesi İçin Gerekli Veri Altyapısının Geliştirilmesi” maddesinin altında            </a:t>
            </a:r>
          </a:p>
          <a:p>
            <a:pPr algn="just"/>
            <a:r>
              <a:rPr lang="tr-TR" sz="2000" dirty="0">
                <a:solidFill>
                  <a:srgbClr val="0000FF"/>
                </a:solidFill>
              </a:rPr>
              <a:t>  “</a:t>
            </a:r>
            <a:r>
              <a:rPr lang="tr-TR" sz="2000" i="1" dirty="0">
                <a:solidFill>
                  <a:srgbClr val="0000FF"/>
                </a:solidFill>
              </a:rPr>
              <a:t>Strateji 1.2 : Suyun havza bazında izlenmesi, potansiyelinin belirlenmesi, korunması, geliştirilmesi, verimli kullanımı, yönetimi ve </a:t>
            </a:r>
            <a:r>
              <a:rPr lang="tr-TR" sz="2000" b="1" i="1" dirty="0">
                <a:solidFill>
                  <a:srgbClr val="0000FF"/>
                </a:solidFill>
              </a:rPr>
              <a:t>sektörler arası paylaşımı</a:t>
            </a:r>
            <a:r>
              <a:rPr lang="tr-TR" sz="2000" i="1" dirty="0">
                <a:solidFill>
                  <a:srgbClr val="0000FF"/>
                </a:solidFill>
              </a:rPr>
              <a:t> konularında altyapının oluşturulması; Su Çerçeve Direktifi çalışmalarının hızlandırılması</a:t>
            </a:r>
            <a:r>
              <a:rPr lang="tr-TR" sz="2000" dirty="0">
                <a:solidFill>
                  <a:srgbClr val="0000FF"/>
                </a:solidFill>
              </a:rPr>
              <a:t>” ifadesi bulunmaktadır.</a:t>
            </a:r>
          </a:p>
          <a:p>
            <a:endParaRPr lang="tr-TR" sz="2000" b="1" dirty="0">
              <a:solidFill>
                <a:srgbClr val="0000FF"/>
              </a:solidFill>
            </a:endParaRPr>
          </a:p>
          <a:p>
            <a:r>
              <a:rPr lang="tr-TR" sz="2000" b="1" dirty="0">
                <a:solidFill>
                  <a:srgbClr val="FF0000"/>
                </a:solidFill>
              </a:rPr>
              <a:t>AB Entegre Çevre Uyum Stratejisi (UÇES) (2007-2023) </a:t>
            </a:r>
            <a:endParaRPr lang="tr-TR" sz="2000" b="1" dirty="0" smtClean="0">
              <a:solidFill>
                <a:srgbClr val="FF0000"/>
              </a:solidFill>
            </a:endParaRPr>
          </a:p>
          <a:p>
            <a:endParaRPr lang="tr-TR" sz="2000" b="1" dirty="0">
              <a:solidFill>
                <a:srgbClr val="0000FF"/>
              </a:solidFill>
            </a:endParaRPr>
          </a:p>
          <a:p>
            <a:pPr algn="just"/>
            <a:r>
              <a:rPr lang="tr-TR" sz="2000" u="sng" dirty="0">
                <a:solidFill>
                  <a:srgbClr val="0000FF"/>
                </a:solidFill>
              </a:rPr>
              <a:t>5.1.3. Amaçlar, Hedefler ve Stratejiler Başlığında</a:t>
            </a:r>
          </a:p>
          <a:p>
            <a:pPr algn="just"/>
            <a:r>
              <a:rPr lang="tr-TR" sz="2000" i="1" dirty="0">
                <a:solidFill>
                  <a:srgbClr val="0000FF"/>
                </a:solidFill>
              </a:rPr>
              <a:t>4. Amaç: Doğal su kaynaklarının ve su ekosistemlerinin sürdürülebilir olarak kullanımı sağlanacaktır.</a:t>
            </a:r>
          </a:p>
          <a:p>
            <a:pPr algn="just"/>
            <a:endParaRPr lang="tr-TR" sz="2000" dirty="0">
              <a:solidFill>
                <a:srgbClr val="0000FF"/>
              </a:solidFill>
            </a:endParaRPr>
          </a:p>
        </p:txBody>
      </p:sp>
      <p:pic>
        <p:nvPicPr>
          <p:cNvPr id="6" name="5 Resim" descr="logoyeniseffaf.png"/>
          <p:cNvPicPr>
            <a:picLocks noChangeAspect="1"/>
          </p:cNvPicPr>
          <p:nvPr/>
        </p:nvPicPr>
        <p:blipFill>
          <a:blip r:embed="rId2" cstate="print"/>
          <a:stretch>
            <a:fillRect/>
          </a:stretch>
        </p:blipFill>
        <p:spPr>
          <a:xfrm>
            <a:off x="8100392" y="0"/>
            <a:ext cx="898463" cy="900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Dikdörtgen"/>
          <p:cNvSpPr>
            <a:spLocks noChangeArrowheads="1"/>
          </p:cNvSpPr>
          <p:nvPr/>
        </p:nvSpPr>
        <p:spPr bwMode="auto">
          <a:xfrm>
            <a:off x="539552" y="116632"/>
            <a:ext cx="8100392" cy="830997"/>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tr-TR" sz="24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SEKTÖREL </a:t>
            </a:r>
            <a:r>
              <a:rPr lang="tr-TR" sz="2400" b="1" spc="50" dirty="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SU </a:t>
            </a:r>
            <a:r>
              <a:rPr lang="tr-TR" sz="24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TAHSİSİNE DAYANAK OLAN ULUSAL ve ULUSLARARASI BELGELER</a:t>
            </a:r>
            <a:endParaRPr lang="tr-TR" sz="2400" b="1" spc="50" dirty="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endParaRPr>
          </a:p>
        </p:txBody>
      </p:sp>
      <p:sp>
        <p:nvSpPr>
          <p:cNvPr id="5" name="4 Dikdörtgen"/>
          <p:cNvSpPr>
            <a:spLocks noChangeArrowheads="1"/>
          </p:cNvSpPr>
          <p:nvPr/>
        </p:nvSpPr>
        <p:spPr bwMode="auto">
          <a:xfrm>
            <a:off x="251520" y="980729"/>
            <a:ext cx="8712968" cy="5924699"/>
          </a:xfrm>
          <a:prstGeom prst="rect">
            <a:avLst/>
          </a:prstGeom>
          <a:noFill/>
          <a:ln w="9525">
            <a:noFill/>
            <a:miter lim="800000"/>
            <a:headEnd/>
            <a:tailEnd/>
          </a:ln>
        </p:spPr>
        <p:txBody>
          <a:bodyPr wrap="square">
            <a:spAutoFit/>
          </a:bodyPr>
          <a:lstStyle/>
          <a:p>
            <a:pPr algn="just">
              <a:spcBef>
                <a:spcPts val="600"/>
              </a:spcBef>
            </a:pPr>
            <a:r>
              <a:rPr lang="en-US" sz="2000" b="1" dirty="0" smtClean="0">
                <a:solidFill>
                  <a:srgbClr val="FF0000"/>
                </a:solidFill>
                <a:cs typeface="Times New Roman" pitchFamily="18" charset="0"/>
              </a:rPr>
              <a:t>Su </a:t>
            </a:r>
            <a:r>
              <a:rPr lang="tr-TR" sz="2000" b="1" dirty="0" smtClean="0">
                <a:solidFill>
                  <a:srgbClr val="FF0000"/>
                </a:solidFill>
                <a:cs typeface="Times New Roman" pitchFamily="18" charset="0"/>
              </a:rPr>
              <a:t>Çerçeve Direktifi</a:t>
            </a:r>
          </a:p>
          <a:p>
            <a:pPr algn="just">
              <a:spcBef>
                <a:spcPts val="600"/>
              </a:spcBef>
            </a:pPr>
            <a:endParaRPr lang="tr-TR" sz="1400" dirty="0">
              <a:solidFill>
                <a:srgbClr val="0000FF"/>
              </a:solidFill>
              <a:cs typeface="Times New Roman" pitchFamily="18" charset="0"/>
            </a:endParaRPr>
          </a:p>
          <a:p>
            <a:pPr algn="just"/>
            <a:r>
              <a:rPr lang="tr-TR" sz="2000" dirty="0" smtClean="0">
                <a:solidFill>
                  <a:srgbClr val="0000FF"/>
                </a:solidFill>
              </a:rPr>
              <a:t>Suyun korunması ve sürdürülebilir yönetiminin enerji, taşımacılık, tarım, balıkçılık, bölgesel politika ve turizm gibi diğer Topluluk politika alanlarına entegrasyonu gereklidir. </a:t>
            </a:r>
          </a:p>
          <a:p>
            <a:pPr algn="just"/>
            <a:r>
              <a:rPr lang="tr-TR" sz="2000" dirty="0" smtClean="0">
                <a:solidFill>
                  <a:srgbClr val="0000FF"/>
                </a:solidFill>
              </a:rPr>
              <a:t> </a:t>
            </a:r>
            <a:endParaRPr lang="tr-TR" sz="1400" dirty="0" smtClean="0">
              <a:solidFill>
                <a:srgbClr val="0000FF"/>
              </a:solidFill>
            </a:endParaRPr>
          </a:p>
          <a:p>
            <a:pPr algn="just"/>
            <a:r>
              <a:rPr lang="tr-TR" sz="2000" dirty="0" smtClean="0">
                <a:solidFill>
                  <a:srgbClr val="0000FF"/>
                </a:solidFill>
              </a:rPr>
              <a:t>Bu Direktif Topluluk içinde su çevresinin sürdürülmesi ve iyileştirilmesini amaçlamaktadır. Bu amaç temelde ilgili suların kalitesine ilişkindir. </a:t>
            </a:r>
            <a:r>
              <a:rPr lang="tr-TR" sz="2000" b="1" dirty="0" smtClean="0">
                <a:solidFill>
                  <a:srgbClr val="0000FF"/>
                </a:solidFill>
              </a:rPr>
              <a:t>Miktarın kontrolü iyi su kalitesinin korunmasında yardımcı bir unsurdur ve bu nedenle, iyi kalitenin sağlanması amacına hizmet eden, miktar konusundaki önlemler de oluşturulmalıdır. </a:t>
            </a:r>
          </a:p>
          <a:p>
            <a:pPr algn="just"/>
            <a:r>
              <a:rPr lang="tr-TR" sz="2000" dirty="0" smtClean="0">
                <a:solidFill>
                  <a:srgbClr val="0000FF"/>
                </a:solidFill>
              </a:rPr>
              <a:t> </a:t>
            </a:r>
            <a:r>
              <a:rPr lang="tr-TR" sz="1400" dirty="0" smtClean="0">
                <a:solidFill>
                  <a:srgbClr val="0000FF"/>
                </a:solidFill>
              </a:rPr>
              <a:t> </a:t>
            </a:r>
          </a:p>
          <a:p>
            <a:pPr algn="just"/>
            <a:r>
              <a:rPr lang="tr-TR" sz="2000" dirty="0" smtClean="0">
                <a:solidFill>
                  <a:srgbClr val="0000FF"/>
                </a:solidFill>
              </a:rPr>
              <a:t>Üye Devletlerin Topluluk sularının korunmasını nitelik ve </a:t>
            </a:r>
            <a:r>
              <a:rPr lang="tr-TR" sz="2000" b="1" dirty="0" smtClean="0">
                <a:solidFill>
                  <a:srgbClr val="0000FF"/>
                </a:solidFill>
              </a:rPr>
              <a:t>nicelik</a:t>
            </a:r>
            <a:r>
              <a:rPr lang="tr-TR" sz="2000" dirty="0" smtClean="0">
                <a:solidFill>
                  <a:srgbClr val="0000FF"/>
                </a:solidFill>
              </a:rPr>
              <a:t> bakımından geliştirme, sürdürülebilir su kullanımını teşvik etme, sınırları aşan su sorunlarının kontrolüne katkıda bulunma, su ekosistemlerini ve karasal eko sistemlerini ve bunlara doğrudan bağlı bulunan bataklık bölgeleri korumak ve Topluluk sularının potansiyel kullanıcılarını korumak ve geliştirmek amaçlı çabalarını koordine etmek için ortak prensipler gereklidir. </a:t>
            </a:r>
            <a:endParaRPr lang="tr-TR" dirty="0">
              <a:solidFill>
                <a:srgbClr val="0000FF"/>
              </a:solidFill>
              <a:ea typeface="Arial Unicode MS" pitchFamily="34" charset="-128"/>
              <a:cs typeface="Arial Unicode MS" pitchFamily="34" charset="-128"/>
            </a:endParaRPr>
          </a:p>
        </p:txBody>
      </p:sp>
      <p:pic>
        <p:nvPicPr>
          <p:cNvPr id="6" name="5 Resim" descr="logoyeniseffaf.png"/>
          <p:cNvPicPr>
            <a:picLocks noChangeAspect="1"/>
          </p:cNvPicPr>
          <p:nvPr/>
        </p:nvPicPr>
        <p:blipFill>
          <a:blip r:embed="rId2" cstate="print"/>
          <a:stretch>
            <a:fillRect/>
          </a:stretch>
        </p:blipFill>
        <p:spPr>
          <a:xfrm>
            <a:off x="8100392" y="0"/>
            <a:ext cx="898463" cy="900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755576" y="1844824"/>
            <a:ext cx="7776864" cy="2862322"/>
          </a:xfrm>
          <a:prstGeom prst="rect">
            <a:avLst/>
          </a:prstGeom>
        </p:spPr>
        <p:txBody>
          <a:bodyPr wrap="square">
            <a:spAutoFit/>
          </a:bodyPr>
          <a:lstStyle/>
          <a:p>
            <a:r>
              <a:rPr lang="en-US" sz="2000" b="1" dirty="0" smtClean="0">
                <a:solidFill>
                  <a:srgbClr val="FF0000"/>
                </a:solidFill>
                <a:cs typeface="Times New Roman" pitchFamily="18" charset="0"/>
              </a:rPr>
              <a:t>Su </a:t>
            </a:r>
            <a:r>
              <a:rPr lang="tr-TR" sz="2000" b="1" dirty="0" smtClean="0">
                <a:solidFill>
                  <a:srgbClr val="FF0000"/>
                </a:solidFill>
                <a:cs typeface="Times New Roman" pitchFamily="18" charset="0"/>
              </a:rPr>
              <a:t>Çerçeve Direktifi</a:t>
            </a:r>
          </a:p>
          <a:p>
            <a:endParaRPr lang="tr-TR" sz="2000" dirty="0" smtClean="0">
              <a:solidFill>
                <a:srgbClr val="0000FF"/>
              </a:solidFill>
            </a:endParaRPr>
          </a:p>
          <a:p>
            <a:pPr algn="just"/>
            <a:r>
              <a:rPr lang="tr-TR" sz="2000" dirty="0" smtClean="0">
                <a:solidFill>
                  <a:srgbClr val="0000FF"/>
                </a:solidFill>
              </a:rPr>
              <a:t>Direktifte </a:t>
            </a:r>
            <a:r>
              <a:rPr lang="tr-TR" sz="2000" dirty="0" smtClean="0">
                <a:solidFill>
                  <a:srgbClr val="FF0000"/>
                </a:solidFill>
              </a:rPr>
              <a:t>tahsise yönelik </a:t>
            </a:r>
            <a:r>
              <a:rPr lang="tr-TR" sz="2000" dirty="0" smtClean="0">
                <a:solidFill>
                  <a:srgbClr val="0000FF"/>
                </a:solidFill>
              </a:rPr>
              <a:t>açık bir hüküm bulunmamakla birlikte, su kullanımlarını kontrol altına alabilmek ve </a:t>
            </a:r>
            <a:r>
              <a:rPr lang="tr-TR" sz="2000" dirty="0" smtClean="0">
                <a:solidFill>
                  <a:srgbClr val="FF0000"/>
                </a:solidFill>
              </a:rPr>
              <a:t>su tasarrufunu teşvik etmek üzere </a:t>
            </a:r>
            <a:r>
              <a:rPr lang="tr-TR" sz="2000" dirty="0" smtClean="0">
                <a:solidFill>
                  <a:srgbClr val="0000FF"/>
                </a:solidFill>
              </a:rPr>
              <a:t>üye ülkelerin ekonomik araçları kullanmaları öngörülmektedir.</a:t>
            </a:r>
          </a:p>
          <a:p>
            <a:pPr algn="just"/>
            <a:endParaRPr lang="tr-TR" sz="2000" dirty="0" smtClean="0">
              <a:solidFill>
                <a:srgbClr val="0000FF"/>
              </a:solidFill>
            </a:endParaRPr>
          </a:p>
          <a:p>
            <a:pPr algn="just"/>
            <a:r>
              <a:rPr lang="tr-TR" sz="2000" dirty="0" smtClean="0">
                <a:solidFill>
                  <a:srgbClr val="0000FF"/>
                </a:solidFill>
              </a:rPr>
              <a:t>Bu maksatla tüm su hizmetlerinin </a:t>
            </a:r>
            <a:r>
              <a:rPr lang="tr-TR" sz="2000" dirty="0" smtClean="0">
                <a:solidFill>
                  <a:srgbClr val="FF0000"/>
                </a:solidFill>
              </a:rPr>
              <a:t>maliyetinin</a:t>
            </a:r>
            <a:r>
              <a:rPr lang="tr-TR" sz="2000" dirty="0" smtClean="0">
                <a:solidFill>
                  <a:srgbClr val="0000FF"/>
                </a:solidFill>
              </a:rPr>
              <a:t> kullanıcılar tarafından </a:t>
            </a:r>
            <a:r>
              <a:rPr lang="tr-TR" sz="2000" dirty="0" smtClean="0">
                <a:solidFill>
                  <a:srgbClr val="FF0000"/>
                </a:solidFill>
              </a:rPr>
              <a:t>geri ödenmesi </a:t>
            </a:r>
            <a:r>
              <a:rPr lang="tr-TR" sz="2000" dirty="0" smtClean="0">
                <a:solidFill>
                  <a:srgbClr val="0000FF"/>
                </a:solidFill>
              </a:rPr>
              <a:t>hükme bağlanmıştır. </a:t>
            </a:r>
          </a:p>
        </p:txBody>
      </p:sp>
      <p:sp>
        <p:nvSpPr>
          <p:cNvPr id="4" name="1 Dikdörtgen"/>
          <p:cNvSpPr>
            <a:spLocks noChangeArrowheads="1"/>
          </p:cNvSpPr>
          <p:nvPr/>
        </p:nvSpPr>
        <p:spPr bwMode="auto">
          <a:xfrm>
            <a:off x="755576" y="0"/>
            <a:ext cx="8100392" cy="830997"/>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tr-TR" sz="24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SEKTÖREL </a:t>
            </a:r>
            <a:r>
              <a:rPr lang="tr-TR" sz="2400" b="1" spc="50" dirty="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SU </a:t>
            </a:r>
            <a:r>
              <a:rPr lang="tr-TR" sz="24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TAHSİSİNE DAYANAK OLAN ULUSAL ve ULUSLARARASI BELGELER</a:t>
            </a:r>
            <a:endParaRPr lang="tr-TR" sz="2400" b="1" spc="50" dirty="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endParaRPr>
          </a:p>
        </p:txBody>
      </p:sp>
      <p:pic>
        <p:nvPicPr>
          <p:cNvPr id="5" name="4 Resim" descr="logoyeniseffaf.png"/>
          <p:cNvPicPr>
            <a:picLocks noChangeAspect="1"/>
          </p:cNvPicPr>
          <p:nvPr/>
        </p:nvPicPr>
        <p:blipFill>
          <a:blip r:embed="rId2" cstate="print"/>
          <a:stretch>
            <a:fillRect/>
          </a:stretch>
        </p:blipFill>
        <p:spPr>
          <a:xfrm>
            <a:off x="8100392" y="0"/>
            <a:ext cx="898463" cy="900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196752"/>
            <a:ext cx="8712968" cy="5184576"/>
          </a:xfrm>
        </p:spPr>
        <p:txBody>
          <a:bodyPr/>
          <a:lstStyle/>
          <a:p>
            <a:pPr>
              <a:lnSpc>
                <a:spcPct val="150000"/>
              </a:lnSpc>
              <a:buNone/>
            </a:pPr>
            <a:r>
              <a:rPr lang="tr-TR" sz="2400" b="1" dirty="0" smtClean="0">
                <a:solidFill>
                  <a:srgbClr val="0000FF"/>
                </a:solidFill>
                <a:latin typeface="Verdana" pitchFamily="34" charset="0"/>
                <a:ea typeface="Verdana" pitchFamily="34" charset="0"/>
                <a:cs typeface="Verdana" pitchFamily="34" charset="0"/>
              </a:rPr>
              <a:t>	</a:t>
            </a:r>
            <a:r>
              <a:rPr lang="en-US" sz="2000" b="1" dirty="0" smtClean="0">
                <a:solidFill>
                  <a:srgbClr val="FF0000"/>
                </a:solidFill>
                <a:latin typeface="Arial" charset="0"/>
                <a:cs typeface="Times New Roman" pitchFamily="18" charset="0"/>
              </a:rPr>
              <a:t>Blue Print </a:t>
            </a:r>
            <a:r>
              <a:rPr lang="en-US" sz="2000" b="1" dirty="0" err="1" smtClean="0">
                <a:solidFill>
                  <a:srgbClr val="FF0000"/>
                </a:solidFill>
                <a:latin typeface="Arial" charset="0"/>
                <a:cs typeface="Times New Roman" pitchFamily="18" charset="0"/>
              </a:rPr>
              <a:t>Belgesi</a:t>
            </a:r>
            <a:r>
              <a:rPr lang="tr-TR" sz="2000" b="1" dirty="0" smtClean="0">
                <a:solidFill>
                  <a:srgbClr val="FF0000"/>
                </a:solidFill>
                <a:latin typeface="Arial" charset="0"/>
                <a:cs typeface="Times New Roman" pitchFamily="18" charset="0"/>
              </a:rPr>
              <a:t>:</a:t>
            </a:r>
          </a:p>
          <a:p>
            <a:pPr algn="just"/>
            <a:r>
              <a:rPr lang="tr-TR" sz="2000" dirty="0" smtClean="0">
                <a:solidFill>
                  <a:srgbClr val="0000FF"/>
                </a:solidFill>
                <a:latin typeface="Arial" pitchFamily="34" charset="0"/>
                <a:cs typeface="Arial" pitchFamily="34" charset="0"/>
              </a:rPr>
              <a:t>Üye Devletlerin </a:t>
            </a:r>
            <a:r>
              <a:rPr lang="tr-TR" sz="2000" dirty="0" err="1" smtClean="0">
                <a:solidFill>
                  <a:srgbClr val="0000FF"/>
                </a:solidFill>
                <a:latin typeface="Arial" pitchFamily="34" charset="0"/>
                <a:cs typeface="Arial" pitchFamily="34" charset="0"/>
              </a:rPr>
              <a:t>NHYP’lerden</a:t>
            </a:r>
            <a:r>
              <a:rPr lang="tr-TR" sz="2000" dirty="0" smtClean="0">
                <a:solidFill>
                  <a:srgbClr val="0000FF"/>
                </a:solidFill>
                <a:latin typeface="Arial" pitchFamily="34" charset="0"/>
                <a:cs typeface="Arial" pitchFamily="34" charset="0"/>
              </a:rPr>
              <a:t> tam anlamıyla yararlanması gerekmektedir. Bunun için, su kaynaklarının tarım, su ürünleri yetiştiriciliği, enerji, ulaştırma ve entegre afet yönetimi gibi politika alanlarında yönetilmesine ilişkin entegre bir yaklaşıma ihtiyaç vardır.</a:t>
            </a:r>
          </a:p>
          <a:p>
            <a:pPr algn="just">
              <a:buNone/>
            </a:pPr>
            <a:endParaRPr lang="tr-TR" sz="2000" dirty="0" smtClean="0">
              <a:solidFill>
                <a:srgbClr val="0000FF"/>
              </a:solidFill>
              <a:latin typeface="Arial" pitchFamily="34" charset="0"/>
              <a:cs typeface="Arial" pitchFamily="34" charset="0"/>
            </a:endParaRPr>
          </a:p>
          <a:p>
            <a:pPr algn="just"/>
            <a:r>
              <a:rPr lang="tr-TR" sz="2000" dirty="0" smtClean="0">
                <a:solidFill>
                  <a:srgbClr val="0000FF"/>
                </a:solidFill>
                <a:latin typeface="Arial" pitchFamily="34" charset="0"/>
                <a:cs typeface="Arial" pitchFamily="34" charset="0"/>
              </a:rPr>
              <a:t>AB’nin ekolojik durumuna ilişkin en önemli ikinci baskı (16 Üye Devlette) </a:t>
            </a:r>
            <a:r>
              <a:rPr lang="tr-TR" sz="2000" b="1" dirty="0" smtClean="0">
                <a:solidFill>
                  <a:srgbClr val="0000FF"/>
                </a:solidFill>
                <a:latin typeface="Arial" pitchFamily="34" charset="0"/>
                <a:cs typeface="Arial" pitchFamily="34" charset="0"/>
              </a:rPr>
              <a:t>suyun gereğinden fazla çekilmesinden </a:t>
            </a:r>
            <a:r>
              <a:rPr lang="tr-TR" sz="2000" dirty="0" smtClean="0">
                <a:solidFill>
                  <a:srgbClr val="0000FF"/>
                </a:solidFill>
                <a:latin typeface="Arial" pitchFamily="34" charset="0"/>
                <a:cs typeface="Arial" pitchFamily="34" charset="0"/>
              </a:rPr>
              <a:t>kaynaklanmaktadır. Mevcut miktarların olduğundan fazla tahmin edilmesi veya ekonomik ya da siyasi baskı nedeniyle kullanıcılara gereğinden fazla su tahsisinin su çekiminden ayrılması gerekmektedir.</a:t>
            </a:r>
          </a:p>
          <a:p>
            <a:pPr algn="just">
              <a:buNone/>
            </a:pPr>
            <a:endParaRPr lang="tr-TR" sz="2000" dirty="0" smtClean="0">
              <a:solidFill>
                <a:srgbClr val="0000FF"/>
              </a:solidFill>
              <a:latin typeface="Arial" pitchFamily="34" charset="0"/>
              <a:cs typeface="Arial" pitchFamily="34" charset="0"/>
            </a:endParaRPr>
          </a:p>
          <a:p>
            <a:pPr algn="just"/>
            <a:r>
              <a:rPr lang="tr-TR" sz="2000" b="1" dirty="0" smtClean="0">
                <a:solidFill>
                  <a:srgbClr val="0000FF"/>
                </a:solidFill>
                <a:latin typeface="Arial" pitchFamily="34" charset="0"/>
                <a:cs typeface="Arial" pitchFamily="34" charset="0"/>
              </a:rPr>
              <a:t>Aşırı tahsis </a:t>
            </a:r>
            <a:r>
              <a:rPr lang="tr-TR" sz="2000" dirty="0" smtClean="0">
                <a:solidFill>
                  <a:srgbClr val="0000FF"/>
                </a:solidFill>
                <a:latin typeface="Arial" pitchFamily="34" charset="0"/>
                <a:cs typeface="Arial" pitchFamily="34" charset="0"/>
              </a:rPr>
              <a:t>hususunun ele alınması için, AB havzalarının büyük bir bölümünde nicel su yönetiminin daha sağlam bir temele dayandırılmasına gerek vardır.</a:t>
            </a:r>
          </a:p>
          <a:p>
            <a:pPr>
              <a:lnSpc>
                <a:spcPct val="150000"/>
              </a:lnSpc>
              <a:buNone/>
            </a:pPr>
            <a:endParaRPr lang="tr-TR" sz="2400" dirty="0" smtClean="0">
              <a:solidFill>
                <a:srgbClr val="0000FF"/>
              </a:solidFill>
              <a:latin typeface="Verdana" pitchFamily="34" charset="0"/>
              <a:ea typeface="Verdana" pitchFamily="34" charset="0"/>
              <a:cs typeface="Verdana" pitchFamily="34" charset="0"/>
            </a:endParaRPr>
          </a:p>
          <a:p>
            <a:pPr algn="just">
              <a:lnSpc>
                <a:spcPct val="150000"/>
              </a:lnSpc>
              <a:buNone/>
            </a:pPr>
            <a:r>
              <a:rPr lang="tr-TR" sz="2800" dirty="0" smtClean="0">
                <a:solidFill>
                  <a:srgbClr val="0000FF"/>
                </a:solidFill>
                <a:latin typeface="Verdana" pitchFamily="34" charset="0"/>
                <a:ea typeface="Verdana" pitchFamily="34" charset="0"/>
                <a:cs typeface="Verdana" pitchFamily="34" charset="0"/>
              </a:rPr>
              <a:t>	</a:t>
            </a:r>
          </a:p>
          <a:p>
            <a:endParaRPr lang="tr-TR" sz="2400" dirty="0"/>
          </a:p>
        </p:txBody>
      </p:sp>
      <p:sp>
        <p:nvSpPr>
          <p:cNvPr id="7" name="1 Dikdörtgen"/>
          <p:cNvSpPr>
            <a:spLocks noChangeArrowheads="1"/>
          </p:cNvSpPr>
          <p:nvPr/>
        </p:nvSpPr>
        <p:spPr bwMode="auto">
          <a:xfrm>
            <a:off x="683568" y="0"/>
            <a:ext cx="8100392" cy="830997"/>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tr-TR" sz="24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SEKTÖREL </a:t>
            </a:r>
            <a:r>
              <a:rPr lang="tr-TR" sz="2400" b="1" spc="50" dirty="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SU </a:t>
            </a:r>
            <a:r>
              <a:rPr lang="tr-TR" sz="24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TAHSİSİNE DAYANAK OLAN ULUSAL ve ULUSLARARASI BELGELER</a:t>
            </a:r>
            <a:endParaRPr lang="tr-TR" sz="2400" b="1" spc="50" dirty="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endParaRPr>
          </a:p>
        </p:txBody>
      </p:sp>
      <p:pic>
        <p:nvPicPr>
          <p:cNvPr id="4" name="3 Resim" descr="logoyeniseffaf.png"/>
          <p:cNvPicPr>
            <a:picLocks noChangeAspect="1"/>
          </p:cNvPicPr>
          <p:nvPr/>
        </p:nvPicPr>
        <p:blipFill>
          <a:blip r:embed="rId2" cstate="print"/>
          <a:stretch>
            <a:fillRect/>
          </a:stretch>
        </p:blipFill>
        <p:spPr>
          <a:xfrm>
            <a:off x="8100392" y="0"/>
            <a:ext cx="898463" cy="900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268760"/>
            <a:ext cx="8712968" cy="4896544"/>
          </a:xfrm>
        </p:spPr>
        <p:txBody>
          <a:bodyPr/>
          <a:lstStyle/>
          <a:p>
            <a:pPr algn="just">
              <a:lnSpc>
                <a:spcPct val="150000"/>
              </a:lnSpc>
              <a:buNone/>
            </a:pPr>
            <a:r>
              <a:rPr lang="tr-TR" sz="2000" b="1" dirty="0" smtClean="0">
                <a:solidFill>
                  <a:srgbClr val="FF0000"/>
                </a:solidFill>
                <a:latin typeface="Arial" pitchFamily="34" charset="0"/>
                <a:ea typeface="Verdana" pitchFamily="34" charset="0"/>
                <a:cs typeface="Arial" pitchFamily="34" charset="0"/>
              </a:rPr>
              <a:t>BM İklim Değişikliği Çerçeve Sözleşmesi:</a:t>
            </a:r>
            <a:r>
              <a:rPr lang="tr-TR" sz="2000" b="1" dirty="0" smtClean="0">
                <a:solidFill>
                  <a:srgbClr val="0045D0"/>
                </a:solidFill>
                <a:latin typeface="Arial" pitchFamily="34" charset="0"/>
                <a:ea typeface="Verdana" pitchFamily="34" charset="0"/>
                <a:cs typeface="Arial" pitchFamily="34" charset="0"/>
              </a:rPr>
              <a:t> </a:t>
            </a:r>
          </a:p>
          <a:p>
            <a:pPr algn="just">
              <a:lnSpc>
                <a:spcPct val="150000"/>
              </a:lnSpc>
              <a:buNone/>
            </a:pPr>
            <a:endParaRPr lang="tr-TR" sz="1400" b="1" dirty="0" smtClean="0">
              <a:solidFill>
                <a:srgbClr val="0045D0"/>
              </a:solidFill>
              <a:latin typeface="Arial" pitchFamily="34" charset="0"/>
              <a:ea typeface="Verdana" pitchFamily="34" charset="0"/>
              <a:cs typeface="Arial" pitchFamily="34" charset="0"/>
            </a:endParaRPr>
          </a:p>
          <a:p>
            <a:pPr marL="0" indent="0" algn="just">
              <a:lnSpc>
                <a:spcPct val="150000"/>
              </a:lnSpc>
              <a:buNone/>
            </a:pPr>
            <a:r>
              <a:rPr lang="en-GB" sz="2000" dirty="0" err="1" smtClean="0">
                <a:solidFill>
                  <a:srgbClr val="0000FF"/>
                </a:solidFill>
                <a:latin typeface="Arial" pitchFamily="34" charset="0"/>
                <a:ea typeface="Verdana" pitchFamily="34" charset="0"/>
                <a:cs typeface="Arial" pitchFamily="34" charset="0"/>
              </a:rPr>
              <a:t>İklim</a:t>
            </a:r>
            <a:r>
              <a:rPr lang="en-GB" sz="2000" dirty="0" smtClean="0">
                <a:solidFill>
                  <a:srgbClr val="0000FF"/>
                </a:solidFill>
                <a:latin typeface="Arial" pitchFamily="34" charset="0"/>
                <a:ea typeface="Verdana" pitchFamily="34" charset="0"/>
                <a:cs typeface="Arial" pitchFamily="34" charset="0"/>
              </a:rPr>
              <a:t> </a:t>
            </a:r>
            <a:r>
              <a:rPr lang="en-GB" sz="2000" dirty="0" err="1" smtClean="0">
                <a:solidFill>
                  <a:srgbClr val="0000FF"/>
                </a:solidFill>
                <a:latin typeface="Arial" pitchFamily="34" charset="0"/>
                <a:ea typeface="Verdana" pitchFamily="34" charset="0"/>
                <a:cs typeface="Arial" pitchFamily="34" charset="0"/>
              </a:rPr>
              <a:t>değişikliğinin</a:t>
            </a:r>
            <a:r>
              <a:rPr lang="en-GB" sz="2000" dirty="0" smtClean="0">
                <a:solidFill>
                  <a:srgbClr val="0000FF"/>
                </a:solidFill>
                <a:latin typeface="Arial" pitchFamily="34" charset="0"/>
                <a:ea typeface="Verdana" pitchFamily="34" charset="0"/>
                <a:cs typeface="Arial" pitchFamily="34" charset="0"/>
              </a:rPr>
              <a:t> </a:t>
            </a:r>
            <a:r>
              <a:rPr lang="en-GB" sz="2000" dirty="0" err="1" smtClean="0">
                <a:solidFill>
                  <a:srgbClr val="0000FF"/>
                </a:solidFill>
                <a:latin typeface="Arial" pitchFamily="34" charset="0"/>
                <a:ea typeface="Verdana" pitchFamily="34" charset="0"/>
                <a:cs typeface="Arial" pitchFamily="34" charset="0"/>
              </a:rPr>
              <a:t>olası</a:t>
            </a:r>
            <a:r>
              <a:rPr lang="en-GB" sz="2000" dirty="0" smtClean="0">
                <a:solidFill>
                  <a:srgbClr val="0000FF"/>
                </a:solidFill>
                <a:latin typeface="Arial" pitchFamily="34" charset="0"/>
                <a:ea typeface="Verdana" pitchFamily="34" charset="0"/>
                <a:cs typeface="Arial" pitchFamily="34" charset="0"/>
              </a:rPr>
              <a:t> </a:t>
            </a:r>
            <a:r>
              <a:rPr lang="en-GB" sz="2000" dirty="0" err="1" smtClean="0">
                <a:solidFill>
                  <a:srgbClr val="0000FF"/>
                </a:solidFill>
                <a:latin typeface="Arial" pitchFamily="34" charset="0"/>
                <a:ea typeface="Verdana" pitchFamily="34" charset="0"/>
                <a:cs typeface="Arial" pitchFamily="34" charset="0"/>
              </a:rPr>
              <a:t>etkileri</a:t>
            </a:r>
            <a:r>
              <a:rPr lang="en-GB" sz="2000" dirty="0" smtClean="0">
                <a:solidFill>
                  <a:srgbClr val="0000FF"/>
                </a:solidFill>
                <a:latin typeface="Arial" pitchFamily="34" charset="0"/>
                <a:ea typeface="Verdana" pitchFamily="34" charset="0"/>
                <a:cs typeface="Arial" pitchFamily="34" charset="0"/>
              </a:rPr>
              <a:t>, </a:t>
            </a:r>
            <a:r>
              <a:rPr lang="en-GB" sz="2000" dirty="0" err="1" smtClean="0">
                <a:solidFill>
                  <a:srgbClr val="0000FF"/>
                </a:solidFill>
                <a:latin typeface="Arial" pitchFamily="34" charset="0"/>
                <a:ea typeface="Verdana" pitchFamily="34" charset="0"/>
                <a:cs typeface="Arial" pitchFamily="34" charset="0"/>
              </a:rPr>
              <a:t>su</a:t>
            </a:r>
            <a:r>
              <a:rPr lang="en-GB" sz="2000" dirty="0" smtClean="0">
                <a:solidFill>
                  <a:srgbClr val="0000FF"/>
                </a:solidFill>
                <a:latin typeface="Arial" pitchFamily="34" charset="0"/>
                <a:ea typeface="Verdana" pitchFamily="34" charset="0"/>
                <a:cs typeface="Arial" pitchFamily="34" charset="0"/>
              </a:rPr>
              <a:t> </a:t>
            </a:r>
            <a:r>
              <a:rPr lang="en-GB" sz="2000" dirty="0" err="1" smtClean="0">
                <a:solidFill>
                  <a:srgbClr val="0000FF"/>
                </a:solidFill>
                <a:latin typeface="Arial" pitchFamily="34" charset="0"/>
                <a:ea typeface="Verdana" pitchFamily="34" charset="0"/>
                <a:cs typeface="Arial" pitchFamily="34" charset="0"/>
              </a:rPr>
              <a:t>kaynakları</a:t>
            </a:r>
            <a:r>
              <a:rPr lang="tr-TR" sz="2000" dirty="0" smtClean="0">
                <a:solidFill>
                  <a:srgbClr val="0000FF"/>
                </a:solidFill>
                <a:latin typeface="Arial" pitchFamily="34" charset="0"/>
                <a:ea typeface="Verdana" pitchFamily="34" charset="0"/>
                <a:cs typeface="Arial" pitchFamily="34" charset="0"/>
              </a:rPr>
              <a:t> üzerinde</a:t>
            </a:r>
            <a:r>
              <a:rPr lang="en-GB" sz="2000" dirty="0" smtClean="0">
                <a:solidFill>
                  <a:srgbClr val="0000FF"/>
                </a:solidFill>
                <a:latin typeface="Arial" pitchFamily="34" charset="0"/>
                <a:ea typeface="Verdana" pitchFamily="34" charset="0"/>
                <a:cs typeface="Arial" pitchFamily="34" charset="0"/>
              </a:rPr>
              <a:t> </a:t>
            </a:r>
            <a:r>
              <a:rPr lang="en-GB" sz="2000" dirty="0" err="1" smtClean="0">
                <a:solidFill>
                  <a:srgbClr val="0000FF"/>
                </a:solidFill>
                <a:latin typeface="Arial" pitchFamily="34" charset="0"/>
                <a:ea typeface="Verdana" pitchFamily="34" charset="0"/>
                <a:cs typeface="Arial" pitchFamily="34" charset="0"/>
              </a:rPr>
              <a:t>miktar</a:t>
            </a:r>
            <a:r>
              <a:rPr lang="tr-TR" sz="2000" dirty="0" smtClean="0">
                <a:solidFill>
                  <a:srgbClr val="0000FF"/>
                </a:solidFill>
                <a:latin typeface="Arial" pitchFamily="34" charset="0"/>
                <a:ea typeface="Verdana" pitchFamily="34" charset="0"/>
                <a:cs typeface="Arial" pitchFamily="34" charset="0"/>
              </a:rPr>
              <a:t> </a:t>
            </a:r>
            <a:r>
              <a:rPr lang="tr-TR" sz="2000" dirty="0" err="1" smtClean="0">
                <a:solidFill>
                  <a:srgbClr val="0000FF"/>
                </a:solidFill>
                <a:latin typeface="Arial" pitchFamily="34" charset="0"/>
                <a:ea typeface="Verdana" pitchFamily="34" charset="0"/>
                <a:cs typeface="Arial" pitchFamily="34" charset="0"/>
              </a:rPr>
              <a:t>yönünd</a:t>
            </a:r>
            <a:r>
              <a:rPr lang="en-GB" sz="2000" dirty="0" smtClean="0">
                <a:solidFill>
                  <a:srgbClr val="0000FF"/>
                </a:solidFill>
                <a:latin typeface="Arial" pitchFamily="34" charset="0"/>
                <a:ea typeface="Verdana" pitchFamily="34" charset="0"/>
                <a:cs typeface="Arial" pitchFamily="34" charset="0"/>
              </a:rPr>
              <a:t>e </a:t>
            </a:r>
            <a:r>
              <a:rPr lang="en-GB" sz="2000" dirty="0" err="1" smtClean="0">
                <a:solidFill>
                  <a:srgbClr val="0000FF"/>
                </a:solidFill>
                <a:latin typeface="Arial" pitchFamily="34" charset="0"/>
                <a:ea typeface="Verdana" pitchFamily="34" charset="0"/>
                <a:cs typeface="Arial" pitchFamily="34" charset="0"/>
              </a:rPr>
              <a:t>doğrudan</a:t>
            </a:r>
            <a:r>
              <a:rPr lang="en-GB" sz="2000" dirty="0" smtClean="0">
                <a:solidFill>
                  <a:srgbClr val="0000FF"/>
                </a:solidFill>
                <a:latin typeface="Arial" pitchFamily="34" charset="0"/>
                <a:ea typeface="Verdana" pitchFamily="34" charset="0"/>
                <a:cs typeface="Arial" pitchFamily="34" charset="0"/>
              </a:rPr>
              <a:t> </a:t>
            </a:r>
            <a:r>
              <a:rPr lang="en-GB" sz="2000" dirty="0" err="1" smtClean="0">
                <a:solidFill>
                  <a:srgbClr val="0000FF"/>
                </a:solidFill>
                <a:latin typeface="Arial" pitchFamily="34" charset="0"/>
                <a:ea typeface="Verdana" pitchFamily="34" charset="0"/>
                <a:cs typeface="Arial" pitchFamily="34" charset="0"/>
              </a:rPr>
              <a:t>baskı-etki</a:t>
            </a:r>
            <a:r>
              <a:rPr lang="en-GB" sz="2000" dirty="0" smtClean="0">
                <a:solidFill>
                  <a:srgbClr val="0000FF"/>
                </a:solidFill>
                <a:latin typeface="Arial" pitchFamily="34" charset="0"/>
                <a:ea typeface="Verdana" pitchFamily="34" charset="0"/>
                <a:cs typeface="Arial" pitchFamily="34" charset="0"/>
              </a:rPr>
              <a:t> </a:t>
            </a:r>
            <a:r>
              <a:rPr lang="tr-TR" sz="2000" dirty="0" smtClean="0">
                <a:solidFill>
                  <a:srgbClr val="0000FF"/>
                </a:solidFill>
                <a:latin typeface="Arial" pitchFamily="34" charset="0"/>
                <a:ea typeface="Verdana" pitchFamily="34" charset="0"/>
                <a:cs typeface="Arial" pitchFamily="34" charset="0"/>
              </a:rPr>
              <a:t>unsuru</a:t>
            </a:r>
            <a:r>
              <a:rPr lang="en-GB" sz="2000" dirty="0" smtClean="0">
                <a:solidFill>
                  <a:srgbClr val="0000FF"/>
                </a:solidFill>
                <a:latin typeface="Arial" pitchFamily="34" charset="0"/>
                <a:ea typeface="Verdana" pitchFamily="34" charset="0"/>
                <a:cs typeface="Arial" pitchFamily="34" charset="0"/>
              </a:rPr>
              <a:t> </a:t>
            </a:r>
            <a:r>
              <a:rPr lang="en-GB" sz="2000" dirty="0" err="1" smtClean="0">
                <a:solidFill>
                  <a:srgbClr val="0000FF"/>
                </a:solidFill>
                <a:latin typeface="Arial" pitchFamily="34" charset="0"/>
                <a:ea typeface="Verdana" pitchFamily="34" charset="0"/>
                <a:cs typeface="Arial" pitchFamily="34" charset="0"/>
              </a:rPr>
              <a:t>olarak</a:t>
            </a:r>
            <a:r>
              <a:rPr lang="en-GB" sz="2000" dirty="0" smtClean="0">
                <a:solidFill>
                  <a:srgbClr val="0000FF"/>
                </a:solidFill>
                <a:latin typeface="Arial" pitchFamily="34" charset="0"/>
                <a:ea typeface="Verdana" pitchFamily="34" charset="0"/>
                <a:cs typeface="Arial" pitchFamily="34" charset="0"/>
              </a:rPr>
              <a:t> </a:t>
            </a:r>
            <a:r>
              <a:rPr lang="en-GB" sz="2000" dirty="0" err="1" smtClean="0">
                <a:solidFill>
                  <a:srgbClr val="0000FF"/>
                </a:solidFill>
                <a:latin typeface="Arial" pitchFamily="34" charset="0"/>
                <a:ea typeface="Verdana" pitchFamily="34" charset="0"/>
                <a:cs typeface="Arial" pitchFamily="34" charset="0"/>
              </a:rPr>
              <a:t>ele</a:t>
            </a:r>
            <a:r>
              <a:rPr lang="en-GB" sz="2000" dirty="0" smtClean="0">
                <a:solidFill>
                  <a:srgbClr val="0000FF"/>
                </a:solidFill>
                <a:latin typeface="Arial" pitchFamily="34" charset="0"/>
                <a:ea typeface="Verdana" pitchFamily="34" charset="0"/>
                <a:cs typeface="Arial" pitchFamily="34" charset="0"/>
              </a:rPr>
              <a:t> </a:t>
            </a:r>
            <a:r>
              <a:rPr lang="en-GB" sz="2000" dirty="0" err="1" smtClean="0">
                <a:solidFill>
                  <a:srgbClr val="0000FF"/>
                </a:solidFill>
                <a:latin typeface="Arial" pitchFamily="34" charset="0"/>
                <a:ea typeface="Verdana" pitchFamily="34" charset="0"/>
                <a:cs typeface="Arial" pitchFamily="34" charset="0"/>
              </a:rPr>
              <a:t>alınmaktadır</a:t>
            </a:r>
            <a:r>
              <a:rPr lang="en-GB" sz="2000" dirty="0" smtClean="0">
                <a:solidFill>
                  <a:srgbClr val="0000FF"/>
                </a:solidFill>
                <a:latin typeface="Arial" pitchFamily="34" charset="0"/>
                <a:ea typeface="Verdana" pitchFamily="34" charset="0"/>
                <a:cs typeface="Arial" pitchFamily="34" charset="0"/>
              </a:rPr>
              <a:t> </a:t>
            </a:r>
            <a:r>
              <a:rPr lang="tr-TR" sz="2000" dirty="0" smtClean="0">
                <a:solidFill>
                  <a:srgbClr val="0000FF"/>
                </a:solidFill>
                <a:latin typeface="Arial" pitchFamily="34" charset="0"/>
                <a:ea typeface="Verdana" pitchFamily="34" charset="0"/>
                <a:cs typeface="Arial" pitchFamily="34" charset="0"/>
              </a:rPr>
              <a:t>.Bu husus, bir baskı unsuru olarak dikkate alınmalı ve kurak dönem alternatif tahsis planlarına yansıtılmalıdır.</a:t>
            </a:r>
          </a:p>
          <a:p>
            <a:pPr algn="just">
              <a:buNone/>
            </a:pPr>
            <a:endParaRPr lang="tr-TR" sz="2400" dirty="0"/>
          </a:p>
        </p:txBody>
      </p:sp>
      <p:sp>
        <p:nvSpPr>
          <p:cNvPr id="6" name="1 Dikdörtgen"/>
          <p:cNvSpPr>
            <a:spLocks noChangeArrowheads="1"/>
          </p:cNvSpPr>
          <p:nvPr/>
        </p:nvSpPr>
        <p:spPr bwMode="auto">
          <a:xfrm>
            <a:off x="611560" y="0"/>
            <a:ext cx="8100392" cy="830997"/>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tr-TR" sz="24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SEKTÖREL </a:t>
            </a:r>
            <a:r>
              <a:rPr lang="tr-TR" sz="2400" b="1" spc="50" dirty="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SU </a:t>
            </a:r>
            <a:r>
              <a:rPr lang="tr-TR" sz="24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TAHSİSİNE DAYANAK OLAN ULUSAL ve ULUSLARARASI BELGELER</a:t>
            </a:r>
            <a:endParaRPr lang="tr-TR" sz="2400" b="1" spc="50" dirty="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endParaRPr>
          </a:p>
        </p:txBody>
      </p:sp>
      <p:pic>
        <p:nvPicPr>
          <p:cNvPr id="4" name="3 Resim" descr="logoyeniseffaf.png"/>
          <p:cNvPicPr>
            <a:picLocks noChangeAspect="1"/>
          </p:cNvPicPr>
          <p:nvPr/>
        </p:nvPicPr>
        <p:blipFill>
          <a:blip r:embed="rId3" cstate="print"/>
          <a:stretch>
            <a:fillRect/>
          </a:stretch>
        </p:blipFill>
        <p:spPr>
          <a:xfrm>
            <a:off x="8100392" y="0"/>
            <a:ext cx="898463" cy="900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a:xfrm>
            <a:off x="683568" y="0"/>
            <a:ext cx="8229600" cy="941388"/>
          </a:xfrm>
        </p:spPr>
        <p:txBody>
          <a:bodyPr/>
          <a:lstStyle/>
          <a:p>
            <a:r>
              <a:rPr lang="tr-TR" sz="2400" b="1" spc="50" dirty="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SU TAHSİSLERİNDE MEVCUT UYGULAMA</a:t>
            </a:r>
          </a:p>
        </p:txBody>
      </p:sp>
      <p:sp>
        <p:nvSpPr>
          <p:cNvPr id="8195" name="2 İçerik Yer Tutucusu"/>
          <p:cNvSpPr>
            <a:spLocks noGrp="1"/>
          </p:cNvSpPr>
          <p:nvPr>
            <p:ph idx="1"/>
          </p:nvPr>
        </p:nvSpPr>
        <p:spPr>
          <a:xfrm>
            <a:off x="467544" y="1124744"/>
            <a:ext cx="8229600" cy="4925144"/>
          </a:xfrm>
        </p:spPr>
        <p:txBody>
          <a:bodyPr/>
          <a:lstStyle/>
          <a:p>
            <a:endParaRPr lang="tr-TR" sz="2000" dirty="0" smtClean="0">
              <a:solidFill>
                <a:srgbClr val="0000FF"/>
              </a:solidFill>
              <a:latin typeface="Arial" pitchFamily="34" charset="0"/>
              <a:cs typeface="Arial" pitchFamily="34" charset="0"/>
            </a:endParaRPr>
          </a:p>
          <a:p>
            <a:pPr algn="just"/>
            <a:r>
              <a:rPr lang="tr-TR" sz="2000" dirty="0" smtClean="0">
                <a:solidFill>
                  <a:srgbClr val="0000FF"/>
                </a:solidFill>
                <a:latin typeface="Arial" pitchFamily="34" charset="0"/>
                <a:cs typeface="Arial" pitchFamily="34" charset="0"/>
              </a:rPr>
              <a:t>DSİ’nin su kaynakları yönetimi ve kullanımıyla ilgili geliştirdiği projeler dışında özel ya da tüzel kişiler, kendi geliştirdikleri faaliyetler için münferit su tahsis talebinde bulunmaktadırlar.</a:t>
            </a:r>
          </a:p>
          <a:p>
            <a:pPr algn="just"/>
            <a:endParaRPr lang="tr-TR" sz="2000" dirty="0" smtClean="0">
              <a:solidFill>
                <a:srgbClr val="0000FF"/>
              </a:solidFill>
              <a:latin typeface="Arial" pitchFamily="34" charset="0"/>
              <a:cs typeface="Arial" pitchFamily="34" charset="0"/>
            </a:endParaRPr>
          </a:p>
          <a:p>
            <a:pPr algn="just"/>
            <a:r>
              <a:rPr lang="tr-TR" sz="2000" dirty="0" smtClean="0">
                <a:solidFill>
                  <a:srgbClr val="FF0000"/>
                </a:solidFill>
                <a:latin typeface="Arial" pitchFamily="34" charset="0"/>
                <a:cs typeface="Arial" pitchFamily="34" charset="0"/>
              </a:rPr>
              <a:t>Yerüstü ve yer altı sularından </a:t>
            </a:r>
            <a:r>
              <a:rPr lang="tr-TR" sz="2000" dirty="0" smtClean="0">
                <a:solidFill>
                  <a:srgbClr val="0000FF"/>
                </a:solidFill>
                <a:latin typeface="Arial" pitchFamily="34" charset="0"/>
                <a:cs typeface="Arial" pitchFamily="34" charset="0"/>
              </a:rPr>
              <a:t>talep edilen münferit su tahsisleri, mevcut mevzuat çerçevesinde değerlendirilmekte ve yine mevzuata uygun olarak </a:t>
            </a:r>
            <a:r>
              <a:rPr lang="tr-TR" sz="2000" dirty="0" smtClean="0">
                <a:solidFill>
                  <a:srgbClr val="FF0000"/>
                </a:solidFill>
                <a:latin typeface="Arial" pitchFamily="34" charset="0"/>
                <a:cs typeface="Arial" pitchFamily="34" charset="0"/>
              </a:rPr>
              <a:t>geçici su kullanım tahsisleri </a:t>
            </a:r>
            <a:r>
              <a:rPr lang="tr-TR" sz="2000" dirty="0" smtClean="0">
                <a:solidFill>
                  <a:srgbClr val="0000FF"/>
                </a:solidFill>
                <a:latin typeface="Arial" pitchFamily="34" charset="0"/>
                <a:cs typeface="Arial" pitchFamily="34" charset="0"/>
              </a:rPr>
              <a:t>yapılmaktadır.</a:t>
            </a:r>
          </a:p>
          <a:p>
            <a:pPr marL="0" indent="0" algn="just">
              <a:buNone/>
            </a:pPr>
            <a:endParaRPr lang="tr-TR" sz="2000" dirty="0" smtClean="0">
              <a:solidFill>
                <a:srgbClr val="0000FF"/>
              </a:solidFill>
              <a:latin typeface="Arial" pitchFamily="34" charset="0"/>
              <a:cs typeface="Arial" pitchFamily="34" charset="0"/>
            </a:endParaRPr>
          </a:p>
          <a:p>
            <a:pPr algn="just"/>
            <a:r>
              <a:rPr lang="tr-TR" sz="2000" dirty="0" smtClean="0">
                <a:solidFill>
                  <a:srgbClr val="FF0000"/>
                </a:solidFill>
                <a:latin typeface="Arial" pitchFamily="34" charset="0"/>
                <a:cs typeface="Arial" pitchFamily="34" charset="0"/>
              </a:rPr>
              <a:t>Kaynak sularında </a:t>
            </a:r>
            <a:r>
              <a:rPr lang="tr-TR" sz="2000" dirty="0" err="1" smtClean="0">
                <a:solidFill>
                  <a:srgbClr val="0000FF"/>
                </a:solidFill>
                <a:latin typeface="Arial" pitchFamily="34" charset="0"/>
                <a:cs typeface="Arial" pitchFamily="34" charset="0"/>
              </a:rPr>
              <a:t>DSİ’nin</a:t>
            </a:r>
            <a:r>
              <a:rPr lang="tr-TR" sz="2000" dirty="0" smtClean="0">
                <a:solidFill>
                  <a:srgbClr val="0000FF"/>
                </a:solidFill>
                <a:latin typeface="Arial" pitchFamily="34" charset="0"/>
                <a:cs typeface="Arial" pitchFamily="34" charset="0"/>
              </a:rPr>
              <a:t> görüşü doğrultusunda Milli </a:t>
            </a:r>
            <a:r>
              <a:rPr lang="tr-TR" sz="2000" dirty="0">
                <a:solidFill>
                  <a:srgbClr val="0000FF"/>
                </a:solidFill>
                <a:latin typeface="Arial" pitchFamily="34" charset="0"/>
                <a:cs typeface="Arial" pitchFamily="34" charset="0"/>
              </a:rPr>
              <a:t>Emlak Genel Müdürlüğü </a:t>
            </a:r>
            <a:r>
              <a:rPr lang="tr-TR" sz="2000" dirty="0" smtClean="0">
                <a:solidFill>
                  <a:srgbClr val="0000FF"/>
                </a:solidFill>
                <a:latin typeface="Arial" pitchFamily="34" charset="0"/>
                <a:cs typeface="Arial" pitchFamily="34" charset="0"/>
              </a:rPr>
              <a:t>adına İllerde</a:t>
            </a:r>
            <a:r>
              <a:rPr lang="tr-TR" sz="2000" dirty="0">
                <a:solidFill>
                  <a:srgbClr val="0000FF"/>
                </a:solidFill>
                <a:latin typeface="Arial" pitchFamily="34" charset="0"/>
                <a:cs typeface="Arial" pitchFamily="34" charset="0"/>
              </a:rPr>
              <a:t>, </a:t>
            </a:r>
            <a:r>
              <a:rPr lang="tr-TR" sz="2000" dirty="0">
                <a:solidFill>
                  <a:srgbClr val="FF0000"/>
                </a:solidFill>
                <a:latin typeface="Arial" pitchFamily="34" charset="0"/>
                <a:cs typeface="Arial" pitchFamily="34" charset="0"/>
              </a:rPr>
              <a:t>İl Özel İdareleri, </a:t>
            </a:r>
            <a:r>
              <a:rPr lang="tr-TR" sz="2000" dirty="0" smtClean="0">
                <a:solidFill>
                  <a:srgbClr val="0000FF"/>
                </a:solidFill>
                <a:latin typeface="Arial" pitchFamily="34" charset="0"/>
                <a:cs typeface="Arial" pitchFamily="34" charset="0"/>
              </a:rPr>
              <a:t>İlçelerde </a:t>
            </a:r>
            <a:r>
              <a:rPr lang="tr-TR" sz="2000" dirty="0">
                <a:solidFill>
                  <a:srgbClr val="0000FF"/>
                </a:solidFill>
                <a:latin typeface="Arial" pitchFamily="34" charset="0"/>
                <a:cs typeface="Arial" pitchFamily="34" charset="0"/>
              </a:rPr>
              <a:t>ise </a:t>
            </a:r>
            <a:r>
              <a:rPr lang="tr-TR" sz="2000" dirty="0">
                <a:solidFill>
                  <a:srgbClr val="FF0000"/>
                </a:solidFill>
                <a:latin typeface="Arial" pitchFamily="34" charset="0"/>
                <a:cs typeface="Arial" pitchFamily="34" charset="0"/>
              </a:rPr>
              <a:t>Mal Müdürlükleri </a:t>
            </a:r>
            <a:r>
              <a:rPr lang="tr-TR" sz="2000" dirty="0">
                <a:solidFill>
                  <a:srgbClr val="0000FF"/>
                </a:solidFill>
                <a:latin typeface="Arial" pitchFamily="34" charset="0"/>
                <a:cs typeface="Arial" pitchFamily="34" charset="0"/>
              </a:rPr>
              <a:t>bu hizmeti yürütmektedirler</a:t>
            </a:r>
            <a:r>
              <a:rPr lang="tr-TR" sz="2000" dirty="0" smtClean="0">
                <a:solidFill>
                  <a:srgbClr val="0000FF"/>
                </a:solidFill>
                <a:latin typeface="Arial" pitchFamily="34" charset="0"/>
                <a:cs typeface="Arial" pitchFamily="34" charset="0"/>
              </a:rPr>
              <a:t>.</a:t>
            </a:r>
            <a:endParaRPr lang="tr-TR" sz="2000" dirty="0">
              <a:solidFill>
                <a:srgbClr val="0000FF"/>
              </a:solidFill>
              <a:latin typeface="Arial" pitchFamily="34" charset="0"/>
              <a:cs typeface="Arial" pitchFamily="34" charset="0"/>
            </a:endParaRPr>
          </a:p>
        </p:txBody>
      </p:sp>
      <p:pic>
        <p:nvPicPr>
          <p:cNvPr id="4" name="3 Resim" descr="logoyeniseffaf.png"/>
          <p:cNvPicPr>
            <a:picLocks noChangeAspect="1"/>
          </p:cNvPicPr>
          <p:nvPr/>
        </p:nvPicPr>
        <p:blipFill>
          <a:blip r:embed="rId2" cstate="print"/>
          <a:stretch>
            <a:fillRect/>
          </a:stretch>
        </p:blipFill>
        <p:spPr>
          <a:xfrm>
            <a:off x="8100392" y="0"/>
            <a:ext cx="898463" cy="900000"/>
          </a:xfrm>
          <a:prstGeom prst="rect">
            <a:avLst/>
          </a:prstGeom>
        </p:spPr>
      </p:pic>
    </p:spTree>
    <p:extLst>
      <p:ext uri="{BB962C8B-B14F-4D97-AF65-F5344CB8AC3E}">
        <p14:creationId xmlns="" xmlns:p14="http://schemas.microsoft.com/office/powerpoint/2010/main" val="3624648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206715" y="0"/>
            <a:ext cx="937285" cy="908720"/>
          </a:xfrm>
          <a:prstGeom prst="rect">
            <a:avLst/>
          </a:prstGeom>
        </p:spPr>
      </p:pic>
      <p:sp>
        <p:nvSpPr>
          <p:cNvPr id="7" name="19 Başlık"/>
          <p:cNvSpPr>
            <a:spLocks noGrp="1"/>
          </p:cNvSpPr>
          <p:nvPr>
            <p:ph type="ctrTitle"/>
          </p:nvPr>
        </p:nvSpPr>
        <p:spPr>
          <a:xfrm>
            <a:off x="1259632" y="188060"/>
            <a:ext cx="6408712" cy="584775"/>
          </a:xfrm>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defRPr/>
            </a:pPr>
            <a:r>
              <a:rPr lang="tr-TR" sz="3200" spc="50" dirty="0" smtClean="0">
                <a:ln w="11430"/>
                <a:effectLst>
                  <a:outerShdw blurRad="76200" dist="50800" dir="5400000" algn="tl" rotWithShape="0">
                    <a:srgbClr val="000000">
                      <a:alpha val="65000"/>
                    </a:srgbClr>
                  </a:outerShdw>
                </a:effectLst>
              </a:rPr>
              <a:t>SUNUM İÇERİĞİ</a:t>
            </a:r>
            <a:endParaRPr lang="tr-TR" sz="3200" spc="50" dirty="0">
              <a:ln w="11430"/>
              <a:effectLst>
                <a:outerShdw blurRad="76200" dist="50800" dir="5400000" algn="tl" rotWithShape="0">
                  <a:srgbClr val="000000">
                    <a:alpha val="65000"/>
                  </a:srgbClr>
                </a:outerShdw>
              </a:effectLst>
            </a:endParaRPr>
          </a:p>
        </p:txBody>
      </p:sp>
      <p:sp>
        <p:nvSpPr>
          <p:cNvPr id="8" name="2 Alt Başlık"/>
          <p:cNvSpPr>
            <a:spLocks noGrp="1"/>
          </p:cNvSpPr>
          <p:nvPr>
            <p:ph type="subTitle" idx="1"/>
          </p:nvPr>
        </p:nvSpPr>
        <p:spPr>
          <a:xfrm>
            <a:off x="467544" y="980728"/>
            <a:ext cx="8352928" cy="5544616"/>
          </a:xfrm>
        </p:spPr>
        <p:txBody>
          <a:bodyPr>
            <a:noAutofit/>
          </a:bodyPr>
          <a:lstStyle/>
          <a:p>
            <a:pPr marL="457200" indent="-457200" algn="l">
              <a:buFont typeface="+mj-lt"/>
              <a:buAutoNum type="arabicPeriod"/>
            </a:pPr>
            <a:r>
              <a:rPr lang="tr-TR" sz="2000" dirty="0" smtClean="0"/>
              <a:t>Tanımlar</a:t>
            </a:r>
          </a:p>
          <a:p>
            <a:pPr marL="457200" indent="-457200" algn="l">
              <a:buFont typeface="+mj-lt"/>
              <a:buAutoNum type="arabicPeriod"/>
            </a:pPr>
            <a:endParaRPr lang="tr-TR" sz="2000" dirty="0" smtClean="0"/>
          </a:p>
          <a:p>
            <a:pPr marL="457200" indent="-457200" algn="l">
              <a:buFont typeface="+mj-lt"/>
              <a:buAutoNum type="arabicPeriod"/>
            </a:pPr>
            <a:r>
              <a:rPr lang="tr-TR" sz="2000" dirty="0" smtClean="0"/>
              <a:t>Su Tahsisinde Yetkili Kurumlar</a:t>
            </a:r>
          </a:p>
          <a:p>
            <a:pPr marL="457200" indent="-457200" algn="l">
              <a:buFont typeface="+mj-lt"/>
              <a:buAutoNum type="arabicPeriod"/>
            </a:pPr>
            <a:endParaRPr lang="tr-TR" sz="2000" dirty="0" smtClean="0"/>
          </a:p>
          <a:p>
            <a:pPr marL="457200" indent="-457200" algn="l">
              <a:buFont typeface="+mj-lt"/>
              <a:buAutoNum type="arabicPeriod"/>
            </a:pPr>
            <a:r>
              <a:rPr lang="tr-TR" sz="2000" dirty="0" smtClean="0"/>
              <a:t>Su </a:t>
            </a:r>
            <a:r>
              <a:rPr lang="en-GB" sz="2000" dirty="0" err="1" smtClean="0"/>
              <a:t>Tahs</a:t>
            </a:r>
            <a:r>
              <a:rPr lang="tr-TR" sz="2000" dirty="0" smtClean="0"/>
              <a:t>isi Mevcut Yasal Durum</a:t>
            </a:r>
          </a:p>
          <a:p>
            <a:pPr marL="457200" indent="-457200" algn="l">
              <a:buFont typeface="+mj-lt"/>
              <a:buAutoNum type="arabicPeriod"/>
            </a:pPr>
            <a:endParaRPr lang="tr-TR" sz="2000" dirty="0" smtClean="0"/>
          </a:p>
          <a:p>
            <a:pPr marL="457200" indent="-457200" algn="l">
              <a:buFont typeface="+mj-lt"/>
              <a:buAutoNum type="arabicPeriod"/>
            </a:pPr>
            <a:r>
              <a:rPr lang="tr-TR" sz="2000" dirty="0" err="1" smtClean="0"/>
              <a:t>Sektörel</a:t>
            </a:r>
            <a:r>
              <a:rPr lang="tr-TR" sz="2000" dirty="0" smtClean="0"/>
              <a:t> Su Tahsisine Dayanak Olan Ulusal ve Uluslararası Belgeler</a:t>
            </a:r>
          </a:p>
          <a:p>
            <a:pPr marL="457200" indent="-457200" algn="l">
              <a:buFont typeface="+mj-lt"/>
              <a:buAutoNum type="arabicPeriod"/>
            </a:pPr>
            <a:endParaRPr lang="tr-TR" sz="2000" dirty="0" smtClean="0"/>
          </a:p>
          <a:p>
            <a:pPr marL="457200" indent="-457200" algn="l">
              <a:buFont typeface="+mj-lt"/>
              <a:buAutoNum type="arabicPeriod"/>
            </a:pPr>
            <a:r>
              <a:rPr lang="tr-TR" sz="2000" dirty="0" smtClean="0"/>
              <a:t>Su Tahsislerinde Mevcut Uygulama</a:t>
            </a:r>
          </a:p>
          <a:p>
            <a:pPr marL="457200" indent="-457200" algn="l">
              <a:buFont typeface="+mj-lt"/>
              <a:buAutoNum type="arabicPeriod"/>
            </a:pPr>
            <a:endParaRPr lang="tr-TR" sz="2000" dirty="0" smtClean="0"/>
          </a:p>
          <a:p>
            <a:pPr marL="457200" indent="-457200" algn="l">
              <a:buFont typeface="+mj-lt"/>
              <a:buAutoNum type="arabicPeriod"/>
            </a:pPr>
            <a:r>
              <a:rPr lang="tr-TR" sz="2000" dirty="0" smtClean="0"/>
              <a:t>Münferit Ve </a:t>
            </a:r>
            <a:r>
              <a:rPr lang="tr-TR" sz="2000" dirty="0" err="1" smtClean="0"/>
              <a:t>Sektörel</a:t>
            </a:r>
            <a:r>
              <a:rPr lang="tr-TR" sz="2000" dirty="0" smtClean="0"/>
              <a:t> Su Tahsisi </a:t>
            </a:r>
            <a:r>
              <a:rPr lang="tr-TR" sz="2000" dirty="0" smtClean="0"/>
              <a:t>Karşılaştırması</a:t>
            </a:r>
          </a:p>
          <a:p>
            <a:pPr marL="457200" indent="-457200" algn="l"/>
            <a:endParaRPr lang="tr-TR" sz="2000" dirty="0" smtClean="0"/>
          </a:p>
          <a:p>
            <a:pPr marL="457200" indent="-457200" algn="l"/>
            <a:r>
              <a:rPr lang="tr-TR" sz="2000" dirty="0" smtClean="0"/>
              <a:t>7.    Tahsisler Şubesi Faaliyetleri</a:t>
            </a:r>
            <a:endParaRPr lang="tr-TR" sz="2000" dirty="0" smtClean="0"/>
          </a:p>
          <a:p>
            <a:pPr marL="457200" indent="-457200" algn="l">
              <a:buFont typeface="+mj-lt"/>
              <a:buAutoNum type="arabicPeriod"/>
            </a:pPr>
            <a:endParaRPr lang="tr-TR" sz="2000" dirty="0" smtClean="0"/>
          </a:p>
          <a:p>
            <a:pPr marL="457200" indent="-457200" algn="l"/>
            <a:endParaRPr lang="tr-TR" sz="2000" dirty="0" smtClean="0"/>
          </a:p>
          <a:p>
            <a:pPr marL="457200" indent="-457200" algn="l"/>
            <a:endParaRPr lang="tr-TR" sz="2000" dirty="0">
              <a:solidFill>
                <a:srgbClr val="FF0000"/>
              </a:solidFill>
            </a:endParaRPr>
          </a:p>
        </p:txBody>
      </p:sp>
    </p:spTree>
    <p:extLst>
      <p:ext uri="{BB962C8B-B14F-4D97-AF65-F5344CB8AC3E}">
        <p14:creationId xmlns="" xmlns:p14="http://schemas.microsoft.com/office/powerpoint/2010/main" val="4030369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268760"/>
            <a:ext cx="8640960" cy="5400600"/>
          </a:xfrm>
        </p:spPr>
        <p:txBody>
          <a:bodyPr/>
          <a:lstStyle/>
          <a:p>
            <a:pPr marL="0" indent="0" algn="just">
              <a:buFont typeface="Arial" pitchFamily="34" charset="0"/>
              <a:buNone/>
              <a:defRPr/>
            </a:pPr>
            <a:r>
              <a:rPr lang="tr-TR" sz="2000" dirty="0" err="1" smtClean="0">
                <a:solidFill>
                  <a:srgbClr val="0000FF"/>
                </a:solidFill>
                <a:latin typeface="Arial" pitchFamily="34" charset="0"/>
                <a:cs typeface="Arial" pitchFamily="34" charset="0"/>
              </a:rPr>
              <a:t>DSİ’ye</a:t>
            </a:r>
            <a:r>
              <a:rPr lang="tr-TR" sz="2000" dirty="0" smtClean="0">
                <a:solidFill>
                  <a:srgbClr val="0000FF"/>
                </a:solidFill>
                <a:latin typeface="Arial" pitchFamily="34" charset="0"/>
                <a:cs typeface="Arial" pitchFamily="34" charset="0"/>
              </a:rPr>
              <a:t> gelen taleplerde;</a:t>
            </a:r>
          </a:p>
          <a:p>
            <a:pPr marL="0" indent="0" algn="just">
              <a:buFont typeface="Arial" pitchFamily="34" charset="0"/>
              <a:buNone/>
              <a:defRPr/>
            </a:pPr>
            <a:r>
              <a:rPr lang="tr-TR" sz="2000" dirty="0" smtClean="0">
                <a:solidFill>
                  <a:srgbClr val="0000FF"/>
                </a:solidFill>
                <a:latin typeface="Arial" pitchFamily="34" charset="0"/>
                <a:cs typeface="Arial" pitchFamily="34" charset="0"/>
              </a:rPr>
              <a:t>1- Valilikler, Kaymakamlıklar yada bağlı müdürlükler aracılığıyla gelmesi, </a:t>
            </a:r>
          </a:p>
          <a:p>
            <a:pPr marL="0" indent="0" algn="just">
              <a:buFont typeface="Arial" pitchFamily="34" charset="0"/>
              <a:buNone/>
              <a:defRPr/>
            </a:pPr>
            <a:r>
              <a:rPr lang="tr-TR" sz="2000" dirty="0" smtClean="0">
                <a:solidFill>
                  <a:srgbClr val="0000FF"/>
                </a:solidFill>
                <a:latin typeface="Arial" pitchFamily="34" charset="0"/>
                <a:cs typeface="Arial" pitchFamily="34" charset="0"/>
              </a:rPr>
              <a:t>2- </a:t>
            </a:r>
            <a:r>
              <a:rPr lang="tr-TR" sz="2000" dirty="0">
                <a:solidFill>
                  <a:srgbClr val="0000FF"/>
                </a:solidFill>
                <a:latin typeface="Arial" pitchFamily="34" charset="0"/>
                <a:cs typeface="Arial" pitchFamily="34" charset="0"/>
              </a:rPr>
              <a:t>Su </a:t>
            </a:r>
            <a:r>
              <a:rPr lang="tr-TR" sz="2000" dirty="0" smtClean="0">
                <a:solidFill>
                  <a:srgbClr val="0000FF"/>
                </a:solidFill>
                <a:latin typeface="Arial" pitchFamily="34" charset="0"/>
                <a:cs typeface="Arial" pitchFamily="34" charset="0"/>
              </a:rPr>
              <a:t>kaynağına ilişkin bilgilerin; (Kot koordinat, talep miktarı, su potansiyeli, amacı gibi) bulunması gerekmektedir.</a:t>
            </a:r>
          </a:p>
          <a:p>
            <a:pPr marL="0" indent="0" algn="just">
              <a:buFont typeface="Arial" pitchFamily="34" charset="0"/>
              <a:buNone/>
              <a:defRPr/>
            </a:pPr>
            <a:endParaRPr lang="tr-TR" sz="2000" dirty="0" smtClean="0">
              <a:solidFill>
                <a:srgbClr val="0000FF"/>
              </a:solidFill>
              <a:latin typeface="Arial" pitchFamily="34" charset="0"/>
              <a:cs typeface="Arial" pitchFamily="34" charset="0"/>
            </a:endParaRPr>
          </a:p>
          <a:p>
            <a:pPr marL="0" indent="0" algn="just">
              <a:buNone/>
              <a:defRPr/>
            </a:pPr>
            <a:r>
              <a:rPr lang="tr-TR" sz="2000" dirty="0">
                <a:solidFill>
                  <a:srgbClr val="0000FF"/>
                </a:solidFill>
                <a:latin typeface="Arial" pitchFamily="34" charset="0"/>
                <a:cs typeface="Arial" pitchFamily="34" charset="0"/>
              </a:rPr>
              <a:t>Taleplerin </a:t>
            </a:r>
            <a:r>
              <a:rPr lang="tr-TR" sz="2000" dirty="0" smtClean="0">
                <a:solidFill>
                  <a:srgbClr val="0000FF"/>
                </a:solidFill>
                <a:latin typeface="Arial" pitchFamily="34" charset="0"/>
                <a:cs typeface="Arial" pitchFamily="34" charset="0"/>
              </a:rPr>
              <a:t>incelenmesinde;</a:t>
            </a:r>
            <a:endParaRPr lang="tr-TR" sz="2000" dirty="0">
              <a:solidFill>
                <a:srgbClr val="0000FF"/>
              </a:solidFill>
              <a:latin typeface="Arial" pitchFamily="34" charset="0"/>
              <a:cs typeface="Arial" pitchFamily="34" charset="0"/>
            </a:endParaRPr>
          </a:p>
          <a:p>
            <a:pPr marL="0" indent="0" algn="just">
              <a:buNone/>
              <a:defRPr/>
            </a:pPr>
            <a:r>
              <a:rPr lang="tr-TR" sz="2000" dirty="0">
                <a:solidFill>
                  <a:srgbClr val="0000FF"/>
                </a:solidFill>
                <a:latin typeface="Arial" pitchFamily="34" charset="0"/>
                <a:cs typeface="Arial" pitchFamily="34" charset="0"/>
              </a:rPr>
              <a:t>1-DSİ faaliyetleri açısından kaynak akımlarına dayalı olarak mevcut veya mutasavver projeleri,</a:t>
            </a:r>
          </a:p>
          <a:p>
            <a:pPr marL="0" indent="0" algn="just">
              <a:buNone/>
              <a:defRPr/>
            </a:pPr>
            <a:r>
              <a:rPr lang="tr-TR" sz="2000" dirty="0">
                <a:solidFill>
                  <a:srgbClr val="0000FF"/>
                </a:solidFill>
                <a:latin typeface="Arial" pitchFamily="34" charset="0"/>
                <a:cs typeface="Arial" pitchFamily="34" charset="0"/>
              </a:rPr>
              <a:t>2- Kadim su hakları,</a:t>
            </a:r>
          </a:p>
          <a:p>
            <a:pPr marL="0" indent="0" algn="just">
              <a:buNone/>
              <a:defRPr/>
            </a:pPr>
            <a:r>
              <a:rPr lang="tr-TR" sz="2000" dirty="0">
                <a:solidFill>
                  <a:srgbClr val="0000FF"/>
                </a:solidFill>
                <a:latin typeface="Arial" pitchFamily="34" charset="0"/>
                <a:cs typeface="Arial" pitchFamily="34" charset="0"/>
              </a:rPr>
              <a:t>3-Taşkın durumu,</a:t>
            </a:r>
          </a:p>
          <a:p>
            <a:pPr marL="0" indent="0" algn="just">
              <a:buNone/>
              <a:defRPr/>
            </a:pPr>
            <a:r>
              <a:rPr lang="tr-TR" sz="2000" dirty="0">
                <a:solidFill>
                  <a:srgbClr val="0000FF"/>
                </a:solidFill>
                <a:latin typeface="Arial" pitchFamily="34" charset="0"/>
                <a:cs typeface="Arial" pitchFamily="34" charset="0"/>
              </a:rPr>
              <a:t>4-Özel veya tüzel kişilere ait kullanımlarının olup olmadığı belirlenir.</a:t>
            </a:r>
          </a:p>
          <a:p>
            <a:pPr marL="0" indent="0" algn="just">
              <a:buNone/>
              <a:defRPr/>
            </a:pPr>
            <a:endParaRPr lang="tr-TR" sz="2000" dirty="0" smtClean="0">
              <a:solidFill>
                <a:srgbClr val="0000FF"/>
              </a:solidFill>
              <a:latin typeface="Arial" pitchFamily="34" charset="0"/>
              <a:cs typeface="Arial" pitchFamily="34" charset="0"/>
            </a:endParaRPr>
          </a:p>
        </p:txBody>
      </p:sp>
      <p:sp>
        <p:nvSpPr>
          <p:cNvPr id="6" name="1 Başlık"/>
          <p:cNvSpPr>
            <a:spLocks noGrp="1"/>
          </p:cNvSpPr>
          <p:nvPr>
            <p:ph type="title"/>
          </p:nvPr>
        </p:nvSpPr>
        <p:spPr>
          <a:xfrm>
            <a:off x="467544" y="0"/>
            <a:ext cx="8229600" cy="941388"/>
          </a:xfrm>
        </p:spPr>
        <p:txBody>
          <a:bodyPr/>
          <a:lstStyle/>
          <a:p>
            <a:r>
              <a:rPr lang="tr-TR" sz="2400" b="1" spc="50" dirty="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SU TAHSİSLERİNDE MEVCUT UYGULAMA</a:t>
            </a:r>
          </a:p>
        </p:txBody>
      </p:sp>
      <p:pic>
        <p:nvPicPr>
          <p:cNvPr id="4" name="3 Resim" descr="logoyeniseffaf.png"/>
          <p:cNvPicPr>
            <a:picLocks noChangeAspect="1"/>
          </p:cNvPicPr>
          <p:nvPr/>
        </p:nvPicPr>
        <p:blipFill>
          <a:blip r:embed="rId2" cstate="print"/>
          <a:stretch>
            <a:fillRect/>
          </a:stretch>
        </p:blipFill>
        <p:spPr>
          <a:xfrm>
            <a:off x="8100392" y="0"/>
            <a:ext cx="898463" cy="900000"/>
          </a:xfrm>
          <a:prstGeom prst="rect">
            <a:avLst/>
          </a:prstGeom>
        </p:spPr>
      </p:pic>
    </p:spTree>
    <p:extLst>
      <p:ext uri="{BB962C8B-B14F-4D97-AF65-F5344CB8AC3E}">
        <p14:creationId xmlns="" xmlns:p14="http://schemas.microsoft.com/office/powerpoint/2010/main" val="2090242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539552" y="1052736"/>
          <a:ext cx="8208912" cy="5409768"/>
        </p:xfrm>
        <a:graphic>
          <a:graphicData uri="http://schemas.openxmlformats.org/drawingml/2006/table">
            <a:tbl>
              <a:tblPr firstRow="1" bandRow="1">
                <a:tableStyleId>{5C22544A-7EE6-4342-B048-85BDC9FD1C3A}</a:tableStyleId>
              </a:tblPr>
              <a:tblGrid>
                <a:gridCol w="4104456"/>
                <a:gridCol w="4104456"/>
              </a:tblGrid>
              <a:tr h="328036">
                <a:tc>
                  <a:txBody>
                    <a:bodyPr/>
                    <a:lstStyle/>
                    <a:p>
                      <a:pPr algn="ctr"/>
                      <a:r>
                        <a:rPr lang="tr-TR" sz="1600" dirty="0" smtClean="0">
                          <a:latin typeface="Arial" pitchFamily="34" charset="0"/>
                          <a:cs typeface="Arial" pitchFamily="34" charset="0"/>
                        </a:rPr>
                        <a:t>Münferit Su Tahsisi</a:t>
                      </a:r>
                      <a:endParaRPr lang="tr-TR" sz="1600" dirty="0">
                        <a:latin typeface="Arial" pitchFamily="34" charset="0"/>
                        <a:cs typeface="Arial" pitchFamily="34" charset="0"/>
                      </a:endParaRPr>
                    </a:p>
                  </a:txBody>
                  <a:tcPr/>
                </a:tc>
                <a:tc>
                  <a:txBody>
                    <a:bodyPr/>
                    <a:lstStyle/>
                    <a:p>
                      <a:pPr algn="ctr"/>
                      <a:r>
                        <a:rPr lang="tr-TR" sz="1600" dirty="0" err="1" smtClean="0">
                          <a:latin typeface="Arial" pitchFamily="34" charset="0"/>
                          <a:cs typeface="Arial" pitchFamily="34" charset="0"/>
                        </a:rPr>
                        <a:t>Sektörel</a:t>
                      </a:r>
                      <a:r>
                        <a:rPr lang="tr-TR" sz="1600" dirty="0" smtClean="0">
                          <a:latin typeface="Arial" pitchFamily="34" charset="0"/>
                          <a:cs typeface="Arial" pitchFamily="34" charset="0"/>
                        </a:rPr>
                        <a:t> Su Tahsisi</a:t>
                      </a:r>
                      <a:endParaRPr lang="tr-TR" sz="1600" dirty="0">
                        <a:latin typeface="Arial" pitchFamily="34" charset="0"/>
                        <a:cs typeface="Arial" pitchFamily="34" charset="0"/>
                      </a:endParaRPr>
                    </a:p>
                  </a:txBody>
                  <a:tcPr/>
                </a:tc>
              </a:tr>
              <a:tr h="456808">
                <a:tc>
                  <a:txBody>
                    <a:bodyPr/>
                    <a:lstStyle/>
                    <a:p>
                      <a:r>
                        <a:rPr lang="tr-TR" sz="1600" dirty="0" smtClean="0">
                          <a:latin typeface="Arial" pitchFamily="34" charset="0"/>
                          <a:cs typeface="Arial" pitchFamily="34" charset="0"/>
                        </a:rPr>
                        <a:t>Talep</a:t>
                      </a:r>
                      <a:r>
                        <a:rPr lang="tr-TR" sz="1600" baseline="0" dirty="0" smtClean="0">
                          <a:latin typeface="Arial" pitchFamily="34" charset="0"/>
                          <a:cs typeface="Arial" pitchFamily="34" charset="0"/>
                        </a:rPr>
                        <a:t> odaklı tahsis yapılır.</a:t>
                      </a:r>
                      <a:endParaRPr lang="tr-TR" sz="1600" dirty="0">
                        <a:latin typeface="Arial" pitchFamily="34" charset="0"/>
                        <a:cs typeface="Arial" pitchFamily="34" charset="0"/>
                      </a:endParaRPr>
                    </a:p>
                  </a:txBody>
                  <a:tcPr/>
                </a:tc>
                <a:tc>
                  <a:txBody>
                    <a:bodyPr/>
                    <a:lstStyle/>
                    <a:p>
                      <a:r>
                        <a:rPr lang="tr-TR" sz="1600" dirty="0" smtClean="0">
                          <a:latin typeface="Arial" pitchFamily="34" charset="0"/>
                          <a:cs typeface="Arial" pitchFamily="34" charset="0"/>
                        </a:rPr>
                        <a:t>Arz esasına dayalı plan yapılır.</a:t>
                      </a:r>
                      <a:endParaRPr lang="tr-TR" sz="1600" dirty="0">
                        <a:latin typeface="Arial" pitchFamily="34" charset="0"/>
                        <a:cs typeface="Arial" pitchFamily="34" charset="0"/>
                      </a:endParaRPr>
                    </a:p>
                  </a:txBody>
                  <a:tcPr/>
                </a:tc>
              </a:tr>
              <a:tr h="409560">
                <a:tc>
                  <a:txBody>
                    <a:bodyPr/>
                    <a:lstStyle/>
                    <a:p>
                      <a:r>
                        <a:rPr lang="tr-TR" sz="1600" dirty="0" smtClean="0">
                          <a:latin typeface="Arial" pitchFamily="34" charset="0"/>
                          <a:cs typeface="Arial" pitchFamily="34" charset="0"/>
                        </a:rPr>
                        <a:t>Tahsis yapılırken su bütçesi dikkate alınmaz. (Yer altı suyu hariç )</a:t>
                      </a:r>
                      <a:endParaRPr lang="tr-TR" sz="1600" dirty="0">
                        <a:latin typeface="Arial" pitchFamily="34" charset="0"/>
                        <a:cs typeface="Arial" pitchFamily="34" charset="0"/>
                      </a:endParaRPr>
                    </a:p>
                  </a:txBody>
                  <a:tcPr/>
                </a:tc>
                <a:tc>
                  <a:txBody>
                    <a:bodyPr/>
                    <a:lstStyle/>
                    <a:p>
                      <a:pPr algn="just"/>
                      <a:r>
                        <a:rPr lang="tr-TR" sz="1600" dirty="0" smtClean="0">
                          <a:latin typeface="Arial" pitchFamily="34" charset="0"/>
                          <a:cs typeface="Arial" pitchFamily="34" charset="0"/>
                        </a:rPr>
                        <a:t>Su bütçesi dikkate</a:t>
                      </a:r>
                      <a:r>
                        <a:rPr lang="tr-TR" sz="1600" baseline="0" dirty="0" smtClean="0">
                          <a:latin typeface="Arial" pitchFamily="34" charset="0"/>
                          <a:cs typeface="Arial" pitchFamily="34" charset="0"/>
                        </a:rPr>
                        <a:t> alınır,  </a:t>
                      </a:r>
                      <a:r>
                        <a:rPr lang="tr-TR" sz="1600" kern="1200" dirty="0" smtClean="0">
                          <a:solidFill>
                            <a:schemeClr val="dk1"/>
                          </a:solidFill>
                          <a:latin typeface="Arial" pitchFamily="34" charset="0"/>
                          <a:ea typeface="+mn-ea"/>
                          <a:cs typeface="Arial" pitchFamily="34" charset="0"/>
                        </a:rPr>
                        <a:t>çevresel koşullar ve sektörel talepler arasında  sürdürülebilir bir kullanım dengesi kurulmak üzere optimizasyon yapılır.</a:t>
                      </a:r>
                      <a:endParaRPr lang="tr-TR" sz="1600" kern="1200" dirty="0">
                        <a:solidFill>
                          <a:schemeClr val="dk1"/>
                        </a:solidFill>
                        <a:latin typeface="Arial" pitchFamily="34" charset="0"/>
                        <a:ea typeface="+mn-ea"/>
                        <a:cs typeface="Arial" pitchFamily="34" charset="0"/>
                      </a:endParaRPr>
                    </a:p>
                  </a:txBody>
                  <a:tcPr/>
                </a:tc>
              </a:tr>
              <a:tr h="936104">
                <a:tc>
                  <a:txBody>
                    <a:bodyPr/>
                    <a:lstStyle/>
                    <a:p>
                      <a:r>
                        <a:rPr lang="tr-TR" sz="1600" dirty="0" smtClean="0">
                          <a:latin typeface="Arial" pitchFamily="34" charset="0"/>
                          <a:cs typeface="Arial" pitchFamily="34" charset="0"/>
                        </a:rPr>
                        <a:t>Havzadaki</a:t>
                      </a:r>
                      <a:r>
                        <a:rPr lang="tr-TR" sz="1600" baseline="0" dirty="0" smtClean="0">
                          <a:latin typeface="Arial" pitchFamily="34" charset="0"/>
                          <a:cs typeface="Arial" pitchFamily="34" charset="0"/>
                        </a:rPr>
                        <a:t> tüm gelişmeler (Sektörlerde planlanan gelişmeler) dikkate alınmaz.</a:t>
                      </a:r>
                      <a:endParaRPr lang="tr-TR" sz="16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latin typeface="Arial" pitchFamily="34" charset="0"/>
                          <a:cs typeface="Arial" pitchFamily="34" charset="0"/>
                        </a:rPr>
                        <a:t>Havzadaki</a:t>
                      </a:r>
                      <a:r>
                        <a:rPr lang="tr-TR" sz="1600" baseline="0" dirty="0" smtClean="0">
                          <a:latin typeface="Arial" pitchFamily="34" charset="0"/>
                          <a:cs typeface="Arial" pitchFamily="34" charset="0"/>
                        </a:rPr>
                        <a:t> tüm gelişmeler (Sektörlerde planlanan gelişmeler) dikkate alınır.</a:t>
                      </a:r>
                      <a:endParaRPr lang="tr-TR" sz="1600" dirty="0">
                        <a:latin typeface="Arial" pitchFamily="34" charset="0"/>
                        <a:cs typeface="Arial" pitchFamily="34" charset="0"/>
                      </a:endParaRPr>
                    </a:p>
                  </a:txBody>
                  <a:tcPr/>
                </a:tc>
              </a:tr>
              <a:tr h="886584">
                <a:tc>
                  <a:txBody>
                    <a:bodyPr/>
                    <a:lstStyle/>
                    <a:p>
                      <a:r>
                        <a:rPr lang="tr-TR" sz="1600" dirty="0" smtClean="0">
                          <a:latin typeface="Arial" pitchFamily="34" charset="0"/>
                          <a:cs typeface="Arial" pitchFamily="34" charset="0"/>
                        </a:rPr>
                        <a:t>İklim değişikliği etkileri (Kuraklık durumu</a:t>
                      </a:r>
                      <a:r>
                        <a:rPr lang="tr-TR" sz="1600" baseline="0" dirty="0" smtClean="0">
                          <a:latin typeface="Arial" pitchFamily="34" charset="0"/>
                          <a:cs typeface="Arial" pitchFamily="34" charset="0"/>
                        </a:rPr>
                        <a:t> vb</a:t>
                      </a:r>
                      <a:r>
                        <a:rPr lang="tr-TR" sz="1600" dirty="0" smtClean="0">
                          <a:latin typeface="Arial" pitchFamily="34" charset="0"/>
                          <a:cs typeface="Arial" pitchFamily="34" charset="0"/>
                        </a:rPr>
                        <a:t> ekstrem durum planlamaları)  dikkate alınmaz.</a:t>
                      </a:r>
                      <a:endParaRPr lang="tr-TR" sz="16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latin typeface="Arial" pitchFamily="34" charset="0"/>
                          <a:cs typeface="Arial" pitchFamily="34" charset="0"/>
                        </a:rPr>
                        <a:t>İklim değişikliği etkileri (Kuraklık durumu</a:t>
                      </a:r>
                      <a:r>
                        <a:rPr lang="tr-TR" sz="1600" baseline="0" dirty="0" smtClean="0">
                          <a:latin typeface="Arial" pitchFamily="34" charset="0"/>
                          <a:cs typeface="Arial" pitchFamily="34" charset="0"/>
                        </a:rPr>
                        <a:t> vb</a:t>
                      </a:r>
                      <a:r>
                        <a:rPr lang="tr-TR" sz="1600" dirty="0" smtClean="0">
                          <a:latin typeface="Arial" pitchFamily="34" charset="0"/>
                          <a:cs typeface="Arial" pitchFamily="34" charset="0"/>
                        </a:rPr>
                        <a:t> ekstrem durum planlamaları) dikkate alınır.</a:t>
                      </a:r>
                      <a:endParaRPr lang="tr-TR" sz="1600" dirty="0">
                        <a:latin typeface="Arial" pitchFamily="34" charset="0"/>
                        <a:cs typeface="Arial" pitchFamily="34" charset="0"/>
                      </a:endParaRPr>
                    </a:p>
                  </a:txBody>
                  <a:tcPr/>
                </a:tc>
              </a:tr>
              <a:tr h="864096">
                <a:tc>
                  <a:txBody>
                    <a:bodyPr/>
                    <a:lstStyle/>
                    <a:p>
                      <a:r>
                        <a:rPr lang="tr-TR" sz="1600" dirty="0" smtClean="0">
                          <a:latin typeface="Arial" pitchFamily="34" charset="0"/>
                          <a:cs typeface="Arial" pitchFamily="34" charset="0"/>
                        </a:rPr>
                        <a:t>Su kaynaklarının sürdürülebilir kullanımını değerlendirmeye alınmadan gerçekleştirilir.</a:t>
                      </a:r>
                      <a:endParaRPr lang="tr-TR" sz="1600" dirty="0">
                        <a:latin typeface="Arial" pitchFamily="34" charset="0"/>
                        <a:cs typeface="Arial" pitchFamily="34" charset="0"/>
                      </a:endParaRPr>
                    </a:p>
                  </a:txBody>
                  <a:tcPr/>
                </a:tc>
                <a:tc>
                  <a:txBody>
                    <a:bodyPr/>
                    <a:lstStyle/>
                    <a:p>
                      <a:r>
                        <a:rPr lang="tr-TR" sz="1600" dirty="0" smtClean="0">
                          <a:latin typeface="Arial" pitchFamily="34" charset="0"/>
                          <a:cs typeface="Arial" pitchFamily="34" charset="0"/>
                        </a:rPr>
                        <a:t>Su kaynaklarının sürdürülebilir kullanımı</a:t>
                      </a:r>
                      <a:r>
                        <a:rPr lang="tr-TR" sz="1600" baseline="0" dirty="0" smtClean="0">
                          <a:latin typeface="Arial" pitchFamily="34" charset="0"/>
                          <a:cs typeface="Arial" pitchFamily="34" charset="0"/>
                        </a:rPr>
                        <a:t> dikkate alınır.</a:t>
                      </a:r>
                      <a:endParaRPr lang="tr-TR" sz="1600" dirty="0">
                        <a:latin typeface="Arial" pitchFamily="34" charset="0"/>
                        <a:cs typeface="Arial" pitchFamily="34" charset="0"/>
                      </a:endParaRPr>
                    </a:p>
                  </a:txBody>
                  <a:tcPr/>
                </a:tc>
              </a:tr>
              <a:tr h="864096">
                <a:tc>
                  <a:txBody>
                    <a:bodyPr/>
                    <a:lstStyle/>
                    <a:p>
                      <a:r>
                        <a:rPr lang="tr-TR" sz="1600" dirty="0" smtClean="0">
                          <a:latin typeface="Arial" pitchFamily="34" charset="0"/>
                          <a:cs typeface="Arial" pitchFamily="34" charset="0"/>
                        </a:rPr>
                        <a:t>Kısa yada uzun vadeli planlar yapılmaz.</a:t>
                      </a:r>
                      <a:endParaRPr lang="tr-TR" sz="1600" dirty="0">
                        <a:latin typeface="Arial" pitchFamily="34" charset="0"/>
                        <a:cs typeface="Arial" pitchFamily="34" charset="0"/>
                      </a:endParaRPr>
                    </a:p>
                  </a:txBody>
                  <a:tcPr/>
                </a:tc>
                <a:tc>
                  <a:txBody>
                    <a:bodyPr/>
                    <a:lstStyle/>
                    <a:p>
                      <a:r>
                        <a:rPr lang="tr-TR" sz="1600" dirty="0" smtClean="0">
                          <a:latin typeface="Arial" pitchFamily="34" charset="0"/>
                          <a:cs typeface="Arial" pitchFamily="34" charset="0"/>
                        </a:rPr>
                        <a:t>10 yıllık planlar yapılır ve 5</a:t>
                      </a:r>
                      <a:r>
                        <a:rPr lang="tr-TR" sz="1600" baseline="0" dirty="0" smtClean="0">
                          <a:latin typeface="Arial" pitchFamily="34" charset="0"/>
                          <a:cs typeface="Arial" pitchFamily="34" charset="0"/>
                        </a:rPr>
                        <a:t> yılda bir revize edilir.</a:t>
                      </a:r>
                      <a:endParaRPr lang="tr-TR" sz="1600" dirty="0">
                        <a:latin typeface="Arial" pitchFamily="34" charset="0"/>
                        <a:cs typeface="Arial" pitchFamily="34" charset="0"/>
                      </a:endParaRPr>
                    </a:p>
                  </a:txBody>
                  <a:tcPr/>
                </a:tc>
              </a:tr>
            </a:tbl>
          </a:graphicData>
        </a:graphic>
      </p:graphicFrame>
      <p:sp>
        <p:nvSpPr>
          <p:cNvPr id="6" name="1 Başlık"/>
          <p:cNvSpPr>
            <a:spLocks noGrp="1"/>
          </p:cNvSpPr>
          <p:nvPr>
            <p:ph type="title"/>
          </p:nvPr>
        </p:nvSpPr>
        <p:spPr>
          <a:xfrm>
            <a:off x="467544" y="0"/>
            <a:ext cx="8229600" cy="941388"/>
          </a:xfrm>
        </p:spPr>
        <p:txBody>
          <a:bodyPr/>
          <a:lstStyle/>
          <a:p>
            <a:r>
              <a:rPr lang="tr-TR" sz="2400" b="1" spc="50" dirty="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MÜNFERİT VE SEKTÖREL SU TAHSİSİ KARŞILAŞTIRMASI</a:t>
            </a:r>
          </a:p>
        </p:txBody>
      </p:sp>
      <p:pic>
        <p:nvPicPr>
          <p:cNvPr id="4" name="3 Resim" descr="logoyeniseffaf.png"/>
          <p:cNvPicPr>
            <a:picLocks noChangeAspect="1"/>
          </p:cNvPicPr>
          <p:nvPr/>
        </p:nvPicPr>
        <p:blipFill>
          <a:blip r:embed="rId2" cstate="print"/>
          <a:stretch>
            <a:fillRect/>
          </a:stretch>
        </p:blipFill>
        <p:spPr>
          <a:xfrm>
            <a:off x="8100392" y="0"/>
            <a:ext cx="898463" cy="900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B1DEFA8C-F947-479F-BE07-76B6B3F80BF1}" type="slidenum">
              <a:rPr lang="tr-TR" smtClean="0"/>
              <a:pPr/>
              <a:t>22</a:t>
            </a:fld>
            <a:endParaRPr lang="tr-TR"/>
          </a:p>
        </p:txBody>
      </p:sp>
      <p:sp>
        <p:nvSpPr>
          <p:cNvPr id="6" name="5 Metin kutusu"/>
          <p:cNvSpPr txBox="1"/>
          <p:nvPr/>
        </p:nvSpPr>
        <p:spPr>
          <a:xfrm>
            <a:off x="1223121" y="2708920"/>
            <a:ext cx="7920879" cy="1754326"/>
          </a:xfrm>
          <a:prstGeom prst="rect">
            <a:avLst/>
          </a:prstGeom>
          <a:solidFill>
            <a:schemeClr val="tx2">
              <a:lumMod val="60000"/>
              <a:lumOff val="40000"/>
              <a:alpha val="72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indent="0" algn="ctr">
              <a:spcBef>
                <a:spcPts val="0"/>
              </a:spcBef>
              <a:buFont typeface="Arial" pitchFamily="34" charset="0"/>
              <a:buNone/>
              <a:defRPr sz="3600" b="1" spc="5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fontAlgn="auto">
              <a:spcAft>
                <a:spcPts val="0"/>
              </a:spcAft>
              <a:defRPr/>
            </a:pPr>
            <a:endParaRPr lang="tr-TR" dirty="0" smtClean="0"/>
          </a:p>
          <a:p>
            <a:pPr fontAlgn="auto">
              <a:spcAft>
                <a:spcPts val="0"/>
              </a:spcAft>
              <a:defRPr/>
            </a:pPr>
            <a:r>
              <a:rPr lang="tr-TR" dirty="0" smtClean="0"/>
              <a:t>TAHSİSLER ŞUBE MÜDÜRLÜĞÜ</a:t>
            </a:r>
          </a:p>
          <a:p>
            <a:pPr fontAlgn="auto">
              <a:spcAft>
                <a:spcPts val="0"/>
              </a:spcAft>
              <a:defRPr/>
            </a:pPr>
            <a:endParaRPr lang="tr-TR" dirty="0"/>
          </a:p>
        </p:txBody>
      </p:sp>
      <p:pic>
        <p:nvPicPr>
          <p:cNvPr id="7" name="Picture 2"/>
          <p:cNvPicPr>
            <a:picLocks noChangeAspect="1" noChangeArrowheads="1"/>
          </p:cNvPicPr>
          <p:nvPr/>
        </p:nvPicPr>
        <p:blipFill>
          <a:blip r:embed="rId2" cstate="print"/>
          <a:srcRect/>
          <a:stretch>
            <a:fillRect/>
          </a:stretch>
        </p:blipFill>
        <p:spPr bwMode="auto">
          <a:xfrm>
            <a:off x="8244408" y="-1"/>
            <a:ext cx="899593" cy="8995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8 Dikdörtgen"/>
          <p:cNvSpPr>
            <a:spLocks noChangeArrowheads="1"/>
          </p:cNvSpPr>
          <p:nvPr/>
        </p:nvSpPr>
        <p:spPr bwMode="auto">
          <a:xfrm>
            <a:off x="1115616" y="188640"/>
            <a:ext cx="6985000" cy="1077218"/>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200" b="1" dirty="0">
                <a:solidFill>
                  <a:srgbClr val="FF0000"/>
                </a:solidFill>
                <a:latin typeface="+mj-lt"/>
                <a:ea typeface="+mj-ea"/>
                <a:cs typeface="+mj-cs"/>
              </a:rPr>
              <a:t>TAHSİSLER ŞUBESİ PERSONEL YAPISI </a:t>
            </a:r>
            <a:br>
              <a:rPr lang="tr-TR" sz="3200" b="1" dirty="0">
                <a:solidFill>
                  <a:srgbClr val="FF0000"/>
                </a:solidFill>
                <a:latin typeface="+mj-lt"/>
                <a:ea typeface="+mj-ea"/>
                <a:cs typeface="+mj-cs"/>
              </a:rPr>
            </a:br>
            <a:endParaRPr lang="tr-TR" sz="3200" b="1" dirty="0">
              <a:solidFill>
                <a:srgbClr val="FF0000"/>
              </a:solidFill>
              <a:latin typeface="+mj-lt"/>
              <a:ea typeface="+mj-ea"/>
              <a:cs typeface="+mj-cs"/>
            </a:endParaRPr>
          </a:p>
        </p:txBody>
      </p:sp>
      <p:graphicFrame>
        <p:nvGraphicFramePr>
          <p:cNvPr id="4" name="3 Tablo"/>
          <p:cNvGraphicFramePr>
            <a:graphicFrameLocks noGrp="1"/>
          </p:cNvGraphicFramePr>
          <p:nvPr>
            <p:extLst>
              <p:ext uri="{D42A27DB-BD31-4B8C-83A1-F6EECF244321}">
                <p14:modId xmlns="" xmlns:p14="http://schemas.microsoft.com/office/powerpoint/2010/main" val="1236839463"/>
              </p:ext>
            </p:extLst>
          </p:nvPr>
        </p:nvGraphicFramePr>
        <p:xfrm>
          <a:off x="251631" y="887036"/>
          <a:ext cx="8712969" cy="5336792"/>
        </p:xfrm>
        <a:graphic>
          <a:graphicData uri="http://schemas.openxmlformats.org/drawingml/2006/table">
            <a:tbl>
              <a:tblPr firstRow="1" bandRow="1">
                <a:tableStyleId>{5C22544A-7EE6-4342-B048-85BDC9FD1C3A}</a:tableStyleId>
              </a:tblPr>
              <a:tblGrid>
                <a:gridCol w="2904323"/>
                <a:gridCol w="2904323"/>
                <a:gridCol w="2904323"/>
              </a:tblGrid>
              <a:tr h="4816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1" u="none" strike="noStrike" cap="none" spc="50" normalizeH="0" baseline="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Unvan</a:t>
                      </a:r>
                      <a:endParaRPr kumimoji="0" lang="tr-TR" sz="1800" b="1" i="0" u="none" strike="noStrike" cap="none" spc="50" normalizeH="0" baseline="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txBody>
                  <a:tcPr marT="45730" marB="45730" anchor="ctr" horzOverflow="overflow">
                    <a:cell3D prstMaterial="dkEdge">
                      <a:bevel w="50800" prst="hardEdge"/>
                      <a:lightRig rig="flood" dir="t"/>
                    </a:cell3D>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1" u="none" strike="noStrike" cap="none" spc="50" normalizeH="0" baseline="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Meslek</a:t>
                      </a:r>
                      <a:endParaRPr kumimoji="0" lang="tr-TR" sz="1800" b="1" i="0" u="none" strike="noStrike" cap="none" spc="50" normalizeH="0" baseline="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txBody>
                  <a:tcPr marT="45730" marB="45730" anchor="ctr" horzOverflow="overflow">
                    <a:cell3D prstMaterial="dkEdge">
                      <a:bevel w="50800" prst="hardEdge"/>
                      <a:lightRig rig="flood" dir="t"/>
                    </a:cell3D>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1" u="none" strike="noStrike" cap="none" spc="50" normalizeH="0" baseline="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İsim</a:t>
                      </a:r>
                      <a:endParaRPr kumimoji="0" lang="tr-TR" sz="1800" b="1" i="0" u="none" strike="noStrike" cap="none" spc="50" normalizeH="0" baseline="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txBody>
                  <a:tcPr marT="45730" marB="45730" anchor="ctr" horzOverflow="overflow">
                    <a:cell3D prstMaterial="dkEdge">
                      <a:bevel w="50800" prst="hardEdge"/>
                      <a:lightRig rig="flood" dir="t"/>
                    </a:cell3D>
                  </a:tcPr>
                </a:tc>
              </a:tr>
              <a:tr h="698086">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tr-TR" sz="1800" b="0" i="0" u="none" strike="noStrike" cap="none" normalizeH="0" baseline="0" dirty="0" smtClean="0">
                          <a:ln>
                            <a:noFill/>
                          </a:ln>
                          <a:solidFill>
                            <a:srgbClr val="002060"/>
                          </a:solidFill>
                          <a:effectLst/>
                          <a:latin typeface="Arial" pitchFamily="34" charset="0"/>
                          <a:cs typeface="Arial" pitchFamily="34" charset="0"/>
                        </a:rPr>
                        <a:t>Şube Müdürü V.</a:t>
                      </a:r>
                    </a:p>
                  </a:txBody>
                  <a:tcPr marT="45730" marB="45730" anchor="ctr" horzOverflow="overflow">
                    <a:cell3D prstMaterial="dkEdge">
                      <a:bevel w="50800" prst="hardEdge"/>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u="none" strike="noStrike" cap="none" normalizeH="0" baseline="0" dirty="0" smtClean="0">
                          <a:ln>
                            <a:noFill/>
                          </a:ln>
                          <a:solidFill>
                            <a:srgbClr val="002060"/>
                          </a:solidFill>
                          <a:effectLst/>
                          <a:latin typeface="Arial" pitchFamily="34" charset="0"/>
                          <a:cs typeface="Arial" pitchFamily="34" charset="0"/>
                        </a:rPr>
                        <a:t>Çevre Yüksek Mühendisi</a:t>
                      </a:r>
                      <a:endParaRPr kumimoji="0" lang="tr-TR" sz="1800" b="1" i="0" u="none" strike="noStrike" cap="none" normalizeH="0" baseline="0" dirty="0" smtClean="0">
                        <a:ln>
                          <a:noFill/>
                        </a:ln>
                        <a:solidFill>
                          <a:srgbClr val="002060"/>
                        </a:solidFill>
                        <a:effectLst/>
                        <a:latin typeface="Arial" pitchFamily="34" charset="0"/>
                        <a:cs typeface="Arial" pitchFamily="34" charset="0"/>
                      </a:endParaRPr>
                    </a:p>
                  </a:txBody>
                  <a:tcPr marT="45730" marB="45730" anchor="ctr" horzOverflow="overflow">
                    <a:cell3D prstMaterial="dkEdge">
                      <a:bevel w="50800" prst="hardEdge"/>
                      <a:lightRig rig="flood" dir="t"/>
                    </a:cell3D>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u="none" strike="noStrike" cap="none" normalizeH="0" baseline="0" dirty="0" smtClean="0">
                          <a:ln>
                            <a:noFill/>
                          </a:ln>
                          <a:solidFill>
                            <a:srgbClr val="002060"/>
                          </a:solidFill>
                          <a:effectLst/>
                          <a:latin typeface="Arial" pitchFamily="34" charset="0"/>
                          <a:cs typeface="Arial" pitchFamily="34" charset="0"/>
                        </a:rPr>
                        <a:t>Selçuk COŞKUN</a:t>
                      </a:r>
                      <a:endParaRPr kumimoji="0" lang="tr-TR" sz="1800" b="1" i="0" u="none" strike="noStrike" cap="none" normalizeH="0" baseline="0" dirty="0" smtClean="0">
                        <a:ln>
                          <a:noFill/>
                        </a:ln>
                        <a:solidFill>
                          <a:srgbClr val="002060"/>
                        </a:solidFill>
                        <a:effectLst/>
                        <a:latin typeface="Arial" pitchFamily="34" charset="0"/>
                        <a:cs typeface="Arial" pitchFamily="34" charset="0"/>
                      </a:endParaRPr>
                    </a:p>
                  </a:txBody>
                  <a:tcPr marT="45730" marB="45730" anchor="ctr" horzOverflow="overflow">
                    <a:cell3D prstMaterial="dkEdge">
                      <a:bevel w="50800" prst="hardEdge"/>
                      <a:lightRig rig="flood" dir="t"/>
                    </a:cell3D>
                  </a:tcPr>
                </a:tc>
              </a:tr>
              <a:tr h="831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cap="none" normalizeH="0" baseline="0" dirty="0" smtClean="0">
                          <a:ln>
                            <a:noFill/>
                          </a:ln>
                          <a:solidFill>
                            <a:srgbClr val="002060"/>
                          </a:solidFill>
                          <a:effectLst/>
                          <a:latin typeface="Arial" pitchFamily="34" charset="0"/>
                          <a:cs typeface="Arial" pitchFamily="34" charset="0"/>
                        </a:rPr>
                        <a:t>Uzman</a:t>
                      </a:r>
                    </a:p>
                  </a:txBody>
                  <a:tcPr anchor="ctr">
                    <a:cell3D prstMaterial="dkEdge">
                      <a:bevel w="50800" prst="hardEdge"/>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cap="none" normalizeH="0" baseline="0" dirty="0" smtClean="0">
                          <a:ln>
                            <a:noFill/>
                          </a:ln>
                          <a:solidFill>
                            <a:srgbClr val="002060"/>
                          </a:solidFill>
                          <a:effectLst/>
                          <a:latin typeface="Arial" pitchFamily="34" charset="0"/>
                          <a:cs typeface="Arial" pitchFamily="34" charset="0"/>
                        </a:rPr>
                        <a:t>Çevre Mühendisi</a:t>
                      </a:r>
                    </a:p>
                  </a:txBody>
                  <a:tcPr anchor="ctr">
                    <a:cell3D prstMaterial="dkEdge">
                      <a:bevel w="50800" prst="hardEdge"/>
                      <a:lightRig rig="flood" dir="t"/>
                    </a:cell3D>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smtClean="0">
                          <a:ln>
                            <a:noFill/>
                          </a:ln>
                          <a:solidFill>
                            <a:srgbClr val="002060"/>
                          </a:solidFill>
                          <a:effectLst/>
                          <a:latin typeface="Arial" pitchFamily="34" charset="0"/>
                          <a:cs typeface="Arial" pitchFamily="34" charset="0"/>
                        </a:rPr>
                        <a:t>Ersin YILDIRIM</a:t>
                      </a:r>
                    </a:p>
                  </a:txBody>
                  <a:tcPr anchor="ctr">
                    <a:cell3D prstMaterial="dkEdge">
                      <a:bevel w="50800" prst="hardEdge"/>
                      <a:lightRig rig="flood" dir="t"/>
                    </a:cell3D>
                  </a:tcPr>
                </a:tc>
              </a:tr>
              <a:tr h="831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cap="none" normalizeH="0" baseline="0" dirty="0" smtClean="0">
                          <a:ln>
                            <a:noFill/>
                          </a:ln>
                          <a:solidFill>
                            <a:srgbClr val="002060"/>
                          </a:solidFill>
                          <a:effectLst/>
                          <a:latin typeface="Arial" pitchFamily="34" charset="0"/>
                          <a:cs typeface="Arial" pitchFamily="34" charset="0"/>
                        </a:rPr>
                        <a:t>Uzman</a:t>
                      </a:r>
                    </a:p>
                  </a:txBody>
                  <a:tcPr anchor="ctr">
                    <a:cell3D prstMaterial="dkEdge">
                      <a:bevel w="50800" prst="hardEdge"/>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u="none" strike="noStrike" cap="none" normalizeH="0" baseline="0" dirty="0" smtClean="0">
                          <a:ln>
                            <a:noFill/>
                          </a:ln>
                          <a:solidFill>
                            <a:srgbClr val="002060"/>
                          </a:solidFill>
                          <a:effectLst/>
                          <a:latin typeface="Arial" pitchFamily="34" charset="0"/>
                          <a:cs typeface="Arial" pitchFamily="34" charset="0"/>
                        </a:rPr>
                        <a:t>Çevre Yüksek Mühendisi</a:t>
                      </a:r>
                      <a:endParaRPr kumimoji="0" lang="tr-TR" sz="18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cap="none" normalizeH="0" baseline="0" dirty="0" smtClean="0">
                        <a:ln>
                          <a:noFill/>
                        </a:ln>
                        <a:solidFill>
                          <a:srgbClr val="002060"/>
                        </a:solidFill>
                        <a:effectLst/>
                        <a:latin typeface="Arial" pitchFamily="34" charset="0"/>
                        <a:cs typeface="Arial" pitchFamily="34" charset="0"/>
                      </a:endParaRPr>
                    </a:p>
                  </a:txBody>
                  <a:tcPr anchor="ctr">
                    <a:cell3D prstMaterial="dkEdge">
                      <a:bevel w="50800" prst="hardEdge"/>
                      <a:lightRig rig="flood" dir="t"/>
                    </a:cell3D>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err="1" smtClean="0">
                          <a:ln>
                            <a:noFill/>
                          </a:ln>
                          <a:solidFill>
                            <a:srgbClr val="002060"/>
                          </a:solidFill>
                          <a:effectLst/>
                          <a:latin typeface="Arial" pitchFamily="34" charset="0"/>
                          <a:cs typeface="Arial" pitchFamily="34" charset="0"/>
                        </a:rPr>
                        <a:t>Rahime</a:t>
                      </a:r>
                      <a:r>
                        <a:rPr kumimoji="0" lang="tr-TR" sz="1800" b="0" i="0" u="none" strike="noStrike" cap="none" normalizeH="0" baseline="0" dirty="0" smtClean="0">
                          <a:ln>
                            <a:noFill/>
                          </a:ln>
                          <a:solidFill>
                            <a:srgbClr val="002060"/>
                          </a:solidFill>
                          <a:effectLst/>
                          <a:latin typeface="Arial" pitchFamily="34" charset="0"/>
                          <a:cs typeface="Arial" pitchFamily="34" charset="0"/>
                        </a:rPr>
                        <a:t> POLAT</a:t>
                      </a:r>
                    </a:p>
                  </a:txBody>
                  <a:tcPr anchor="ctr">
                    <a:cell3D prstMaterial="dkEdge">
                      <a:bevel w="50800" prst="hardEdge"/>
                      <a:lightRig rig="flood" dir="t"/>
                    </a:cell3D>
                  </a:tcPr>
                </a:tc>
              </a:tr>
              <a:tr h="831404">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tr-TR" sz="1800" u="none" strike="noStrike" cap="none" normalizeH="0" baseline="0" dirty="0" smtClean="0">
                          <a:ln>
                            <a:noFill/>
                          </a:ln>
                          <a:solidFill>
                            <a:srgbClr val="002060"/>
                          </a:solidFill>
                          <a:effectLst/>
                          <a:latin typeface="Arial" pitchFamily="34" charset="0"/>
                          <a:cs typeface="Arial" pitchFamily="34" charset="0"/>
                        </a:rPr>
                        <a:t>Uzman Yrd. </a:t>
                      </a:r>
                      <a:endParaRPr kumimoji="0" lang="tr-TR" sz="1800" b="1" i="0" u="none" strike="noStrike" cap="none" normalizeH="0" baseline="0" dirty="0" smtClean="0">
                        <a:ln>
                          <a:noFill/>
                        </a:ln>
                        <a:solidFill>
                          <a:srgbClr val="002060"/>
                        </a:solidFill>
                        <a:effectLst/>
                        <a:latin typeface="Arial" pitchFamily="34" charset="0"/>
                        <a:cs typeface="Arial" pitchFamily="34" charset="0"/>
                      </a:endParaRPr>
                    </a:p>
                  </a:txBody>
                  <a:tcPr marT="45730" marB="45730" anchor="ctr" horzOverflow="overflow">
                    <a:cell3D prstMaterial="dkEdge">
                      <a:bevel w="50800" prst="hardEdge"/>
                      <a:lightRig rig="flood" dir="t"/>
                    </a:cell3D>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u="none" strike="noStrike" cap="none" normalizeH="0" baseline="0" dirty="0" smtClean="0">
                          <a:ln>
                            <a:noFill/>
                          </a:ln>
                          <a:solidFill>
                            <a:srgbClr val="002060"/>
                          </a:solidFill>
                          <a:effectLst/>
                          <a:latin typeface="Arial" pitchFamily="34" charset="0"/>
                          <a:cs typeface="Arial" pitchFamily="34" charset="0"/>
                        </a:rPr>
                        <a:t>Çevre Yüksek Mühendisi</a:t>
                      </a:r>
                      <a:endParaRPr kumimoji="0" lang="tr-TR" sz="1800" b="1" i="0" u="none" strike="noStrike" cap="none" normalizeH="0" baseline="0" dirty="0" smtClean="0">
                        <a:ln>
                          <a:noFill/>
                        </a:ln>
                        <a:solidFill>
                          <a:srgbClr val="002060"/>
                        </a:solidFill>
                        <a:effectLst/>
                        <a:latin typeface="Arial" pitchFamily="34" charset="0"/>
                        <a:cs typeface="Arial" pitchFamily="34" charset="0"/>
                      </a:endParaRPr>
                    </a:p>
                  </a:txBody>
                  <a:tcPr marT="45730" marB="45730" anchor="ctr" horzOverflow="overflow">
                    <a:cell3D prstMaterial="dkEdge">
                      <a:bevel w="50800" prst="hardEdge"/>
                      <a:lightRig rig="flood" dir="t"/>
                    </a:cell3D>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u="none" strike="noStrike" cap="none" normalizeH="0" baseline="0" dirty="0" smtClean="0">
                          <a:ln>
                            <a:noFill/>
                          </a:ln>
                          <a:solidFill>
                            <a:srgbClr val="002060"/>
                          </a:solidFill>
                          <a:effectLst/>
                          <a:latin typeface="Arial" pitchFamily="34" charset="0"/>
                          <a:cs typeface="Arial" pitchFamily="34" charset="0"/>
                        </a:rPr>
                        <a:t>Nuray AYTEN</a:t>
                      </a:r>
                      <a:endParaRPr kumimoji="0" lang="tr-TR" sz="1800" b="1" i="0" u="none" strike="noStrike" cap="none" normalizeH="0" baseline="0" dirty="0" smtClean="0">
                        <a:ln>
                          <a:noFill/>
                        </a:ln>
                        <a:solidFill>
                          <a:srgbClr val="002060"/>
                        </a:solidFill>
                        <a:effectLst/>
                        <a:latin typeface="Arial" pitchFamily="34" charset="0"/>
                        <a:cs typeface="Arial" pitchFamily="34" charset="0"/>
                      </a:endParaRPr>
                    </a:p>
                  </a:txBody>
                  <a:tcPr marT="45730" marB="45730" anchor="ctr" horzOverflow="overflow">
                    <a:cell3D prstMaterial="dkEdge">
                      <a:bevel w="50800" prst="hardEdge"/>
                      <a:lightRig rig="flood" dir="t"/>
                    </a:cell3D>
                  </a:tcPr>
                </a:tc>
              </a:tr>
              <a:tr h="831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u="none" strike="noStrike" cap="none" normalizeH="0" baseline="0" dirty="0" smtClean="0">
                          <a:ln>
                            <a:noFill/>
                          </a:ln>
                          <a:solidFill>
                            <a:srgbClr val="002060"/>
                          </a:solidFill>
                          <a:effectLst/>
                          <a:latin typeface="Arial" pitchFamily="34" charset="0"/>
                          <a:cs typeface="Arial" pitchFamily="34" charset="0"/>
                        </a:rPr>
                        <a:t>Uzman Yrd.</a:t>
                      </a:r>
                      <a:endParaRPr kumimoji="0" lang="tr-TR" sz="1800" b="1" i="0" u="none" strike="noStrike" cap="none" normalizeH="0" baseline="0" dirty="0" smtClean="0">
                        <a:ln>
                          <a:noFill/>
                        </a:ln>
                        <a:solidFill>
                          <a:srgbClr val="002060"/>
                        </a:solidFill>
                        <a:effectLst/>
                        <a:latin typeface="Arial" pitchFamily="34" charset="0"/>
                        <a:cs typeface="Arial" pitchFamily="34" charset="0"/>
                      </a:endParaRPr>
                    </a:p>
                  </a:txBody>
                  <a:tcPr anchor="ctr">
                    <a:cell3D prstMaterial="dkEdge">
                      <a:bevel w="50800" prst="hardEdge"/>
                      <a:lightRig rig="flood" dir="t"/>
                    </a:cell3D>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u="none" strike="noStrike" cap="none" normalizeH="0" baseline="0" dirty="0" smtClean="0">
                          <a:ln>
                            <a:noFill/>
                          </a:ln>
                          <a:solidFill>
                            <a:srgbClr val="002060"/>
                          </a:solidFill>
                          <a:effectLst/>
                          <a:latin typeface="Arial" pitchFamily="34" charset="0"/>
                          <a:cs typeface="Arial" pitchFamily="34" charset="0"/>
                        </a:rPr>
                        <a:t>Çevre Mühendisi</a:t>
                      </a:r>
                      <a:endParaRPr kumimoji="0" lang="tr-TR" sz="1800" b="1" i="0" u="none" strike="noStrike" cap="none" normalizeH="0" baseline="0" dirty="0" smtClean="0">
                        <a:ln>
                          <a:noFill/>
                        </a:ln>
                        <a:solidFill>
                          <a:srgbClr val="002060"/>
                        </a:solidFill>
                        <a:effectLst/>
                        <a:latin typeface="Arial" pitchFamily="34" charset="0"/>
                        <a:cs typeface="Arial" pitchFamily="34" charset="0"/>
                      </a:endParaRPr>
                    </a:p>
                  </a:txBody>
                  <a:tcPr marT="45730" marB="45730" anchor="ctr" horzOverflow="overflow">
                    <a:cell3D prstMaterial="dkEdge">
                      <a:bevel w="50800" prst="hardEdge"/>
                      <a:lightRig rig="flood" dir="t"/>
                    </a:cell3D>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u="none" strike="noStrike" cap="none" normalizeH="0" baseline="0" dirty="0" smtClean="0">
                          <a:ln>
                            <a:noFill/>
                          </a:ln>
                          <a:solidFill>
                            <a:srgbClr val="002060"/>
                          </a:solidFill>
                          <a:effectLst/>
                          <a:latin typeface="Arial" pitchFamily="34" charset="0"/>
                          <a:cs typeface="Arial" pitchFamily="34" charset="0"/>
                        </a:rPr>
                        <a:t>Fatma SAĞDIÇ</a:t>
                      </a:r>
                      <a:endParaRPr kumimoji="0" lang="tr-TR" sz="1800" b="1" i="0" u="none" strike="noStrike" cap="none" normalizeH="0" baseline="0" dirty="0" smtClean="0">
                        <a:ln>
                          <a:noFill/>
                        </a:ln>
                        <a:solidFill>
                          <a:srgbClr val="002060"/>
                        </a:solidFill>
                        <a:effectLst/>
                        <a:latin typeface="Arial" pitchFamily="34" charset="0"/>
                        <a:cs typeface="Arial" pitchFamily="34" charset="0"/>
                      </a:endParaRPr>
                    </a:p>
                  </a:txBody>
                  <a:tcPr marT="45730" marB="45730" anchor="ctr" horzOverflow="overflow">
                    <a:cell3D prstMaterial="dkEdge">
                      <a:bevel w="50800" prst="hardEdge"/>
                      <a:lightRig rig="flood" dir="t"/>
                    </a:cell3D>
                  </a:tcPr>
                </a:tc>
              </a:tr>
              <a:tr h="831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u="none" strike="noStrike" cap="none" normalizeH="0" baseline="0" dirty="0" smtClean="0">
                          <a:ln>
                            <a:noFill/>
                          </a:ln>
                          <a:solidFill>
                            <a:srgbClr val="002060"/>
                          </a:solidFill>
                          <a:effectLst/>
                          <a:latin typeface="Arial" pitchFamily="34" charset="0"/>
                          <a:cs typeface="Arial" pitchFamily="34" charset="0"/>
                        </a:rPr>
                        <a:t>Uzman Yrd.</a:t>
                      </a:r>
                      <a:endParaRPr kumimoji="0" lang="tr-TR" sz="1800" b="1" i="0" u="none" strike="noStrike" cap="none" normalizeH="0" baseline="0" dirty="0" smtClean="0">
                        <a:ln>
                          <a:noFill/>
                        </a:ln>
                        <a:solidFill>
                          <a:srgbClr val="002060"/>
                        </a:solidFill>
                        <a:effectLst/>
                        <a:latin typeface="Arial" pitchFamily="34" charset="0"/>
                        <a:cs typeface="Arial" pitchFamily="34" charset="0"/>
                      </a:endParaRPr>
                    </a:p>
                  </a:txBody>
                  <a:tcPr anchor="ctr">
                    <a:cell3D prstMaterial="dkEdge">
                      <a:bevel w="50800" prst="hardEdge"/>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u="none" strike="noStrike" cap="none" normalizeH="0" baseline="0" dirty="0" smtClean="0">
                          <a:ln>
                            <a:noFill/>
                          </a:ln>
                          <a:solidFill>
                            <a:schemeClr val="tx2">
                              <a:lumMod val="75000"/>
                            </a:schemeClr>
                          </a:solidFill>
                          <a:effectLst/>
                          <a:latin typeface="Arial" pitchFamily="34" charset="0"/>
                          <a:cs typeface="Arial" pitchFamily="34" charset="0"/>
                        </a:rPr>
                        <a:t>Çevre </a:t>
                      </a:r>
                      <a:r>
                        <a:rPr kumimoji="0" lang="tr-TR" sz="1800" u="none" strike="noStrike" cap="none" normalizeH="0" baseline="0" dirty="0" smtClean="0">
                          <a:ln>
                            <a:noFill/>
                          </a:ln>
                          <a:solidFill>
                            <a:srgbClr val="002060"/>
                          </a:solidFill>
                          <a:effectLst/>
                          <a:latin typeface="Arial" pitchFamily="34" charset="0"/>
                          <a:cs typeface="Arial" pitchFamily="34" charset="0"/>
                        </a:rPr>
                        <a:t>Mühendisi</a:t>
                      </a:r>
                      <a:endParaRPr kumimoji="0" lang="tr-TR" sz="1800" b="1" i="0" u="none" strike="noStrike" cap="none" normalizeH="0" baseline="0" dirty="0" smtClean="0">
                        <a:ln>
                          <a:noFill/>
                        </a:ln>
                        <a:solidFill>
                          <a:srgbClr val="002060"/>
                        </a:solidFill>
                        <a:effectLst/>
                        <a:latin typeface="Arial" pitchFamily="34" charset="0"/>
                        <a:cs typeface="Arial" pitchFamily="34" charset="0"/>
                      </a:endParaRPr>
                    </a:p>
                  </a:txBody>
                  <a:tcPr anchor="ctr">
                    <a:cell3D prstMaterial="dkEdge">
                      <a:bevel w="50800" prst="hardEdge"/>
                      <a:lightRig rig="flood" dir="t"/>
                    </a:cell3D>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u="none" strike="noStrike" cap="none" normalizeH="0" baseline="0" dirty="0" smtClean="0">
                          <a:ln>
                            <a:noFill/>
                          </a:ln>
                          <a:solidFill>
                            <a:srgbClr val="002060"/>
                          </a:solidFill>
                          <a:effectLst/>
                          <a:latin typeface="Arial" pitchFamily="34" charset="0"/>
                          <a:cs typeface="Arial" pitchFamily="34" charset="0"/>
                        </a:rPr>
                        <a:t>Güney CAN</a:t>
                      </a:r>
                      <a:endParaRPr kumimoji="0" lang="tr-TR" sz="1800" b="1" i="0" u="none" strike="noStrike" cap="none" normalizeH="0" baseline="0" dirty="0" smtClean="0">
                        <a:ln>
                          <a:noFill/>
                        </a:ln>
                        <a:solidFill>
                          <a:srgbClr val="002060"/>
                        </a:solidFill>
                        <a:effectLst/>
                        <a:latin typeface="Arial" pitchFamily="34" charset="0"/>
                        <a:cs typeface="Arial" pitchFamily="34" charset="0"/>
                      </a:endParaRPr>
                    </a:p>
                  </a:txBody>
                  <a:tcPr anchor="ctr">
                    <a:cell3D prstMaterial="dkEdge">
                      <a:bevel w="50800" prst="hardEdge"/>
                      <a:lightRig rig="flood" dir="t"/>
                    </a:cell3D>
                  </a:tcPr>
                </a:tc>
              </a:tr>
            </a:tbl>
          </a:graphicData>
        </a:graphic>
      </p:graphicFrame>
      <p:pic>
        <p:nvPicPr>
          <p:cNvPr id="5" name="Picture 2"/>
          <p:cNvPicPr>
            <a:picLocks noChangeAspect="1" noChangeArrowheads="1"/>
          </p:cNvPicPr>
          <p:nvPr/>
        </p:nvPicPr>
        <p:blipFill>
          <a:blip r:embed="rId3" cstate="print"/>
          <a:srcRect/>
          <a:stretch>
            <a:fillRect/>
          </a:stretch>
        </p:blipFill>
        <p:spPr bwMode="auto">
          <a:xfrm>
            <a:off x="8235281" y="0"/>
            <a:ext cx="908720" cy="908720"/>
          </a:xfrm>
          <a:prstGeom prst="rect">
            <a:avLst/>
          </a:prstGeom>
          <a:noFill/>
          <a:ln w="9525">
            <a:noFill/>
            <a:miter lim="800000"/>
            <a:headEnd/>
            <a:tailEnd/>
          </a:ln>
        </p:spPr>
      </p:pic>
      <p:sp>
        <p:nvSpPr>
          <p:cNvPr id="6" name="5 Slayt Numarası Yer Tutucusu"/>
          <p:cNvSpPr>
            <a:spLocks noGrp="1"/>
          </p:cNvSpPr>
          <p:nvPr>
            <p:ph type="sldNum" sz="quarter" idx="12"/>
          </p:nvPr>
        </p:nvSpPr>
        <p:spPr/>
        <p:txBody>
          <a:bodyPr/>
          <a:lstStyle/>
          <a:p>
            <a:pPr>
              <a:defRPr/>
            </a:pPr>
            <a:fld id="{EA9660A4-D9CD-4E5B-83FF-FD92B275460E}" type="slidenum">
              <a:rPr lang="tr-TR" smtClean="0"/>
              <a:pPr>
                <a:defRPr/>
              </a:pPr>
              <a:t>23</a:t>
            </a:fld>
            <a:endParaRPr lang="tr-TR"/>
          </a:p>
        </p:txBody>
      </p:sp>
      <p:sp>
        <p:nvSpPr>
          <p:cNvPr id="3" name="Dikdörtgen 2"/>
          <p:cNvSpPr/>
          <p:nvPr/>
        </p:nvSpPr>
        <p:spPr>
          <a:xfrm>
            <a:off x="2322116" y="6246674"/>
            <a:ext cx="4572000" cy="369332"/>
          </a:xfrm>
          <a:prstGeom prst="rect">
            <a:avLst/>
          </a:prstGeom>
        </p:spPr>
        <p:txBody>
          <a:bodyPr>
            <a:spAutoFit/>
          </a:bodyPr>
          <a:lstStyle/>
          <a:p>
            <a:pPr algn="ctr"/>
            <a:r>
              <a:rPr lang="tr-TR" b="1" dirty="0" smtClean="0">
                <a:solidFill>
                  <a:srgbClr val="0000FF"/>
                </a:solidFill>
                <a:cs typeface="Times New Roman" pitchFamily="18" charset="0"/>
              </a:rPr>
              <a:t>Toplam Çalışan 6 kişi</a:t>
            </a:r>
            <a:endParaRPr lang="tr-TR" dirty="0">
              <a:solidFill>
                <a:srgbClr val="0000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352228" y="2687340"/>
            <a:ext cx="7920879" cy="1754326"/>
          </a:xfrm>
          <a:prstGeom prst="rect">
            <a:avLst/>
          </a:prstGeom>
          <a:solidFill>
            <a:schemeClr val="tx2">
              <a:lumMod val="60000"/>
              <a:lumOff val="40000"/>
              <a:alpha val="72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indent="0" algn="ctr">
              <a:spcBef>
                <a:spcPts val="0"/>
              </a:spcBef>
              <a:buFont typeface="Arial" pitchFamily="34" charset="0"/>
              <a:buNone/>
              <a:defRPr sz="3600" b="1" spc="5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fontAlgn="auto">
              <a:spcAft>
                <a:spcPts val="0"/>
              </a:spcAft>
              <a:defRPr/>
            </a:pPr>
            <a:endParaRPr lang="tr-TR" dirty="0" smtClean="0"/>
          </a:p>
          <a:p>
            <a:pPr fontAlgn="auto">
              <a:spcAft>
                <a:spcPts val="0"/>
              </a:spcAft>
              <a:defRPr/>
            </a:pPr>
            <a:r>
              <a:rPr lang="tr-TR" dirty="0" smtClean="0">
                <a:effectLst/>
              </a:rPr>
              <a:t>FAALİYETLERİMİZ</a:t>
            </a:r>
          </a:p>
          <a:p>
            <a:pPr fontAlgn="auto">
              <a:spcAft>
                <a:spcPts val="0"/>
              </a:spcAft>
              <a:defRPr/>
            </a:pPr>
            <a:endParaRPr lang="tr-TR" dirty="0"/>
          </a:p>
        </p:txBody>
      </p:sp>
      <p:pic>
        <p:nvPicPr>
          <p:cNvPr id="4" name="Picture 2"/>
          <p:cNvPicPr>
            <a:picLocks noChangeAspect="1" noChangeArrowheads="1"/>
          </p:cNvPicPr>
          <p:nvPr/>
        </p:nvPicPr>
        <p:blipFill>
          <a:blip r:embed="rId2" cstate="print"/>
          <a:srcRect/>
          <a:stretch>
            <a:fillRect/>
          </a:stretch>
        </p:blipFill>
        <p:spPr bwMode="auto">
          <a:xfrm>
            <a:off x="8235281" y="0"/>
            <a:ext cx="908720" cy="908720"/>
          </a:xfrm>
          <a:prstGeom prst="rect">
            <a:avLst/>
          </a:prstGeom>
          <a:noFill/>
          <a:ln w="9525">
            <a:noFill/>
            <a:miter lim="800000"/>
            <a:headEnd/>
            <a:tailEnd/>
          </a:ln>
        </p:spPr>
      </p:pic>
      <p:sp>
        <p:nvSpPr>
          <p:cNvPr id="5" name="4 Dikdörtgen"/>
          <p:cNvSpPr/>
          <p:nvPr/>
        </p:nvSpPr>
        <p:spPr>
          <a:xfrm>
            <a:off x="1763688" y="260648"/>
            <a:ext cx="5744458" cy="523220"/>
          </a:xfrm>
          <a:prstGeom prst="rect">
            <a:avLst/>
          </a:prstGeom>
        </p:spPr>
        <p:txBody>
          <a:bodyPr wrap="none">
            <a:spAutoFit/>
          </a:bodyPr>
          <a:lstStyle/>
          <a:p>
            <a:r>
              <a:rPr lang="tr-TR" sz="2800" b="1" dirty="0" smtClean="0">
                <a:solidFill>
                  <a:srgbClr val="FF0000"/>
                </a:solidFill>
                <a:latin typeface="Arial" pitchFamily="34" charset="0"/>
                <a:ea typeface="+mj-ea"/>
                <a:cs typeface="Arial" pitchFamily="34" charset="0"/>
              </a:rPr>
              <a:t>TAHSİSLER ŞUBE MÜDÜRLÜĞÜ</a:t>
            </a:r>
            <a:endParaRPr lang="tr-TR" dirty="0"/>
          </a:p>
        </p:txBody>
      </p:sp>
      <p:sp>
        <p:nvSpPr>
          <p:cNvPr id="6" name="5 Slayt Numarası Yer Tutucusu"/>
          <p:cNvSpPr>
            <a:spLocks noGrp="1"/>
          </p:cNvSpPr>
          <p:nvPr>
            <p:ph type="sldNum" sz="quarter" idx="12"/>
          </p:nvPr>
        </p:nvSpPr>
        <p:spPr/>
        <p:txBody>
          <a:bodyPr/>
          <a:lstStyle/>
          <a:p>
            <a:pPr>
              <a:defRPr/>
            </a:pPr>
            <a:fld id="{E8488266-B81C-472D-90AA-4912305AF379}" type="slidenum">
              <a:rPr lang="tr-TR" smtClean="0"/>
              <a:pPr>
                <a:defRPr/>
              </a:pPr>
              <a:t>24</a:t>
            </a:fld>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a:xfrm>
            <a:off x="1115616" y="232424"/>
            <a:ext cx="7570787" cy="584775"/>
          </a:xfrm>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tr-TR" sz="3200" b="1" dirty="0" smtClean="0">
                <a:solidFill>
                  <a:srgbClr val="FF0000"/>
                </a:solidFill>
              </a:rPr>
              <a:t>FAALİYETLERİMİZ</a:t>
            </a:r>
            <a:endParaRPr lang="tr-TR" sz="3200" b="1" dirty="0">
              <a:solidFill>
                <a:srgbClr val="FF0000"/>
              </a:solidFill>
            </a:endParaRPr>
          </a:p>
        </p:txBody>
      </p:sp>
      <p:sp>
        <p:nvSpPr>
          <p:cNvPr id="5123" name="2 İçerik Yer Tutucusu"/>
          <p:cNvSpPr>
            <a:spLocks noGrp="1"/>
          </p:cNvSpPr>
          <p:nvPr>
            <p:ph idx="1"/>
          </p:nvPr>
        </p:nvSpPr>
        <p:spPr>
          <a:xfrm>
            <a:off x="179388" y="1124744"/>
            <a:ext cx="8785225" cy="5400600"/>
          </a:xfrm>
        </p:spPr>
        <p:txBody>
          <a:bodyPr/>
          <a:lstStyle/>
          <a:p>
            <a:pPr algn="ctr" eaLnBrk="1" hangingPunct="1">
              <a:buFont typeface="Arial" charset="0"/>
              <a:buNone/>
            </a:pPr>
            <a:r>
              <a:rPr lang="tr-TR" sz="2300" b="1" dirty="0" smtClean="0">
                <a:solidFill>
                  <a:srgbClr val="FF0000"/>
                </a:solidFill>
              </a:rPr>
              <a:t>1- Türkiye’de Havza Bazlı Sektörel Sektörel Su Tahsisine Geçiş Çalıştayı</a:t>
            </a:r>
          </a:p>
          <a:p>
            <a:pPr algn="ctr" eaLnBrk="1" hangingPunct="1">
              <a:buNone/>
            </a:pPr>
            <a:r>
              <a:rPr lang="tr-TR" sz="2000" b="1" dirty="0" smtClean="0">
                <a:solidFill>
                  <a:srgbClr val="FF0000"/>
                </a:solidFill>
              </a:rPr>
              <a:t>(İstanbul)</a:t>
            </a:r>
          </a:p>
          <a:p>
            <a:pPr algn="just" eaLnBrk="1" hangingPunct="1">
              <a:buClr>
                <a:srgbClr val="FF0000"/>
              </a:buClr>
              <a:buFont typeface="Arial" charset="0"/>
              <a:buNone/>
            </a:pPr>
            <a:r>
              <a:rPr lang="tr-TR" sz="2100" b="1" dirty="0" smtClean="0">
                <a:solidFill>
                  <a:srgbClr val="0000FF"/>
                </a:solidFill>
              </a:rPr>
              <a:t>	</a:t>
            </a:r>
            <a:r>
              <a:rPr lang="tr-TR" sz="2200" b="1" dirty="0" smtClean="0">
                <a:solidFill>
                  <a:srgbClr val="FF0000"/>
                </a:solidFill>
              </a:rPr>
              <a:t>Çalıştayda beş farklı çalışma grubunda eş zamanlı olarak tartışılan konular</a:t>
            </a:r>
            <a:r>
              <a:rPr lang="tr-TR" sz="2200" b="1" dirty="0" smtClean="0">
                <a:solidFill>
                  <a:srgbClr val="0000FF"/>
                </a:solidFill>
              </a:rPr>
              <a:t>: (Çalışma Grupları: çevre, içme-kullanma suyu, enerji, sanayi ve tarım sektörleri)</a:t>
            </a:r>
          </a:p>
          <a:p>
            <a:pPr algn="just" eaLnBrk="1" hangingPunct="1">
              <a:buClr>
                <a:srgbClr val="FF0000"/>
              </a:buClr>
              <a:buFont typeface="Wingdings" pitchFamily="2" charset="2"/>
              <a:buChar char="ü"/>
            </a:pPr>
            <a:r>
              <a:rPr lang="tr-TR" sz="2200" b="1" dirty="0" smtClean="0">
                <a:solidFill>
                  <a:srgbClr val="0000FF"/>
                </a:solidFill>
              </a:rPr>
              <a:t>Tahsise yönelik mevzuat ve uygulamalar,</a:t>
            </a:r>
          </a:p>
          <a:p>
            <a:pPr algn="just" eaLnBrk="1" hangingPunct="1">
              <a:buClr>
                <a:srgbClr val="FF0000"/>
              </a:buClr>
              <a:buFont typeface="Wingdings" pitchFamily="2" charset="2"/>
              <a:buChar char="ü"/>
            </a:pPr>
            <a:r>
              <a:rPr lang="tr-TR" sz="2200" b="1" dirty="0" smtClean="0">
                <a:solidFill>
                  <a:srgbClr val="0000FF"/>
                </a:solidFill>
              </a:rPr>
              <a:t>Sektörel su tahsis sürecine ilişkin yasal ve teknik konular, </a:t>
            </a:r>
          </a:p>
          <a:p>
            <a:pPr algn="just" eaLnBrk="1" hangingPunct="1">
              <a:buClr>
                <a:srgbClr val="FF0000"/>
              </a:buClr>
              <a:buFont typeface="Wingdings" pitchFamily="2" charset="2"/>
              <a:buChar char="ü"/>
            </a:pPr>
            <a:r>
              <a:rPr lang="tr-TR" sz="2200" b="1" dirty="0" smtClean="0">
                <a:solidFill>
                  <a:srgbClr val="0000FF"/>
                </a:solidFill>
              </a:rPr>
              <a:t>Her sektörün sorunları ve çözüm önerileri,</a:t>
            </a:r>
          </a:p>
          <a:p>
            <a:pPr algn="just" eaLnBrk="1" hangingPunct="1">
              <a:buClr>
                <a:srgbClr val="FF0000"/>
              </a:buClr>
              <a:buFont typeface="Wingdings" pitchFamily="2" charset="2"/>
              <a:buChar char="ü"/>
            </a:pPr>
            <a:r>
              <a:rPr lang="tr-TR" sz="2200" b="1" dirty="0" smtClean="0">
                <a:solidFill>
                  <a:srgbClr val="0000FF"/>
                </a:solidFill>
              </a:rPr>
              <a:t>Sektörel su tahsislerinin planlanması sürecinde kurum ve kuruluşların görev ve sorumluluklarının ne olabileceği,</a:t>
            </a:r>
          </a:p>
          <a:p>
            <a:pPr algn="just" eaLnBrk="1" hangingPunct="1">
              <a:buClr>
                <a:srgbClr val="FF0000"/>
              </a:buClr>
              <a:buFont typeface="Wingdings" pitchFamily="2" charset="2"/>
              <a:buChar char="ü"/>
            </a:pPr>
            <a:r>
              <a:rPr lang="tr-TR" sz="2200" b="1" dirty="0" smtClean="0">
                <a:solidFill>
                  <a:srgbClr val="0000FF"/>
                </a:solidFill>
              </a:rPr>
              <a:t>Sektörel su tahsisi çalışmaları ile havza bazında yürütülen planlama çalışmaları, projeler ve teşvikler arasında kurulabilecek ilişkiler.</a:t>
            </a:r>
          </a:p>
          <a:p>
            <a:pPr algn="just" eaLnBrk="1" hangingPunct="1"/>
            <a:endParaRPr lang="tr-TR" sz="2100" dirty="0" smtClean="0">
              <a:solidFill>
                <a:srgbClr val="002060"/>
              </a:solidFill>
            </a:endParaRPr>
          </a:p>
          <a:p>
            <a:pPr eaLnBrk="1" hangingPunct="1"/>
            <a:endParaRPr lang="tr-TR" dirty="0" smtClean="0"/>
          </a:p>
        </p:txBody>
      </p:sp>
      <p:pic>
        <p:nvPicPr>
          <p:cNvPr id="4" name="Picture 2"/>
          <p:cNvPicPr>
            <a:picLocks noChangeAspect="1" noChangeArrowheads="1"/>
          </p:cNvPicPr>
          <p:nvPr/>
        </p:nvPicPr>
        <p:blipFill>
          <a:blip r:embed="rId3" cstate="print"/>
          <a:srcRect/>
          <a:stretch>
            <a:fillRect/>
          </a:stretch>
        </p:blipFill>
        <p:spPr bwMode="auto">
          <a:xfrm>
            <a:off x="8235281" y="0"/>
            <a:ext cx="908720" cy="90872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25</a:t>
            </a:fld>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2 İçerik Yer Tutucusu"/>
          <p:cNvSpPr>
            <a:spLocks noGrp="1"/>
          </p:cNvSpPr>
          <p:nvPr>
            <p:ph idx="1"/>
          </p:nvPr>
        </p:nvSpPr>
        <p:spPr>
          <a:xfrm>
            <a:off x="179388" y="1125538"/>
            <a:ext cx="8785225" cy="5472112"/>
          </a:xfrm>
        </p:spPr>
        <p:txBody>
          <a:bodyPr/>
          <a:lstStyle/>
          <a:p>
            <a:pPr algn="just" eaLnBrk="1" hangingPunct="1">
              <a:buClr>
                <a:srgbClr val="FF0000"/>
              </a:buClr>
              <a:buFont typeface="Wingdings" pitchFamily="2" charset="2"/>
              <a:buChar char="ü"/>
            </a:pPr>
            <a:endParaRPr lang="tr-TR" sz="800" b="1" dirty="0" smtClean="0">
              <a:solidFill>
                <a:srgbClr val="0000FF"/>
              </a:solidFill>
            </a:endParaRPr>
          </a:p>
          <a:p>
            <a:pPr algn="just" eaLnBrk="1" hangingPunct="1">
              <a:buClr>
                <a:srgbClr val="FF0000"/>
              </a:buClr>
              <a:buFont typeface="Arial" charset="0"/>
              <a:buNone/>
            </a:pPr>
            <a:r>
              <a:rPr lang="tr-TR" sz="2100" b="1" dirty="0" smtClean="0">
                <a:solidFill>
                  <a:srgbClr val="0000FF"/>
                </a:solidFill>
              </a:rPr>
              <a:t>	Çalıştaya 35 ayrı kurum ve kuruluştan 127 temsilci katılım sağlamıştır. Katılımcılar arasında 5 adet Bakanlığın 15 Genel Müdürlüğünden kamu temsilcileri, 5 adet Büyükşehir Belediyesi Su ve Kanalizasyon İdaresi temsilcileri, 12 sivil toplum kuruluşu temsilcileri yer almıştır.</a:t>
            </a:r>
          </a:p>
          <a:p>
            <a:pPr algn="just" eaLnBrk="1" hangingPunct="1">
              <a:buClr>
                <a:srgbClr val="FF0000"/>
              </a:buClr>
              <a:buFont typeface="Wingdings" pitchFamily="2" charset="2"/>
              <a:buChar char="ü"/>
            </a:pPr>
            <a:endParaRPr lang="tr-TR" sz="800" b="1" dirty="0" smtClean="0">
              <a:solidFill>
                <a:srgbClr val="0000FF"/>
              </a:solidFill>
            </a:endParaRPr>
          </a:p>
          <a:p>
            <a:pPr algn="just" eaLnBrk="1" hangingPunct="1">
              <a:buClr>
                <a:srgbClr val="FF0000"/>
              </a:buClr>
              <a:buFont typeface="Wingdings" pitchFamily="2" charset="2"/>
              <a:buChar char="ü"/>
            </a:pPr>
            <a:endParaRPr lang="tr-TR" sz="800" b="1" dirty="0" smtClean="0">
              <a:solidFill>
                <a:srgbClr val="0000FF"/>
              </a:solidFill>
            </a:endParaRPr>
          </a:p>
          <a:p>
            <a:pPr algn="just" eaLnBrk="1" hangingPunct="1">
              <a:buClr>
                <a:srgbClr val="FF0000"/>
              </a:buClr>
              <a:buFont typeface="Arial" charset="0"/>
              <a:buNone/>
            </a:pPr>
            <a:r>
              <a:rPr lang="tr-TR" sz="2100" b="1" dirty="0" smtClean="0">
                <a:solidFill>
                  <a:srgbClr val="0000FF"/>
                </a:solidFill>
              </a:rPr>
              <a:t>	</a:t>
            </a:r>
            <a:r>
              <a:rPr lang="tr-TR" sz="2100" b="1" dirty="0" smtClean="0">
                <a:solidFill>
                  <a:srgbClr val="FF0000"/>
                </a:solidFill>
              </a:rPr>
              <a:t>Çalıştaya Katılım Sağlayan Sivil Toplum Kuruluşları:</a:t>
            </a:r>
            <a:r>
              <a:rPr lang="tr-TR" sz="2100" b="1" dirty="0" smtClean="0">
                <a:solidFill>
                  <a:srgbClr val="0000FF"/>
                </a:solidFill>
              </a:rPr>
              <a:t> </a:t>
            </a:r>
          </a:p>
          <a:p>
            <a:pPr algn="just" eaLnBrk="1" hangingPunct="1">
              <a:buClr>
                <a:srgbClr val="FF0000"/>
              </a:buClr>
              <a:buFont typeface="Arial" charset="0"/>
              <a:buNone/>
            </a:pPr>
            <a:endParaRPr lang="tr-TR" sz="1000" b="1" dirty="0" smtClean="0">
              <a:solidFill>
                <a:srgbClr val="0000FF"/>
              </a:solidFill>
            </a:endParaRPr>
          </a:p>
          <a:p>
            <a:pPr algn="just" eaLnBrk="1" hangingPunct="1">
              <a:buClr>
                <a:srgbClr val="FF0000"/>
              </a:buClr>
              <a:buFont typeface="Arial" charset="0"/>
              <a:buNone/>
            </a:pPr>
            <a:r>
              <a:rPr lang="tr-TR" sz="2100" b="1" dirty="0" smtClean="0">
                <a:solidFill>
                  <a:srgbClr val="0000FF"/>
                </a:solidFill>
              </a:rPr>
              <a:t>	Çevre Mühendisleri Odası                  Elektrik Mühendisleri Odası</a:t>
            </a:r>
          </a:p>
          <a:p>
            <a:pPr algn="just" eaLnBrk="1" hangingPunct="1">
              <a:buClr>
                <a:srgbClr val="FF0000"/>
              </a:buClr>
              <a:buFont typeface="Arial" charset="0"/>
              <a:buNone/>
            </a:pPr>
            <a:r>
              <a:rPr lang="tr-TR" sz="2100" b="1" dirty="0" smtClean="0">
                <a:solidFill>
                  <a:srgbClr val="0000FF"/>
                </a:solidFill>
              </a:rPr>
              <a:t>	Ziraat Mühendisleri Odası                  İnşaat Mühendisleri Odası</a:t>
            </a:r>
          </a:p>
          <a:p>
            <a:pPr algn="just" eaLnBrk="1" hangingPunct="1">
              <a:buClr>
                <a:srgbClr val="FF0000"/>
              </a:buClr>
              <a:buFont typeface="Arial" charset="0"/>
              <a:buNone/>
            </a:pPr>
            <a:r>
              <a:rPr lang="tr-TR" sz="2100" b="1" dirty="0" smtClean="0">
                <a:solidFill>
                  <a:srgbClr val="0000FF"/>
                </a:solidFill>
              </a:rPr>
              <a:t>	Sulama Birliği Derneği                         Türkiye sulama Kooperatifleri Birliği</a:t>
            </a:r>
          </a:p>
          <a:p>
            <a:pPr algn="just" eaLnBrk="1" hangingPunct="1">
              <a:buClr>
                <a:srgbClr val="FF0000"/>
              </a:buClr>
              <a:buFont typeface="Arial" charset="0"/>
              <a:buNone/>
            </a:pPr>
            <a:r>
              <a:rPr lang="tr-TR" sz="2100" b="1" dirty="0" smtClean="0">
                <a:solidFill>
                  <a:srgbClr val="0000FF"/>
                </a:solidFill>
              </a:rPr>
              <a:t>	Elektrik Üreticileri Derneği                 Ambalajlı Su Üreticileri Derneği</a:t>
            </a:r>
          </a:p>
          <a:p>
            <a:pPr algn="just" eaLnBrk="1" hangingPunct="1">
              <a:buClr>
                <a:srgbClr val="FF0000"/>
              </a:buClr>
              <a:buFont typeface="Arial" charset="0"/>
              <a:buNone/>
            </a:pPr>
            <a:r>
              <a:rPr lang="tr-TR" sz="2100" b="1" dirty="0" smtClean="0">
                <a:solidFill>
                  <a:srgbClr val="0000FF"/>
                </a:solidFill>
              </a:rPr>
              <a:t>	Doğa Koruma Merkezi                         Yaşama Dair Vakfı</a:t>
            </a:r>
          </a:p>
          <a:p>
            <a:pPr algn="just" eaLnBrk="1" hangingPunct="1">
              <a:buClr>
                <a:srgbClr val="FF0000"/>
              </a:buClr>
              <a:buFont typeface="Arial" charset="0"/>
              <a:buNone/>
            </a:pPr>
            <a:r>
              <a:rPr lang="tr-TR" sz="2100" b="1" dirty="0" smtClean="0">
                <a:solidFill>
                  <a:srgbClr val="0000FF"/>
                </a:solidFill>
              </a:rPr>
              <a:t>	Su Vakfı                                                   TEMA</a:t>
            </a:r>
          </a:p>
        </p:txBody>
      </p:sp>
      <p:pic>
        <p:nvPicPr>
          <p:cNvPr id="4" name="Picture 2"/>
          <p:cNvPicPr>
            <a:picLocks noChangeAspect="1" noChangeArrowheads="1"/>
          </p:cNvPicPr>
          <p:nvPr/>
        </p:nvPicPr>
        <p:blipFill>
          <a:blip r:embed="rId3" cstate="print"/>
          <a:srcRect/>
          <a:stretch>
            <a:fillRect/>
          </a:stretch>
        </p:blipFill>
        <p:spPr bwMode="auto">
          <a:xfrm>
            <a:off x="8235281" y="0"/>
            <a:ext cx="908720" cy="90872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26</a:t>
            </a:fld>
            <a:endParaRPr lang="tr-TR"/>
          </a:p>
        </p:txBody>
      </p:sp>
      <p:sp>
        <p:nvSpPr>
          <p:cNvPr id="7" name="1 Başlık"/>
          <p:cNvSpPr>
            <a:spLocks noGrp="1"/>
          </p:cNvSpPr>
          <p:nvPr>
            <p:ph type="title"/>
          </p:nvPr>
        </p:nvSpPr>
        <p:spPr>
          <a:xfrm>
            <a:off x="1115616" y="232424"/>
            <a:ext cx="7570787" cy="584775"/>
          </a:xfrm>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tr-TR" sz="3200" b="1" dirty="0" smtClean="0">
                <a:solidFill>
                  <a:srgbClr val="FF0000"/>
                </a:solidFill>
              </a:rPr>
              <a:t>FAALİYETLERİMİZ</a:t>
            </a:r>
            <a:endParaRPr lang="tr-TR" sz="3200" b="1"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8313" y="1484313"/>
            <a:ext cx="8229600" cy="5000625"/>
          </a:xfrm>
        </p:spPr>
        <p:txBody>
          <a:bodyPr rtlCol="0">
            <a:normAutofit/>
          </a:bodyPr>
          <a:lstStyle/>
          <a:p>
            <a:pPr marL="0" indent="0" algn="just" eaLnBrk="1" fontAlgn="auto" hangingPunct="1">
              <a:spcAft>
                <a:spcPts val="0"/>
              </a:spcAft>
              <a:buFont typeface="Arial" pitchFamily="34" charset="0"/>
              <a:buNone/>
              <a:defRPr/>
            </a:pPr>
            <a:r>
              <a:rPr lang="tr-TR" sz="2100" b="1" dirty="0" smtClean="0">
                <a:solidFill>
                  <a:srgbClr val="FF0000"/>
                </a:solidFill>
              </a:rPr>
              <a:t>Havza Bazlı Sektörel Su Tahsislerine Geçiş Çalıştayı Sonucunda;  </a:t>
            </a:r>
          </a:p>
          <a:p>
            <a:pPr algn="just" eaLnBrk="1" fontAlgn="auto" hangingPunct="1">
              <a:spcAft>
                <a:spcPts val="0"/>
              </a:spcAft>
              <a:buFont typeface="Arial" pitchFamily="34" charset="0"/>
              <a:buNone/>
              <a:defRPr/>
            </a:pPr>
            <a:endParaRPr lang="tr-TR" sz="2100" b="1" dirty="0" smtClean="0">
              <a:solidFill>
                <a:srgbClr val="0000FF"/>
              </a:solidFill>
            </a:endParaRPr>
          </a:p>
          <a:p>
            <a:pPr algn="just" eaLnBrk="1" fontAlgn="auto" hangingPunct="1">
              <a:spcAft>
                <a:spcPts val="0"/>
              </a:spcAft>
              <a:buClr>
                <a:srgbClr val="FF0000"/>
              </a:buClr>
              <a:buFont typeface="Wingdings" panose="05000000000000000000" pitchFamily="2" charset="2"/>
              <a:buChar char="ü"/>
              <a:defRPr/>
            </a:pPr>
            <a:r>
              <a:rPr lang="tr-TR" sz="1800" b="1" dirty="0">
                <a:solidFill>
                  <a:srgbClr val="0000FF"/>
                </a:solidFill>
                <a:latin typeface="Arial" charset="0"/>
                <a:cs typeface="Arial" charset="0"/>
              </a:rPr>
              <a:t>Su kaynaklarını tahsis eden, izleyen yetkili birçok farklı kurumun olması,</a:t>
            </a:r>
          </a:p>
          <a:p>
            <a:pPr algn="just" eaLnBrk="1" fontAlgn="auto" hangingPunct="1">
              <a:spcAft>
                <a:spcPts val="0"/>
              </a:spcAft>
              <a:buClr>
                <a:srgbClr val="FF0000"/>
              </a:buClr>
              <a:buFont typeface="Wingdings" panose="05000000000000000000" pitchFamily="2" charset="2"/>
              <a:buChar char="ü"/>
              <a:defRPr/>
            </a:pPr>
            <a:r>
              <a:rPr lang="tr-TR" sz="1800" b="1" dirty="0">
                <a:solidFill>
                  <a:srgbClr val="0000FF"/>
                </a:solidFill>
                <a:latin typeface="Arial" charset="0"/>
                <a:cs typeface="Arial" charset="0"/>
              </a:rPr>
              <a:t>Mevcut kurumlar arasındaki koordinasyon yetersizliği, </a:t>
            </a:r>
          </a:p>
          <a:p>
            <a:pPr algn="just" eaLnBrk="1" fontAlgn="auto" hangingPunct="1">
              <a:spcAft>
                <a:spcPts val="0"/>
              </a:spcAft>
              <a:buClr>
                <a:srgbClr val="FF0000"/>
              </a:buClr>
              <a:buFont typeface="Wingdings" panose="05000000000000000000" pitchFamily="2" charset="2"/>
              <a:buChar char="ü"/>
              <a:defRPr/>
            </a:pPr>
            <a:r>
              <a:rPr lang="tr-TR" sz="1800" b="1" dirty="0">
                <a:solidFill>
                  <a:srgbClr val="0000FF"/>
                </a:solidFill>
                <a:latin typeface="Arial" charset="0"/>
                <a:cs typeface="Arial" charset="0"/>
              </a:rPr>
              <a:t>Yetkilerin çakışması, yasal mevzuatın iç içe geçmiş olması ve </a:t>
            </a:r>
          </a:p>
          <a:p>
            <a:pPr algn="just" eaLnBrk="1" fontAlgn="auto" hangingPunct="1">
              <a:spcAft>
                <a:spcPts val="0"/>
              </a:spcAft>
              <a:buClr>
                <a:srgbClr val="FF0000"/>
              </a:buClr>
              <a:buFont typeface="Wingdings" panose="05000000000000000000" pitchFamily="2" charset="2"/>
              <a:buChar char="ü"/>
              <a:defRPr/>
            </a:pPr>
            <a:r>
              <a:rPr lang="tr-TR" sz="1800" b="1" dirty="0">
                <a:solidFill>
                  <a:srgbClr val="0000FF"/>
                </a:solidFill>
                <a:latin typeface="Arial" charset="0"/>
                <a:cs typeface="Arial" charset="0"/>
              </a:rPr>
              <a:t>Katılımcı yaklaşımların eksikliği </a:t>
            </a:r>
          </a:p>
          <a:p>
            <a:pPr marL="0" indent="0" algn="just" eaLnBrk="1" fontAlgn="auto" hangingPunct="1">
              <a:spcAft>
                <a:spcPts val="0"/>
              </a:spcAft>
              <a:buClr>
                <a:srgbClr val="FF0000"/>
              </a:buClr>
              <a:buFont typeface="Arial" pitchFamily="34" charset="0"/>
              <a:buNone/>
              <a:defRPr/>
            </a:pPr>
            <a:r>
              <a:rPr lang="tr-TR" sz="1800" b="1" dirty="0">
                <a:solidFill>
                  <a:srgbClr val="0000FF"/>
                </a:solidFill>
                <a:latin typeface="Arial" charset="0"/>
                <a:cs typeface="Arial" charset="0"/>
              </a:rPr>
              <a:t>tahsis hususundaki en önemli sorunlar olarak belirlenmiştir.</a:t>
            </a:r>
          </a:p>
          <a:p>
            <a:pPr algn="just" eaLnBrk="1" fontAlgn="auto" hangingPunct="1">
              <a:spcAft>
                <a:spcPts val="0"/>
              </a:spcAft>
              <a:buFont typeface="Arial" pitchFamily="34" charset="0"/>
              <a:buNone/>
              <a:defRPr/>
            </a:pPr>
            <a:endParaRPr lang="tr-TR" sz="2100" b="1" dirty="0" smtClean="0">
              <a:solidFill>
                <a:srgbClr val="0000FF"/>
              </a:solidFill>
            </a:endParaRPr>
          </a:p>
          <a:p>
            <a:pPr marL="0" indent="0" algn="just" eaLnBrk="1" fontAlgn="auto" hangingPunct="1">
              <a:spcAft>
                <a:spcPts val="0"/>
              </a:spcAft>
              <a:buFont typeface="Arial" pitchFamily="34" charset="0"/>
              <a:buNone/>
              <a:defRPr/>
            </a:pPr>
            <a:r>
              <a:rPr lang="tr-TR" sz="2100" b="1" dirty="0">
                <a:solidFill>
                  <a:srgbClr val="FF0000"/>
                </a:solidFill>
              </a:rPr>
              <a:t>Çalıştay’dan çıkan karar;</a:t>
            </a:r>
          </a:p>
          <a:p>
            <a:pPr algn="just" eaLnBrk="1" fontAlgn="auto" hangingPunct="1">
              <a:spcBef>
                <a:spcPts val="0"/>
              </a:spcBef>
              <a:spcAft>
                <a:spcPts val="0"/>
              </a:spcAft>
              <a:buFont typeface="Arial" pitchFamily="34" charset="0"/>
              <a:buNone/>
              <a:defRPr/>
            </a:pPr>
            <a:r>
              <a:rPr lang="tr-TR" sz="2100" b="1" i="1" dirty="0" smtClean="0">
                <a:solidFill>
                  <a:srgbClr val="0000FF"/>
                </a:solidFill>
              </a:rPr>
              <a:t>	</a:t>
            </a:r>
          </a:p>
          <a:p>
            <a:pPr algn="just" eaLnBrk="1" fontAlgn="auto" hangingPunct="1">
              <a:spcAft>
                <a:spcPts val="0"/>
              </a:spcAft>
              <a:buFont typeface="Arial" pitchFamily="34" charset="0"/>
              <a:buNone/>
              <a:defRPr/>
            </a:pPr>
            <a:r>
              <a:rPr lang="tr-TR" sz="2100" b="1" i="1" dirty="0" smtClean="0">
                <a:solidFill>
                  <a:srgbClr val="0000FF"/>
                </a:solidFill>
              </a:rPr>
              <a:t>	</a:t>
            </a:r>
            <a:r>
              <a:rPr lang="tr-TR" sz="1800" b="1" dirty="0">
                <a:solidFill>
                  <a:srgbClr val="0000FF"/>
                </a:solidFill>
                <a:latin typeface="Arial" charset="0"/>
                <a:cs typeface="Arial" charset="0"/>
              </a:rPr>
              <a:t>Suyun tek elden, havza bazında ve havzayı en iyi tanıyanlar tarafından daha katılımcı bir yaklaşımla yönetilmesinin elzem olduğu yönündedir.</a:t>
            </a:r>
          </a:p>
          <a:p>
            <a:pPr eaLnBrk="1" fontAlgn="auto" hangingPunct="1">
              <a:spcAft>
                <a:spcPts val="0"/>
              </a:spcAft>
              <a:buFont typeface="Arial" pitchFamily="34" charset="0"/>
              <a:buNone/>
              <a:defRPr/>
            </a:pPr>
            <a:endParaRPr lang="tr-TR" dirty="0"/>
          </a:p>
        </p:txBody>
      </p:sp>
      <p:pic>
        <p:nvPicPr>
          <p:cNvPr id="4" name="Picture 2"/>
          <p:cNvPicPr>
            <a:picLocks noChangeAspect="1" noChangeArrowheads="1"/>
          </p:cNvPicPr>
          <p:nvPr/>
        </p:nvPicPr>
        <p:blipFill>
          <a:blip r:embed="rId2" cstate="print"/>
          <a:srcRect/>
          <a:stretch>
            <a:fillRect/>
          </a:stretch>
        </p:blipFill>
        <p:spPr bwMode="auto">
          <a:xfrm>
            <a:off x="8235281" y="0"/>
            <a:ext cx="908720" cy="90872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27</a:t>
            </a:fld>
            <a:endParaRPr lang="tr-TR"/>
          </a:p>
        </p:txBody>
      </p:sp>
      <p:sp>
        <p:nvSpPr>
          <p:cNvPr id="8" name="1 Başlık"/>
          <p:cNvSpPr>
            <a:spLocks noGrp="1"/>
          </p:cNvSpPr>
          <p:nvPr>
            <p:ph type="title"/>
          </p:nvPr>
        </p:nvSpPr>
        <p:spPr>
          <a:xfrm>
            <a:off x="1115616" y="232424"/>
            <a:ext cx="7570787" cy="584775"/>
          </a:xfrm>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tr-TR" sz="3200" b="1" dirty="0" smtClean="0">
                <a:solidFill>
                  <a:srgbClr val="FF0000"/>
                </a:solidFill>
              </a:rPr>
              <a:t>FAALİYETLERİMİZ</a:t>
            </a:r>
            <a:endParaRPr lang="tr-TR" sz="3200" b="1"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2 İçerik Yer Tutucusu"/>
          <p:cNvSpPr>
            <a:spLocks noGrp="1"/>
          </p:cNvSpPr>
          <p:nvPr>
            <p:ph idx="1"/>
          </p:nvPr>
        </p:nvSpPr>
        <p:spPr>
          <a:xfrm>
            <a:off x="179388" y="836613"/>
            <a:ext cx="8713787" cy="5761037"/>
          </a:xfrm>
        </p:spPr>
        <p:txBody>
          <a:bodyPr/>
          <a:lstStyle/>
          <a:p>
            <a:pPr algn="ctr" eaLnBrk="1" hangingPunct="1">
              <a:buFont typeface="Arial" charset="0"/>
              <a:buNone/>
            </a:pPr>
            <a:r>
              <a:rPr lang="tr-TR" sz="2400" b="1" dirty="0" smtClean="0">
                <a:solidFill>
                  <a:srgbClr val="FF0000"/>
                </a:solidFill>
                <a:ea typeface="Arial Unicode MS" pitchFamily="34" charset="-128"/>
                <a:cs typeface="Arial Unicode MS" pitchFamily="34" charset="-128"/>
              </a:rPr>
              <a:t>2- Uluslararası Su Tahsisi Çalıştayı </a:t>
            </a:r>
          </a:p>
          <a:p>
            <a:pPr algn="ctr" eaLnBrk="1" hangingPunct="1">
              <a:buFont typeface="Arial" charset="0"/>
              <a:buNone/>
            </a:pPr>
            <a:r>
              <a:rPr lang="tr-TR" sz="2000" b="1" dirty="0" smtClean="0">
                <a:solidFill>
                  <a:srgbClr val="FF0000"/>
                </a:solidFill>
                <a:ea typeface="Arial Unicode MS" pitchFamily="34" charset="-128"/>
                <a:cs typeface="Arial Unicode MS" pitchFamily="34" charset="-128"/>
              </a:rPr>
              <a:t>(Ankara)</a:t>
            </a:r>
          </a:p>
          <a:p>
            <a:pPr algn="just" eaLnBrk="1" hangingPunct="1"/>
            <a:endParaRPr lang="tr-TR" sz="1000" dirty="0" smtClean="0">
              <a:solidFill>
                <a:srgbClr val="002060"/>
              </a:solidFill>
              <a:ea typeface="Arial Unicode MS" pitchFamily="34" charset="-128"/>
              <a:cs typeface="Arial Unicode MS" pitchFamily="34" charset="-128"/>
            </a:endParaRPr>
          </a:p>
          <a:p>
            <a:pPr algn="just" eaLnBrk="1" hangingPunct="1">
              <a:buClr>
                <a:srgbClr val="FF0000"/>
              </a:buClr>
              <a:buFont typeface="Arial" charset="0"/>
              <a:buNone/>
            </a:pPr>
            <a:r>
              <a:rPr lang="tr-TR" sz="2100" b="1" dirty="0" smtClean="0">
                <a:solidFill>
                  <a:srgbClr val="0000FF"/>
                </a:solidFill>
              </a:rPr>
              <a:t>	</a:t>
            </a:r>
            <a:r>
              <a:rPr lang="tr-TR" sz="2100" b="1" dirty="0" smtClean="0">
                <a:solidFill>
                  <a:srgbClr val="FF0000"/>
                </a:solidFill>
              </a:rPr>
              <a:t>Çalıştay’da yer alan sunum başlıkları:</a:t>
            </a:r>
          </a:p>
          <a:p>
            <a:pPr algn="just" eaLnBrk="1" hangingPunct="1">
              <a:buClr>
                <a:srgbClr val="FF0000"/>
              </a:buClr>
              <a:buFont typeface="Wingdings" pitchFamily="2" charset="2"/>
              <a:buChar char="ü"/>
            </a:pPr>
            <a:r>
              <a:rPr lang="tr-TR" sz="2100" b="1" dirty="0" smtClean="0">
                <a:solidFill>
                  <a:srgbClr val="0000FF"/>
                </a:solidFill>
              </a:rPr>
              <a:t>Türkiye’de Su Tahsisi - Politikalar ve Uygulamalar, </a:t>
            </a:r>
          </a:p>
          <a:p>
            <a:pPr algn="just" eaLnBrk="1" hangingPunct="1">
              <a:buClr>
                <a:srgbClr val="FF0000"/>
              </a:buClr>
              <a:buFont typeface="Wingdings" pitchFamily="2" charset="2"/>
              <a:buChar char="ü"/>
            </a:pPr>
            <a:r>
              <a:rPr lang="tr-TR" sz="2100" b="1" dirty="0" smtClean="0">
                <a:solidFill>
                  <a:srgbClr val="0000FF"/>
                </a:solidFill>
              </a:rPr>
              <a:t>Diğer Ülkelerdeki Su Tahsisi Yapılanması – Türkiye için Değerli Örnekler,</a:t>
            </a:r>
          </a:p>
          <a:p>
            <a:pPr algn="just" eaLnBrk="1" hangingPunct="1">
              <a:buClr>
                <a:srgbClr val="FF0000"/>
              </a:buClr>
              <a:buFont typeface="Wingdings" pitchFamily="2" charset="2"/>
              <a:buChar char="ü"/>
            </a:pPr>
            <a:r>
              <a:rPr lang="tr-TR" sz="2100" b="1" dirty="0" smtClean="0">
                <a:solidFill>
                  <a:srgbClr val="0000FF"/>
                </a:solidFill>
              </a:rPr>
              <a:t>Uluslararası Deneyimler Doğrultusunda Türkiye’nin Su Tahsisi Politikalarında Belirlenen Hususlar ve Eksikliklerin Değerlendirilmesi.</a:t>
            </a:r>
          </a:p>
          <a:p>
            <a:pPr algn="just" eaLnBrk="1" hangingPunct="1">
              <a:buClr>
                <a:srgbClr val="FF0000"/>
              </a:buClr>
              <a:buFont typeface="Arial" charset="0"/>
              <a:buNone/>
            </a:pPr>
            <a:r>
              <a:rPr lang="tr-TR" sz="800" b="1" dirty="0" smtClean="0">
                <a:solidFill>
                  <a:srgbClr val="0000FF"/>
                </a:solidFill>
              </a:rPr>
              <a:t>	</a:t>
            </a:r>
          </a:p>
          <a:p>
            <a:pPr algn="just" eaLnBrk="1" hangingPunct="1">
              <a:buClr>
                <a:srgbClr val="FF0000"/>
              </a:buClr>
              <a:buFont typeface="Arial" charset="0"/>
              <a:buNone/>
            </a:pPr>
            <a:r>
              <a:rPr lang="tr-TR" sz="2100" b="1" dirty="0" smtClean="0">
                <a:solidFill>
                  <a:srgbClr val="0000FF"/>
                </a:solidFill>
              </a:rPr>
              <a:t>	</a:t>
            </a:r>
            <a:r>
              <a:rPr lang="tr-TR" sz="2100" b="1" dirty="0" smtClean="0">
                <a:solidFill>
                  <a:srgbClr val="FF0000"/>
                </a:solidFill>
              </a:rPr>
              <a:t>Çalıştayda üç farklı çalışma grubunda eş zamanlı olarak tartışılan konular:</a:t>
            </a:r>
          </a:p>
          <a:p>
            <a:pPr algn="just" eaLnBrk="1" hangingPunct="1">
              <a:buClr>
                <a:srgbClr val="FF0000"/>
              </a:buClr>
              <a:buFont typeface="Wingdings" pitchFamily="2" charset="2"/>
              <a:buChar char="ü"/>
            </a:pPr>
            <a:r>
              <a:rPr lang="tr-TR" sz="2100" b="1" dirty="0" smtClean="0">
                <a:solidFill>
                  <a:srgbClr val="0000FF"/>
                </a:solidFill>
              </a:rPr>
              <a:t>Sektörel su tahsisinde mevcut ve ihtiyaç duyulan kurumsal ve hukuksal yapılanma ,</a:t>
            </a:r>
          </a:p>
          <a:p>
            <a:pPr algn="just" eaLnBrk="1" hangingPunct="1">
              <a:buClr>
                <a:srgbClr val="FF0000"/>
              </a:buClr>
              <a:buFont typeface="Wingdings" pitchFamily="2" charset="2"/>
              <a:buChar char="ü"/>
            </a:pPr>
            <a:r>
              <a:rPr lang="tr-TR" sz="2100" b="1" dirty="0" smtClean="0">
                <a:solidFill>
                  <a:srgbClr val="0000FF"/>
                </a:solidFill>
              </a:rPr>
              <a:t>Farklı kullanıcılar açısından öncelikli kriterlerin belirlenmesi.</a:t>
            </a:r>
          </a:p>
          <a:p>
            <a:pPr algn="just" eaLnBrk="1" hangingPunct="1">
              <a:buClr>
                <a:srgbClr val="FF0000"/>
              </a:buClr>
              <a:buFont typeface="Arial" charset="0"/>
              <a:buNone/>
            </a:pPr>
            <a:endParaRPr lang="tr-TR" sz="800" b="1" dirty="0" smtClean="0">
              <a:solidFill>
                <a:srgbClr val="0000FF"/>
              </a:solidFill>
            </a:endParaRPr>
          </a:p>
          <a:p>
            <a:pPr algn="just" eaLnBrk="1" hangingPunct="1">
              <a:buClr>
                <a:srgbClr val="FF0000"/>
              </a:buClr>
              <a:buFont typeface="Arial" charset="0"/>
              <a:buNone/>
            </a:pPr>
            <a:r>
              <a:rPr lang="tr-TR" sz="2100" b="1" dirty="0" smtClean="0">
                <a:solidFill>
                  <a:srgbClr val="0000FF"/>
                </a:solidFill>
              </a:rPr>
              <a:t>	Çalıştaya, Devlet Su İşleri ve Türkiye Su Enstitüsü ile birlikte 27 ayrı kurum ve kuruluş ve sivil toplum örgütlerinden 100’ü aşkın sayıda temsilci katılım sağlamıştır.</a:t>
            </a:r>
          </a:p>
          <a:p>
            <a:pPr algn="just" eaLnBrk="1" hangingPunct="1"/>
            <a:endParaRPr lang="tr-TR" sz="2000" dirty="0" smtClean="0">
              <a:latin typeface="Arial" charset="0"/>
              <a:cs typeface="Arial" charset="0"/>
            </a:endParaRPr>
          </a:p>
        </p:txBody>
      </p:sp>
      <p:pic>
        <p:nvPicPr>
          <p:cNvPr id="4" name="Picture 2"/>
          <p:cNvPicPr>
            <a:picLocks noChangeAspect="1" noChangeArrowheads="1"/>
          </p:cNvPicPr>
          <p:nvPr/>
        </p:nvPicPr>
        <p:blipFill>
          <a:blip r:embed="rId2" cstate="print"/>
          <a:srcRect/>
          <a:stretch>
            <a:fillRect/>
          </a:stretch>
        </p:blipFill>
        <p:spPr bwMode="auto">
          <a:xfrm>
            <a:off x="8235281" y="0"/>
            <a:ext cx="908720" cy="90872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28</a:t>
            </a:fld>
            <a:endParaRPr lang="tr-TR"/>
          </a:p>
        </p:txBody>
      </p:sp>
      <p:sp>
        <p:nvSpPr>
          <p:cNvPr id="8" name="1 Başlık"/>
          <p:cNvSpPr txBox="1">
            <a:spLocks/>
          </p:cNvSpPr>
          <p:nvPr/>
        </p:nvSpPr>
        <p:spPr bwMode="auto">
          <a:xfrm>
            <a:off x="1115616" y="232424"/>
            <a:ext cx="7570787" cy="58477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smtClean="0">
                <a:ln>
                  <a:noFill/>
                </a:ln>
                <a:solidFill>
                  <a:srgbClr val="FF0000"/>
                </a:solidFill>
                <a:effectLst/>
                <a:uLnTx/>
                <a:uFillTx/>
                <a:latin typeface="+mj-lt"/>
                <a:ea typeface="+mj-ea"/>
                <a:cs typeface="+mj-cs"/>
              </a:rPr>
              <a:t>FAALİYETLERİMİZ</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İçerik Yer Tutucusu"/>
          <p:cNvSpPr>
            <a:spLocks noGrp="1"/>
          </p:cNvSpPr>
          <p:nvPr>
            <p:ph idx="1"/>
          </p:nvPr>
        </p:nvSpPr>
        <p:spPr>
          <a:xfrm>
            <a:off x="250825" y="1052513"/>
            <a:ext cx="8642350" cy="5472112"/>
          </a:xfrm>
        </p:spPr>
        <p:txBody>
          <a:bodyPr/>
          <a:lstStyle/>
          <a:p>
            <a:pPr algn="just" eaLnBrk="1" hangingPunct="1">
              <a:buFont typeface="Arial" charset="0"/>
              <a:buNone/>
            </a:pPr>
            <a:r>
              <a:rPr lang="tr-TR" sz="2400" b="1" dirty="0" smtClean="0">
                <a:solidFill>
                  <a:srgbClr val="FF0000"/>
                </a:solidFill>
              </a:rPr>
              <a:t>Uluslararası Su Tahsisi Çalıştayı Sonuçları ; </a:t>
            </a:r>
          </a:p>
          <a:p>
            <a:pPr algn="just" eaLnBrk="1" hangingPunct="1">
              <a:buFont typeface="Arial" charset="0"/>
              <a:buNone/>
            </a:pPr>
            <a:endParaRPr lang="tr-TR" sz="1000" dirty="0" smtClean="0">
              <a:solidFill>
                <a:srgbClr val="0000FF"/>
              </a:solidFill>
              <a:latin typeface="Arial" charset="0"/>
              <a:cs typeface="Arial" charset="0"/>
            </a:endParaRPr>
          </a:p>
          <a:p>
            <a:pPr algn="just" eaLnBrk="1" hangingPunct="1">
              <a:buClr>
                <a:srgbClr val="FF0000"/>
              </a:buClr>
              <a:buFont typeface="Wingdings" pitchFamily="2" charset="2"/>
              <a:buChar char="ü"/>
            </a:pPr>
            <a:r>
              <a:rPr lang="tr-TR" sz="2100" b="1" dirty="0" smtClean="0">
                <a:solidFill>
                  <a:srgbClr val="0000FF"/>
                </a:solidFill>
              </a:rPr>
              <a:t>Su tahsisinin sağlanması için öncelikle Su Kanununun çıkarılması gerekmektedir. </a:t>
            </a:r>
          </a:p>
          <a:p>
            <a:pPr algn="just" eaLnBrk="1" hangingPunct="1">
              <a:buClr>
                <a:srgbClr val="FF0000"/>
              </a:buClr>
              <a:buFont typeface="Wingdings" pitchFamily="2" charset="2"/>
              <a:buChar char="ü"/>
            </a:pPr>
            <a:r>
              <a:rPr lang="tr-TR" sz="2100" b="1" dirty="0" smtClean="0">
                <a:solidFill>
                  <a:srgbClr val="0000FF"/>
                </a:solidFill>
              </a:rPr>
              <a:t>Her havzanın karakteristiğine özgü su tahsis önceliklendirmesi belirlenmelidir.</a:t>
            </a:r>
          </a:p>
          <a:p>
            <a:pPr algn="just" eaLnBrk="1" hangingPunct="1">
              <a:buClr>
                <a:srgbClr val="FF0000"/>
              </a:buClr>
              <a:buFont typeface="Wingdings" pitchFamily="2" charset="2"/>
              <a:buChar char="ü"/>
            </a:pPr>
            <a:r>
              <a:rPr lang="tr-TR" sz="2100" b="1" dirty="0" smtClean="0">
                <a:solidFill>
                  <a:srgbClr val="0000FF"/>
                </a:solidFill>
              </a:rPr>
              <a:t>Su Tahsis Heyetlerinde yer alacak olan her kurumun görev, yetki ve sorumlulukları açık ve net olarak ifade edilmelidir.</a:t>
            </a:r>
          </a:p>
          <a:p>
            <a:pPr algn="just" eaLnBrk="1" hangingPunct="1">
              <a:buClr>
                <a:srgbClr val="FF0000"/>
              </a:buClr>
              <a:buFont typeface="Wingdings" pitchFamily="2" charset="2"/>
              <a:buChar char="ü"/>
            </a:pPr>
            <a:r>
              <a:rPr lang="tr-TR" sz="2100" b="1" dirty="0" smtClean="0">
                <a:solidFill>
                  <a:srgbClr val="0000FF"/>
                </a:solidFill>
              </a:rPr>
              <a:t>Su Tahsisi Planlamaları yapılmadan önce kalite ve miktar açısından ölçüm yapılmalıdır. Havza içinde ölçüm biriminden alınan verileri değerlendirecek bir planlama birimi ve sonrasında ise uygulama birimi olmalıdır. Ölçme-planlama-uygulama birimleri kurulmalı ve aralarında bir alt üst ilişkisi olmamalıdır.</a:t>
            </a:r>
          </a:p>
          <a:p>
            <a:pPr algn="just" eaLnBrk="1" hangingPunct="1">
              <a:buClr>
                <a:srgbClr val="FF0000"/>
              </a:buClr>
              <a:buFont typeface="Wingdings" pitchFamily="2" charset="2"/>
              <a:buChar char="ü"/>
            </a:pPr>
            <a:r>
              <a:rPr lang="tr-TR" sz="2100" b="1" dirty="0" smtClean="0">
                <a:solidFill>
                  <a:srgbClr val="0000FF"/>
                </a:solidFill>
              </a:rPr>
              <a:t>Ölçme-planlama-uygulama işini yapacak teknik bir grubun (teknik destek grubu) yanı sıra izleme ve denetlemeyi yapacak bir grubun (izleme-denetleme grubu) da olması gerekmektedir. </a:t>
            </a:r>
          </a:p>
          <a:p>
            <a:pPr eaLnBrk="1" hangingPunct="1">
              <a:buFont typeface="Arial" charset="0"/>
              <a:buNone/>
            </a:pPr>
            <a:endParaRPr lang="tr-TR" sz="2000" dirty="0" smtClean="0">
              <a:latin typeface="Arial" charset="0"/>
              <a:cs typeface="Arial" charset="0"/>
            </a:endParaRPr>
          </a:p>
        </p:txBody>
      </p:sp>
      <p:pic>
        <p:nvPicPr>
          <p:cNvPr id="4" name="Picture 2"/>
          <p:cNvPicPr>
            <a:picLocks noChangeAspect="1" noChangeArrowheads="1"/>
          </p:cNvPicPr>
          <p:nvPr/>
        </p:nvPicPr>
        <p:blipFill>
          <a:blip r:embed="rId2" cstate="print"/>
          <a:srcRect/>
          <a:stretch>
            <a:fillRect/>
          </a:stretch>
        </p:blipFill>
        <p:spPr bwMode="auto">
          <a:xfrm>
            <a:off x="8235281" y="0"/>
            <a:ext cx="908720" cy="90872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29</a:t>
            </a:fld>
            <a:endParaRPr lang="tr-TR"/>
          </a:p>
        </p:txBody>
      </p:sp>
      <p:sp>
        <p:nvSpPr>
          <p:cNvPr id="8" name="1 Başlık"/>
          <p:cNvSpPr>
            <a:spLocks noGrp="1"/>
          </p:cNvSpPr>
          <p:nvPr>
            <p:ph type="title"/>
          </p:nvPr>
        </p:nvSpPr>
        <p:spPr>
          <a:xfrm>
            <a:off x="1115616" y="232424"/>
            <a:ext cx="7570787" cy="584775"/>
          </a:xfrm>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tr-TR" sz="3200" b="1" dirty="0" smtClean="0">
                <a:solidFill>
                  <a:srgbClr val="FF0000"/>
                </a:solidFill>
              </a:rPr>
              <a:t>FAALİYETLERİMİZ</a:t>
            </a:r>
            <a:endParaRPr lang="tr-TR" sz="32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683568" y="1052736"/>
            <a:ext cx="7776864" cy="5632311"/>
          </a:xfrm>
          <a:prstGeom prst="rect">
            <a:avLst/>
          </a:prstGeom>
        </p:spPr>
        <p:txBody>
          <a:bodyPr wrap="square">
            <a:spAutoFit/>
          </a:bodyPr>
          <a:lstStyle/>
          <a:p>
            <a:pPr algn="just"/>
            <a:r>
              <a:rPr lang="tr-TR" sz="2400" b="1" dirty="0" smtClean="0">
                <a:solidFill>
                  <a:srgbClr val="FF0000"/>
                </a:solidFill>
                <a:latin typeface="Arial" pitchFamily="34" charset="0"/>
                <a:ea typeface="Verdana" pitchFamily="34" charset="0"/>
                <a:cs typeface="Arial" pitchFamily="34" charset="0"/>
              </a:rPr>
              <a:t>Tahsis: </a:t>
            </a:r>
            <a:r>
              <a:rPr lang="tr-TR" sz="2400" dirty="0" smtClean="0">
                <a:solidFill>
                  <a:srgbClr val="0000FF"/>
                </a:solidFill>
                <a:latin typeface="Arial" pitchFamily="34" charset="0"/>
                <a:cs typeface="Arial" pitchFamily="34" charset="0"/>
              </a:rPr>
              <a:t>Bir şeyi bir kimseye ya da bir yere ayırma. </a:t>
            </a:r>
          </a:p>
          <a:p>
            <a:pPr algn="just"/>
            <a:r>
              <a:rPr lang="tr-TR" sz="2400" dirty="0" smtClean="0">
                <a:solidFill>
                  <a:srgbClr val="0000FF"/>
                </a:solidFill>
                <a:latin typeface="Arial" pitchFamily="34" charset="0"/>
                <a:cs typeface="Arial" pitchFamily="34" charset="0"/>
              </a:rPr>
              <a:t>(TDK Sözlük) </a:t>
            </a:r>
          </a:p>
          <a:p>
            <a:pPr algn="just"/>
            <a:endParaRPr lang="tr-TR" sz="2400" b="1" dirty="0" smtClean="0">
              <a:solidFill>
                <a:srgbClr val="0000FF"/>
              </a:solidFill>
              <a:latin typeface="Arial" pitchFamily="34" charset="0"/>
              <a:cs typeface="Arial" pitchFamily="34" charset="0"/>
            </a:endParaRPr>
          </a:p>
          <a:p>
            <a:pPr algn="just"/>
            <a:r>
              <a:rPr lang="tr-TR" sz="2400" b="1" dirty="0" smtClean="0">
                <a:solidFill>
                  <a:srgbClr val="FF0000"/>
                </a:solidFill>
                <a:latin typeface="Arial" pitchFamily="34" charset="0"/>
                <a:cs typeface="Arial" pitchFamily="34" charset="0"/>
              </a:rPr>
              <a:t>Su Tahsisi:</a:t>
            </a:r>
            <a:r>
              <a:rPr lang="tr-TR" sz="2400" dirty="0" smtClean="0">
                <a:solidFill>
                  <a:srgbClr val="FF0000"/>
                </a:solidFill>
                <a:latin typeface="Arial" pitchFamily="34" charset="0"/>
                <a:cs typeface="Arial" pitchFamily="34" charset="0"/>
              </a:rPr>
              <a:t> </a:t>
            </a:r>
            <a:r>
              <a:rPr lang="tr-TR" sz="2400" dirty="0" smtClean="0">
                <a:solidFill>
                  <a:srgbClr val="0000FF"/>
                </a:solidFill>
                <a:latin typeface="Arial" pitchFamily="34" charset="0"/>
                <a:cs typeface="Arial" pitchFamily="34" charset="0"/>
              </a:rPr>
              <a:t>En basit tanımıyla suyun paylaştırılmasıdır. Belirli bir su kaynağının sürdürülebilir şekilde verimli kullanımı tahminine dayanır.</a:t>
            </a:r>
          </a:p>
          <a:p>
            <a:pPr algn="just"/>
            <a:endParaRPr lang="tr-TR" sz="2400" b="1" dirty="0" smtClean="0">
              <a:solidFill>
                <a:srgbClr val="0000FF"/>
              </a:solidFill>
              <a:latin typeface="Arial" pitchFamily="34" charset="0"/>
              <a:cs typeface="Arial" pitchFamily="34" charset="0"/>
            </a:endParaRPr>
          </a:p>
          <a:p>
            <a:pPr algn="just"/>
            <a:r>
              <a:rPr lang="tr-TR" sz="2400" b="1" dirty="0" err="1" smtClean="0">
                <a:solidFill>
                  <a:srgbClr val="FF0000"/>
                </a:solidFill>
                <a:latin typeface="Arial" pitchFamily="34" charset="0"/>
                <a:cs typeface="Arial" pitchFamily="34" charset="0"/>
              </a:rPr>
              <a:t>Sektörel</a:t>
            </a:r>
            <a:r>
              <a:rPr lang="tr-TR" sz="2400" b="1" dirty="0" smtClean="0">
                <a:solidFill>
                  <a:srgbClr val="FF0000"/>
                </a:solidFill>
                <a:latin typeface="Arial" pitchFamily="34" charset="0"/>
                <a:cs typeface="Arial" pitchFamily="34" charset="0"/>
              </a:rPr>
              <a:t> Su Tahsisi : </a:t>
            </a:r>
            <a:r>
              <a:rPr lang="tr-TR" sz="2400" dirty="0" smtClean="0">
                <a:solidFill>
                  <a:srgbClr val="0000FF"/>
                </a:solidFill>
                <a:latin typeface="Arial" pitchFamily="34" charset="0"/>
                <a:cs typeface="Arial" pitchFamily="34" charset="0"/>
              </a:rPr>
              <a:t>Suyun farklı kullanım ve ihtiyaçlarının </a:t>
            </a:r>
            <a:r>
              <a:rPr lang="tr-TR" sz="2400" dirty="0" err="1" smtClean="0">
                <a:solidFill>
                  <a:srgbClr val="0000FF"/>
                </a:solidFill>
                <a:latin typeface="Arial" pitchFamily="34" charset="0"/>
                <a:cs typeface="Arial" pitchFamily="34" charset="0"/>
              </a:rPr>
              <a:t>yeraldığı</a:t>
            </a:r>
            <a:r>
              <a:rPr lang="tr-TR" sz="2400" dirty="0" smtClean="0">
                <a:solidFill>
                  <a:srgbClr val="0000FF"/>
                </a:solidFill>
                <a:latin typeface="Arial" pitchFamily="34" charset="0"/>
                <a:cs typeface="Arial" pitchFamily="34" charset="0"/>
              </a:rPr>
              <a:t> bir hidrolojik sistemde, belirli bir amaç yada kullanıma ayrılan belirli miktardaki suyun ölçüm yöntemidir. (</a:t>
            </a:r>
            <a:r>
              <a:rPr lang="tr-TR" sz="2400" dirty="0" smtClean="0">
                <a:solidFill>
                  <a:srgbClr val="0000FF"/>
                </a:solidFill>
                <a:latin typeface="Arial" pitchFamily="34" charset="0"/>
                <a:cs typeface="Arial" pitchFamily="34" charset="0"/>
                <a:hlinkClick r:id="rId2"/>
              </a:rPr>
              <a:t>www.</a:t>
            </a:r>
            <a:r>
              <a:rPr lang="tr-TR" sz="2400" dirty="0" err="1" smtClean="0">
                <a:solidFill>
                  <a:srgbClr val="0000FF"/>
                </a:solidFill>
                <a:latin typeface="Arial" pitchFamily="34" charset="0"/>
                <a:cs typeface="Arial" pitchFamily="34" charset="0"/>
                <a:hlinkClick r:id="rId2"/>
              </a:rPr>
              <a:t>ecologydictionary</a:t>
            </a:r>
            <a:r>
              <a:rPr lang="tr-TR" sz="2400" dirty="0" smtClean="0">
                <a:solidFill>
                  <a:srgbClr val="0000FF"/>
                </a:solidFill>
                <a:latin typeface="Arial" pitchFamily="34" charset="0"/>
                <a:cs typeface="Arial" pitchFamily="34" charset="0"/>
                <a:hlinkClick r:id="rId2"/>
              </a:rPr>
              <a:t>.org</a:t>
            </a:r>
            <a:r>
              <a:rPr lang="tr-TR" sz="2400" dirty="0" smtClean="0">
                <a:solidFill>
                  <a:srgbClr val="0000FF"/>
                </a:solidFill>
                <a:latin typeface="Arial" pitchFamily="34" charset="0"/>
                <a:cs typeface="Arial" pitchFamily="34" charset="0"/>
              </a:rPr>
              <a:t>)</a:t>
            </a:r>
          </a:p>
          <a:p>
            <a:pPr algn="just"/>
            <a:r>
              <a:rPr lang="tr-TR" sz="2400" dirty="0" smtClean="0">
                <a:solidFill>
                  <a:srgbClr val="0000FF"/>
                </a:solidFill>
                <a:latin typeface="Arial" pitchFamily="34" charset="0"/>
                <a:cs typeface="Arial" pitchFamily="34" charset="0"/>
              </a:rPr>
              <a:t>Havzadaki su kaynakları potansiyeli dikkate alınarak bir plan çerçevesinde, farklı kullanım maksatlarıyla suyu talep eden sektörlere yapılan tahsistir.</a:t>
            </a:r>
          </a:p>
          <a:p>
            <a:endParaRPr lang="tr-TR" sz="2400" b="1" dirty="0" smtClean="0">
              <a:solidFill>
                <a:srgbClr val="0000FF"/>
              </a:solidFill>
              <a:latin typeface="Arial" pitchFamily="34" charset="0"/>
              <a:cs typeface="Arial" pitchFamily="34" charset="0"/>
            </a:endParaRPr>
          </a:p>
        </p:txBody>
      </p:sp>
      <p:sp>
        <p:nvSpPr>
          <p:cNvPr id="4" name="19 Başlık"/>
          <p:cNvSpPr txBox="1">
            <a:spLocks/>
          </p:cNvSpPr>
          <p:nvPr/>
        </p:nvSpPr>
        <p:spPr>
          <a:xfrm>
            <a:off x="1259632" y="188060"/>
            <a:ext cx="6408712" cy="584775"/>
          </a:xfrm>
          <a:prstGeom prst="rect">
            <a:avLst/>
          </a:prstGeom>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fontAlgn="auto" latinLnBrk="0">
              <a:lnSpc>
                <a:spcPct val="100000"/>
              </a:lnSpc>
              <a:spcBef>
                <a:spcPts val="0"/>
              </a:spcBef>
              <a:spcAft>
                <a:spcPts val="0"/>
              </a:spcAft>
              <a:buClrTx/>
              <a:buSzTx/>
              <a:buFontTx/>
              <a:buNone/>
              <a:tabLst/>
              <a:defRPr/>
            </a:pPr>
            <a:r>
              <a:rPr lang="tr-TR" sz="32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TANIMLAR</a:t>
            </a:r>
            <a:endParaRPr lang="tr-TR" sz="3200" b="1" spc="50" dirty="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endParaRPr>
          </a:p>
        </p:txBody>
      </p:sp>
      <p:pic>
        <p:nvPicPr>
          <p:cNvPr id="5" name="4 Resim" descr="logoyeniseffaf.png"/>
          <p:cNvPicPr>
            <a:picLocks noChangeAspect="1"/>
          </p:cNvPicPr>
          <p:nvPr/>
        </p:nvPicPr>
        <p:blipFill>
          <a:blip r:embed="rId3" cstate="print"/>
          <a:stretch>
            <a:fillRect/>
          </a:stretch>
        </p:blipFill>
        <p:spPr>
          <a:xfrm>
            <a:off x="8100392" y="0"/>
            <a:ext cx="898463" cy="900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0825" y="1052513"/>
            <a:ext cx="8642350" cy="5073650"/>
          </a:xfrm>
        </p:spPr>
        <p:txBody>
          <a:bodyPr rtlCol="0">
            <a:normAutofit fontScale="92500" lnSpcReduction="20000"/>
          </a:bodyPr>
          <a:lstStyle/>
          <a:p>
            <a:pPr algn="just" eaLnBrk="1" fontAlgn="auto" hangingPunct="1">
              <a:spcAft>
                <a:spcPts val="0"/>
              </a:spcAft>
              <a:buFont typeface="Arial" pitchFamily="34" charset="0"/>
              <a:buNone/>
              <a:defRPr/>
            </a:pPr>
            <a:r>
              <a:rPr lang="tr-TR" sz="2400" b="1" dirty="0">
                <a:solidFill>
                  <a:srgbClr val="FF0000"/>
                </a:solidFill>
              </a:rPr>
              <a:t>Uluslararası Su Tahsisi Çalıştayı Sonuçları ; </a:t>
            </a:r>
          </a:p>
          <a:p>
            <a:pPr algn="just" eaLnBrk="1" fontAlgn="auto" hangingPunct="1">
              <a:spcAft>
                <a:spcPts val="0"/>
              </a:spcAft>
              <a:buFont typeface="Arial" pitchFamily="34" charset="0"/>
              <a:buNone/>
              <a:defRPr/>
            </a:pPr>
            <a:endParaRPr lang="tr-TR" sz="2400" b="1" dirty="0">
              <a:solidFill>
                <a:srgbClr val="FF0000"/>
              </a:solidFill>
            </a:endParaRPr>
          </a:p>
          <a:p>
            <a:pPr algn="just" eaLnBrk="1" fontAlgn="auto" hangingPunct="1">
              <a:spcAft>
                <a:spcPts val="0"/>
              </a:spcAft>
              <a:buClr>
                <a:srgbClr val="FF0000"/>
              </a:buClr>
              <a:buFont typeface="Wingdings" panose="05000000000000000000" pitchFamily="2" charset="2"/>
              <a:buChar char="ü"/>
              <a:defRPr/>
            </a:pPr>
            <a:r>
              <a:rPr lang="tr-TR" sz="2300" b="1" dirty="0">
                <a:solidFill>
                  <a:srgbClr val="0000FF"/>
                </a:solidFill>
              </a:rPr>
              <a:t>Su tahsisinin sağlanması için öncelikle Su Kanununun çıkarılması gerekmektedir.</a:t>
            </a:r>
          </a:p>
          <a:p>
            <a:pPr algn="just" eaLnBrk="1" fontAlgn="auto" hangingPunct="1">
              <a:spcAft>
                <a:spcPts val="0"/>
              </a:spcAft>
              <a:buClr>
                <a:srgbClr val="FF0000"/>
              </a:buClr>
              <a:buFont typeface="Wingdings" panose="05000000000000000000" pitchFamily="2" charset="2"/>
              <a:buChar char="ü"/>
              <a:defRPr/>
            </a:pPr>
            <a:r>
              <a:rPr lang="tr-TR" sz="2300" b="1" dirty="0">
                <a:solidFill>
                  <a:srgbClr val="0000FF"/>
                </a:solidFill>
              </a:rPr>
              <a:t>Tahsis </a:t>
            </a:r>
            <a:r>
              <a:rPr lang="tr-TR" sz="2300" b="1" dirty="0" smtClean="0">
                <a:solidFill>
                  <a:srgbClr val="0000FF"/>
                </a:solidFill>
              </a:rPr>
              <a:t>sürecinde </a:t>
            </a:r>
            <a:r>
              <a:rPr lang="tr-TR" sz="2300" b="1" dirty="0">
                <a:solidFill>
                  <a:srgbClr val="0000FF"/>
                </a:solidFill>
              </a:rPr>
              <a:t>öncelikle suyun tasarruflu kullanımını sağlayacak adaptasyon mekanizmaları gereklidir. </a:t>
            </a:r>
          </a:p>
          <a:p>
            <a:pPr algn="just" eaLnBrk="1" fontAlgn="auto" hangingPunct="1">
              <a:spcAft>
                <a:spcPts val="0"/>
              </a:spcAft>
              <a:buClr>
                <a:srgbClr val="FF0000"/>
              </a:buClr>
              <a:buFont typeface="Wingdings" panose="05000000000000000000" pitchFamily="2" charset="2"/>
              <a:buChar char="ü"/>
              <a:defRPr/>
            </a:pPr>
            <a:r>
              <a:rPr lang="tr-TR" sz="2300" b="1" dirty="0">
                <a:solidFill>
                  <a:srgbClr val="0000FF"/>
                </a:solidFill>
              </a:rPr>
              <a:t>Tasarruflu su kullanımına teşvik, gereğinden fazla ve su miktarını olumsuz yönde etkileyecek su kullanımlarına cezai müeyyideler getirilebilir. Aynı şekilde, su kalitesinin iyileştirilmesi ile ilgili yapılacak çalışmalara teşvik, su kalitesinin düşmesine neden olacak faaliyetlere ise cezai yaptırımlar uygulanabilir.</a:t>
            </a:r>
          </a:p>
          <a:p>
            <a:pPr algn="just" eaLnBrk="1" fontAlgn="auto" hangingPunct="1">
              <a:spcAft>
                <a:spcPts val="0"/>
              </a:spcAft>
              <a:buClr>
                <a:srgbClr val="FF0000"/>
              </a:buClr>
              <a:buFont typeface="Wingdings" panose="05000000000000000000" pitchFamily="2" charset="2"/>
              <a:buChar char="ü"/>
              <a:defRPr/>
            </a:pPr>
            <a:r>
              <a:rPr lang="tr-TR" sz="2300" b="1" dirty="0">
                <a:solidFill>
                  <a:srgbClr val="0000FF"/>
                </a:solidFill>
              </a:rPr>
              <a:t>Adaptasyon mekanizmalarının yasal düzenlemelerle yaptırım gücüne sahip olması, uyum sürecinin en önemli parçasıdır.</a:t>
            </a:r>
          </a:p>
          <a:p>
            <a:pPr algn="just" eaLnBrk="1" fontAlgn="auto" hangingPunct="1">
              <a:spcAft>
                <a:spcPts val="0"/>
              </a:spcAft>
              <a:buClr>
                <a:srgbClr val="FF0000"/>
              </a:buClr>
              <a:buFont typeface="Wingdings" panose="05000000000000000000" pitchFamily="2" charset="2"/>
              <a:buChar char="ü"/>
              <a:defRPr/>
            </a:pPr>
            <a:r>
              <a:rPr lang="tr-TR" sz="2300" b="1" dirty="0">
                <a:solidFill>
                  <a:srgbClr val="0000FF"/>
                </a:solidFill>
              </a:rPr>
              <a:t>Havza ölçeğinde su esaslı değil tüm ekolojik varlıkları esas alan bir yönetim benimsenmelidir ancak öncelikle havza ölçeğinde yapılanma olmalıdır.</a:t>
            </a:r>
          </a:p>
          <a:p>
            <a:pPr algn="just" eaLnBrk="1" fontAlgn="auto" hangingPunct="1">
              <a:spcAft>
                <a:spcPts val="0"/>
              </a:spcAft>
              <a:buClr>
                <a:srgbClr val="FF0000"/>
              </a:buClr>
              <a:buFont typeface="Wingdings" panose="05000000000000000000" pitchFamily="2" charset="2"/>
              <a:buChar char="ü"/>
              <a:defRPr/>
            </a:pPr>
            <a:endParaRPr lang="tr-TR" sz="2100" b="1" dirty="0">
              <a:solidFill>
                <a:srgbClr val="0000FF"/>
              </a:solidFill>
            </a:endParaRPr>
          </a:p>
        </p:txBody>
      </p:sp>
      <p:pic>
        <p:nvPicPr>
          <p:cNvPr id="4" name="Picture 2"/>
          <p:cNvPicPr>
            <a:picLocks noChangeAspect="1" noChangeArrowheads="1"/>
          </p:cNvPicPr>
          <p:nvPr/>
        </p:nvPicPr>
        <p:blipFill>
          <a:blip r:embed="rId2" cstate="print"/>
          <a:srcRect/>
          <a:stretch>
            <a:fillRect/>
          </a:stretch>
        </p:blipFill>
        <p:spPr bwMode="auto">
          <a:xfrm>
            <a:off x="8235281" y="0"/>
            <a:ext cx="908720" cy="90872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30</a:t>
            </a:fld>
            <a:endParaRPr lang="tr-TR"/>
          </a:p>
        </p:txBody>
      </p:sp>
      <p:sp>
        <p:nvSpPr>
          <p:cNvPr id="8" name="1 Başlık"/>
          <p:cNvSpPr>
            <a:spLocks noGrp="1"/>
          </p:cNvSpPr>
          <p:nvPr>
            <p:ph type="title"/>
          </p:nvPr>
        </p:nvSpPr>
        <p:spPr>
          <a:xfrm>
            <a:off x="1115616" y="232424"/>
            <a:ext cx="7570787" cy="584775"/>
          </a:xfrm>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tr-TR" sz="3200" b="1" dirty="0" smtClean="0">
                <a:solidFill>
                  <a:srgbClr val="FF0000"/>
                </a:solidFill>
              </a:rPr>
              <a:t>FAALİYETLERİMİZ</a:t>
            </a:r>
            <a:endParaRPr lang="tr-TR" sz="3200" b="1"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124744"/>
            <a:ext cx="8229600" cy="5001419"/>
          </a:xfrm>
        </p:spPr>
        <p:txBody>
          <a:bodyPr/>
          <a:lstStyle/>
          <a:p>
            <a:pPr algn="ctr" eaLnBrk="1" hangingPunct="1">
              <a:buNone/>
            </a:pPr>
            <a:r>
              <a:rPr lang="tr-TR" sz="2400" b="1" dirty="0" smtClean="0">
                <a:solidFill>
                  <a:srgbClr val="FF0000"/>
                </a:solidFill>
                <a:ea typeface="Arial Unicode MS" pitchFamily="34" charset="-128"/>
                <a:cs typeface="Arial Unicode MS" pitchFamily="34" charset="-128"/>
              </a:rPr>
              <a:t>3. İstanbul Uluslararası Su Forumu, İstanbul</a:t>
            </a:r>
          </a:p>
          <a:p>
            <a:pPr algn="ctr" eaLnBrk="1" hangingPunct="1">
              <a:buNone/>
            </a:pPr>
            <a:r>
              <a:rPr lang="tr-TR" sz="2400" b="1" dirty="0" smtClean="0">
                <a:ea typeface="Arial Unicode MS" pitchFamily="34" charset="-128"/>
                <a:cs typeface="Arial Unicode MS" pitchFamily="34" charset="-128"/>
              </a:rPr>
              <a:t>Havza Bazında Su Güvenliğine Genel ve Türkiye Bakışı Yan Etkinliği</a:t>
            </a:r>
          </a:p>
          <a:p>
            <a:pPr algn="just" eaLnBrk="1" hangingPunct="1">
              <a:buClr>
                <a:srgbClr val="FF0000"/>
              </a:buClr>
              <a:buNone/>
            </a:pPr>
            <a:r>
              <a:rPr lang="tr-TR" sz="2800" b="1" dirty="0" smtClean="0">
                <a:solidFill>
                  <a:srgbClr val="FF0000"/>
                </a:solidFill>
              </a:rPr>
              <a:t>Yan Etkinlikte yer alan sunum başlıkları:</a:t>
            </a:r>
          </a:p>
          <a:p>
            <a:pPr algn="just" eaLnBrk="1" hangingPunct="1">
              <a:buClr>
                <a:srgbClr val="FF0000"/>
              </a:buClr>
              <a:buFont typeface="Wingdings" pitchFamily="2" charset="2"/>
              <a:buChar char="ü"/>
            </a:pPr>
            <a:r>
              <a:rPr lang="tr-TR" sz="2400" b="1" dirty="0" smtClean="0">
                <a:solidFill>
                  <a:srgbClr val="0000FF"/>
                </a:solidFill>
              </a:rPr>
              <a:t>Nehir Havzalarında Su-Gıda-Enerji İlişkisi, </a:t>
            </a:r>
          </a:p>
          <a:p>
            <a:pPr algn="just" eaLnBrk="1" hangingPunct="1">
              <a:buClr>
                <a:srgbClr val="FF0000"/>
              </a:buClr>
              <a:buFont typeface="Wingdings" pitchFamily="2" charset="2"/>
              <a:buChar char="ü"/>
            </a:pPr>
            <a:r>
              <a:rPr lang="tr-TR" sz="2400" b="1" dirty="0" smtClean="0">
                <a:solidFill>
                  <a:srgbClr val="0000FF"/>
                </a:solidFill>
              </a:rPr>
              <a:t>Su Güvenliğinin Desteklenmesinde Etkili Su Tahsis Mekanizmaları,</a:t>
            </a:r>
          </a:p>
          <a:p>
            <a:pPr algn="just" eaLnBrk="1" hangingPunct="1">
              <a:buClr>
                <a:srgbClr val="FF0000"/>
              </a:buClr>
              <a:buFont typeface="Wingdings" pitchFamily="2" charset="2"/>
              <a:buChar char="ü"/>
            </a:pPr>
            <a:r>
              <a:rPr lang="tr-TR" sz="2400" b="1" dirty="0" smtClean="0">
                <a:solidFill>
                  <a:srgbClr val="0000FF"/>
                </a:solidFill>
              </a:rPr>
              <a:t>Kısıtlı Su Kaynaklarının Rakip Kullanıcılar Arasında Paylaşımı,</a:t>
            </a:r>
          </a:p>
          <a:p>
            <a:pPr algn="just" eaLnBrk="1" hangingPunct="1">
              <a:buClr>
                <a:srgbClr val="FF0000"/>
              </a:buClr>
              <a:buFont typeface="Wingdings" pitchFamily="2" charset="2"/>
              <a:buChar char="ü"/>
            </a:pPr>
            <a:r>
              <a:rPr lang="tr-TR" sz="2400" b="1" dirty="0" smtClean="0">
                <a:solidFill>
                  <a:srgbClr val="0000FF"/>
                </a:solidFill>
              </a:rPr>
              <a:t>Ortadoğu’da Su Güvenliği,</a:t>
            </a:r>
          </a:p>
          <a:p>
            <a:pPr algn="just" eaLnBrk="1" hangingPunct="1">
              <a:buClr>
                <a:srgbClr val="FF0000"/>
              </a:buClr>
              <a:buFont typeface="Wingdings" pitchFamily="2" charset="2"/>
              <a:buChar char="ü"/>
            </a:pPr>
            <a:r>
              <a:rPr lang="tr-TR" sz="2400" b="1" dirty="0" smtClean="0">
                <a:solidFill>
                  <a:srgbClr val="0000FF"/>
                </a:solidFill>
              </a:rPr>
              <a:t>Türkiye’nin Su Yönetimi Yaklaşımı,</a:t>
            </a:r>
          </a:p>
          <a:p>
            <a:pPr algn="just" eaLnBrk="1" hangingPunct="1">
              <a:buClr>
                <a:srgbClr val="FF0000"/>
              </a:buClr>
              <a:buFont typeface="Wingdings" pitchFamily="2" charset="2"/>
              <a:buChar char="ü"/>
            </a:pPr>
            <a:r>
              <a:rPr lang="tr-TR" sz="2400" b="1" dirty="0" smtClean="0">
                <a:solidFill>
                  <a:srgbClr val="0000FF"/>
                </a:solidFill>
              </a:rPr>
              <a:t>Türkiye’nin Su Ayak İzi.</a:t>
            </a:r>
          </a:p>
          <a:p>
            <a:pPr algn="ctr">
              <a:buNone/>
            </a:pPr>
            <a:endParaRPr lang="tr-TR" sz="2800" b="1" dirty="0" smtClean="0">
              <a:ea typeface="Arial Unicode MS" pitchFamily="34" charset="-128"/>
              <a:cs typeface="Arial Unicode MS" pitchFamily="34" charset="-128"/>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pPr/>
              <a:t>31</a:t>
            </a:fld>
            <a:endParaRPr lang="tr-TR"/>
          </a:p>
        </p:txBody>
      </p:sp>
      <p:sp>
        <p:nvSpPr>
          <p:cNvPr id="5" name="1 Başlık"/>
          <p:cNvSpPr>
            <a:spLocks noGrp="1"/>
          </p:cNvSpPr>
          <p:nvPr>
            <p:ph type="title"/>
          </p:nvPr>
        </p:nvSpPr>
        <p:spPr>
          <a:xfrm>
            <a:off x="1115616" y="232424"/>
            <a:ext cx="7570787" cy="584775"/>
          </a:xfrm>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tr-TR" sz="3200" b="1" dirty="0" smtClean="0">
                <a:solidFill>
                  <a:srgbClr val="FF0000"/>
                </a:solidFill>
              </a:rPr>
              <a:t>FAALİYETLERİMİZ</a:t>
            </a:r>
            <a:endParaRPr lang="tr-TR" sz="3200" b="1"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08720"/>
            <a:ext cx="8229600" cy="5217443"/>
          </a:xfrm>
        </p:spPr>
        <p:txBody>
          <a:bodyPr/>
          <a:lstStyle/>
          <a:p>
            <a:pPr algn="ctr">
              <a:buNone/>
            </a:pPr>
            <a:r>
              <a:rPr lang="tr-TR" sz="2400" b="1" dirty="0" smtClean="0">
                <a:solidFill>
                  <a:srgbClr val="FF0000"/>
                </a:solidFill>
                <a:ea typeface="Arial Unicode MS" pitchFamily="34" charset="-128"/>
                <a:cs typeface="Arial Unicode MS" pitchFamily="34" charset="-128"/>
              </a:rPr>
              <a:t>Havza Bazında Su Güvenliğine Genel ve Türkiye Bakışı Yan Etkinliği</a:t>
            </a:r>
          </a:p>
          <a:p>
            <a:pPr algn="just" eaLnBrk="1" fontAlgn="auto" hangingPunct="1">
              <a:lnSpc>
                <a:spcPct val="80000"/>
              </a:lnSpc>
              <a:spcAft>
                <a:spcPts val="0"/>
              </a:spcAft>
              <a:buClr>
                <a:srgbClr val="FF0000"/>
              </a:buClr>
              <a:buNone/>
              <a:defRPr/>
            </a:pPr>
            <a:r>
              <a:rPr lang="tr-TR" sz="2100" b="1" dirty="0" smtClean="0">
                <a:solidFill>
                  <a:srgbClr val="0000FF"/>
                </a:solidFill>
              </a:rPr>
              <a:t>Yan etkinlikte ulusal ve uluslararası uzmanlar;</a:t>
            </a:r>
          </a:p>
          <a:p>
            <a:pPr algn="just" eaLnBrk="1" fontAlgn="auto" hangingPunct="1">
              <a:lnSpc>
                <a:spcPct val="80000"/>
              </a:lnSpc>
              <a:spcAft>
                <a:spcPts val="0"/>
              </a:spcAft>
              <a:buClr>
                <a:srgbClr val="FF0000"/>
              </a:buClr>
              <a:buFont typeface="Wingdings" panose="05000000000000000000" pitchFamily="2" charset="2"/>
              <a:buChar char="ü"/>
              <a:defRPr/>
            </a:pPr>
            <a:r>
              <a:rPr lang="tr-TR" sz="2100" b="1" dirty="0" smtClean="0">
                <a:solidFill>
                  <a:srgbClr val="0000FF"/>
                </a:solidFill>
              </a:rPr>
              <a:t>Su idaresi, </a:t>
            </a:r>
          </a:p>
          <a:p>
            <a:pPr algn="just" eaLnBrk="1" fontAlgn="auto" hangingPunct="1">
              <a:lnSpc>
                <a:spcPct val="80000"/>
              </a:lnSpc>
              <a:spcAft>
                <a:spcPts val="0"/>
              </a:spcAft>
              <a:buClr>
                <a:srgbClr val="FF0000"/>
              </a:buClr>
              <a:buFont typeface="Wingdings" panose="05000000000000000000" pitchFamily="2" charset="2"/>
              <a:buChar char="ü"/>
              <a:defRPr/>
            </a:pPr>
            <a:r>
              <a:rPr lang="tr-TR" sz="2100" b="1" dirty="0" smtClean="0">
                <a:solidFill>
                  <a:srgbClr val="0000FF"/>
                </a:solidFill>
              </a:rPr>
              <a:t>Havza bazlı su güvenliği açısından senaryolar, </a:t>
            </a:r>
          </a:p>
          <a:p>
            <a:pPr algn="just" eaLnBrk="1" fontAlgn="auto" hangingPunct="1">
              <a:lnSpc>
                <a:spcPct val="80000"/>
              </a:lnSpc>
              <a:spcAft>
                <a:spcPts val="0"/>
              </a:spcAft>
              <a:buClr>
                <a:srgbClr val="FF0000"/>
              </a:buClr>
              <a:buFont typeface="Wingdings" panose="05000000000000000000" pitchFamily="2" charset="2"/>
              <a:buChar char="ü"/>
              <a:defRPr/>
            </a:pPr>
            <a:r>
              <a:rPr lang="tr-TR" sz="2100" b="1" dirty="0" smtClean="0">
                <a:solidFill>
                  <a:srgbClr val="0000FF"/>
                </a:solidFill>
              </a:rPr>
              <a:t>Farklı kullanıcıların tüketimlerinin ve su tahsislerinin dengelenmesi (temin ve talep dahil olmak üzere), </a:t>
            </a:r>
          </a:p>
          <a:p>
            <a:pPr algn="just" eaLnBrk="1" fontAlgn="auto" hangingPunct="1">
              <a:lnSpc>
                <a:spcPct val="80000"/>
              </a:lnSpc>
              <a:spcAft>
                <a:spcPts val="0"/>
              </a:spcAft>
              <a:buClr>
                <a:srgbClr val="FF0000"/>
              </a:buClr>
              <a:buFont typeface="Wingdings" panose="05000000000000000000" pitchFamily="2" charset="2"/>
              <a:buChar char="ü"/>
              <a:defRPr/>
            </a:pPr>
            <a:r>
              <a:rPr lang="tr-TR" sz="2100" b="1" dirty="0" smtClean="0">
                <a:solidFill>
                  <a:srgbClr val="0000FF"/>
                </a:solidFill>
              </a:rPr>
              <a:t>Entegre su yönetimi yaklaşımları </a:t>
            </a:r>
          </a:p>
          <a:p>
            <a:pPr algn="just" eaLnBrk="1" fontAlgn="auto" hangingPunct="1">
              <a:lnSpc>
                <a:spcPct val="80000"/>
              </a:lnSpc>
              <a:spcAft>
                <a:spcPts val="0"/>
              </a:spcAft>
              <a:buClr>
                <a:srgbClr val="FF0000"/>
              </a:buClr>
              <a:buNone/>
              <a:defRPr/>
            </a:pPr>
            <a:r>
              <a:rPr lang="tr-TR" sz="2100" b="1" dirty="0" smtClean="0">
                <a:solidFill>
                  <a:srgbClr val="0000FF"/>
                </a:solidFill>
              </a:rPr>
              <a:t>	vb. hususların değerlendirilmesi yönünde gerçekleştirdikleri sunumlar ile su güvenliği konusundaki deneyimlerini ve bilgilerini paylaşmışlardır. </a:t>
            </a:r>
          </a:p>
          <a:p>
            <a:pPr algn="just" eaLnBrk="1" fontAlgn="auto" hangingPunct="1">
              <a:lnSpc>
                <a:spcPct val="80000"/>
              </a:lnSpc>
              <a:spcAft>
                <a:spcPts val="0"/>
              </a:spcAft>
              <a:buClr>
                <a:srgbClr val="FF0000"/>
              </a:buClr>
              <a:buNone/>
              <a:defRPr/>
            </a:pPr>
            <a:r>
              <a:rPr lang="tr-TR" sz="2100" b="1" dirty="0" smtClean="0">
                <a:solidFill>
                  <a:srgbClr val="0000FF"/>
                </a:solidFill>
              </a:rPr>
              <a:t>	</a:t>
            </a:r>
          </a:p>
          <a:p>
            <a:pPr algn="just" eaLnBrk="1" fontAlgn="auto" hangingPunct="1">
              <a:lnSpc>
                <a:spcPct val="80000"/>
              </a:lnSpc>
              <a:spcAft>
                <a:spcPts val="0"/>
              </a:spcAft>
              <a:buClr>
                <a:srgbClr val="FF0000"/>
              </a:buClr>
              <a:buNone/>
              <a:defRPr/>
            </a:pPr>
            <a:r>
              <a:rPr lang="tr-TR" sz="2100" b="1" dirty="0" smtClean="0">
                <a:solidFill>
                  <a:srgbClr val="0000FF"/>
                </a:solidFill>
              </a:rPr>
              <a:t>	Bununla birlikte Türkiye’nin Su Ayak İzi Raporu da WWF Türkiye tarafından sunularak su kullanımı ve su kaynaklarının farklı sektörlerce değerlendirilmesi arasındaki bağ üzerinde </a:t>
            </a:r>
            <a:r>
              <a:rPr lang="tr-TR" sz="2100" b="1" dirty="0" err="1" smtClean="0">
                <a:solidFill>
                  <a:srgbClr val="0000FF"/>
                </a:solidFill>
              </a:rPr>
              <a:t>farkındalık</a:t>
            </a:r>
            <a:r>
              <a:rPr lang="tr-TR" sz="2100" b="1" dirty="0" smtClean="0">
                <a:solidFill>
                  <a:srgbClr val="0000FF"/>
                </a:solidFill>
              </a:rPr>
              <a:t> oluşturulmuş ve aynı şekilde su üzerine anlamlı bir tartışma üzerinden havza yönetim planlarında ekonomik ve sosyal planlama yapılırken su olgusunun göz önünde bulundurulması gerekliliği vurgulanmıştır.</a:t>
            </a:r>
          </a:p>
          <a:p>
            <a:pPr algn="just" eaLnBrk="1" fontAlgn="auto" hangingPunct="1">
              <a:lnSpc>
                <a:spcPct val="80000"/>
              </a:lnSpc>
              <a:spcAft>
                <a:spcPts val="0"/>
              </a:spcAft>
              <a:buClr>
                <a:srgbClr val="FF0000"/>
              </a:buClr>
              <a:buFont typeface="Wingdings" panose="05000000000000000000" pitchFamily="2" charset="2"/>
              <a:buChar char="ü"/>
              <a:defRPr/>
            </a:pPr>
            <a:endParaRPr lang="tr-TR" sz="2100" b="1" dirty="0">
              <a:solidFill>
                <a:srgbClr val="0000FF"/>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pPr/>
              <a:t>32</a:t>
            </a:fld>
            <a:endParaRPr lang="tr-TR"/>
          </a:p>
        </p:txBody>
      </p:sp>
      <p:sp>
        <p:nvSpPr>
          <p:cNvPr id="5" name="1 Başlık"/>
          <p:cNvSpPr>
            <a:spLocks noGrp="1"/>
          </p:cNvSpPr>
          <p:nvPr>
            <p:ph type="title"/>
          </p:nvPr>
        </p:nvSpPr>
        <p:spPr>
          <a:xfrm>
            <a:off x="1115616" y="232424"/>
            <a:ext cx="7570787" cy="584775"/>
          </a:xfrm>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tr-TR" sz="3200" b="1" dirty="0" smtClean="0">
                <a:solidFill>
                  <a:srgbClr val="FF0000"/>
                </a:solidFill>
              </a:rPr>
              <a:t>FAALİYETLERİMİZ</a:t>
            </a:r>
            <a:endParaRPr lang="tr-TR" sz="3200" b="1"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38944" y="2708920"/>
            <a:ext cx="8229600" cy="1754326"/>
          </a:xfrm>
          <a:solidFill>
            <a:schemeClr val="tx2">
              <a:lumMod val="60000"/>
              <a:lumOff val="40000"/>
              <a:alpha val="72000"/>
            </a:schemeClr>
          </a:solidFill>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eaLnBrk="1" fontAlgn="auto" hangingPunct="1">
              <a:spcBef>
                <a:spcPts val="0"/>
              </a:spcBef>
              <a:spcAft>
                <a:spcPts val="0"/>
              </a:spcAft>
              <a:buFont typeface="Arial" pitchFamily="34" charset="0"/>
              <a:buNone/>
              <a:defRPr/>
            </a:pPr>
            <a:endParaRPr lang="tr-TR" sz="36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endParaRPr>
          </a:p>
          <a:p>
            <a:pPr marL="0" indent="0" algn="ctr" eaLnBrk="1" fontAlgn="auto" hangingPunct="1">
              <a:spcBef>
                <a:spcPts val="0"/>
              </a:spcBef>
              <a:spcAft>
                <a:spcPts val="0"/>
              </a:spcAft>
              <a:buFont typeface="Arial" pitchFamily="34" charset="0"/>
              <a:buNone/>
              <a:defRPr/>
            </a:pPr>
            <a:r>
              <a:rPr lang="tr-TR" sz="36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DEVAM </a:t>
            </a:r>
            <a:r>
              <a:rPr lang="tr-TR" sz="3600" b="1" spc="50" dirty="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EDEN </a:t>
            </a:r>
            <a:r>
              <a:rPr lang="tr-TR" sz="3600" b="1" spc="50" dirty="0" smtClean="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rPr>
              <a:t>ÇALIŞMALARIMIZ</a:t>
            </a:r>
          </a:p>
          <a:p>
            <a:pPr marL="0" indent="0" algn="ctr" eaLnBrk="1" fontAlgn="auto" hangingPunct="1">
              <a:spcBef>
                <a:spcPts val="0"/>
              </a:spcBef>
              <a:spcAft>
                <a:spcPts val="0"/>
              </a:spcAft>
              <a:buFont typeface="Arial" pitchFamily="34" charset="0"/>
              <a:buNone/>
              <a:defRPr/>
            </a:pPr>
            <a:endParaRPr lang="tr-TR" sz="3600" b="1" spc="50" dirty="0">
              <a:ln w="11430"/>
              <a:solidFill>
                <a:srgbClr val="FF0000"/>
              </a:solidFill>
              <a:effectLst>
                <a:outerShdw blurRad="76200" dist="50800" dir="5400000" algn="tl" rotWithShape="0">
                  <a:srgbClr val="000000">
                    <a:alpha val="65000"/>
                  </a:srgbClr>
                </a:outerShdw>
              </a:effectLst>
              <a:latin typeface="Arial" pitchFamily="34" charset="0"/>
              <a:ea typeface="+mj-ea"/>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35281" y="0"/>
            <a:ext cx="908720" cy="908720"/>
          </a:xfrm>
          <a:prstGeom prst="rect">
            <a:avLst/>
          </a:prstGeom>
          <a:noFill/>
          <a:ln w="9525">
            <a:noFill/>
            <a:miter lim="800000"/>
            <a:headEnd/>
            <a:tailEnd/>
          </a:ln>
        </p:spPr>
      </p:pic>
      <p:sp>
        <p:nvSpPr>
          <p:cNvPr id="5" name="4 Dikdörtgen"/>
          <p:cNvSpPr/>
          <p:nvPr/>
        </p:nvSpPr>
        <p:spPr>
          <a:xfrm>
            <a:off x="1835696" y="260648"/>
            <a:ext cx="5744458" cy="523220"/>
          </a:xfrm>
          <a:prstGeom prst="rect">
            <a:avLst/>
          </a:prstGeom>
        </p:spPr>
        <p:txBody>
          <a:bodyPr wrap="none">
            <a:spAutoFit/>
          </a:bodyPr>
          <a:lstStyle/>
          <a:p>
            <a:r>
              <a:rPr lang="tr-TR" sz="2800" b="1" dirty="0" smtClean="0">
                <a:solidFill>
                  <a:srgbClr val="FF0000"/>
                </a:solidFill>
                <a:latin typeface="Arial" pitchFamily="34" charset="0"/>
                <a:ea typeface="+mj-ea"/>
                <a:cs typeface="Arial" pitchFamily="34" charset="0"/>
              </a:rPr>
              <a:t>TAHSİSLER ŞUBE MÜDÜRLÜĞÜ</a:t>
            </a:r>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33</a:t>
            </a:fld>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Dikdörtgen"/>
          <p:cNvSpPr>
            <a:spLocks noChangeArrowheads="1"/>
          </p:cNvSpPr>
          <p:nvPr/>
        </p:nvSpPr>
        <p:spPr bwMode="auto">
          <a:xfrm>
            <a:off x="539750" y="1196975"/>
            <a:ext cx="8286750" cy="723275"/>
          </a:xfrm>
          <a:prstGeom prst="rect">
            <a:avLst/>
          </a:prstGeom>
          <a:noFill/>
          <a:ln w="9525">
            <a:noFill/>
            <a:miter lim="800000"/>
            <a:headEnd/>
            <a:tailEnd/>
          </a:ln>
        </p:spPr>
        <p:txBody>
          <a:bodyPr>
            <a:spAutoFit/>
          </a:bodyPr>
          <a:lstStyle/>
          <a:p>
            <a:r>
              <a:rPr lang="tr-TR" sz="2100" b="1" dirty="0">
                <a:solidFill>
                  <a:srgbClr val="0000FF"/>
                </a:solidFill>
                <a:latin typeface="Calibri" pitchFamily="34" charset="0"/>
              </a:rPr>
              <a:t>Şube Müdürlüğümüz </a:t>
            </a:r>
            <a:r>
              <a:rPr lang="tr-TR" sz="2100" b="1" dirty="0" smtClean="0">
                <a:solidFill>
                  <a:srgbClr val="0000FF"/>
                </a:solidFill>
                <a:latin typeface="Calibri" pitchFamily="34" charset="0"/>
              </a:rPr>
              <a:t>çalışmalarını </a:t>
            </a:r>
            <a:r>
              <a:rPr lang="tr-TR" sz="2100" b="1" dirty="0">
                <a:solidFill>
                  <a:srgbClr val="0000FF"/>
                </a:solidFill>
                <a:latin typeface="Calibri" pitchFamily="34" charset="0"/>
              </a:rPr>
              <a:t>iki yönde sürdürmektedir;</a:t>
            </a:r>
          </a:p>
          <a:p>
            <a:endParaRPr lang="tr-TR" sz="2000" dirty="0">
              <a:solidFill>
                <a:srgbClr val="002060"/>
              </a:solidFill>
              <a:latin typeface="Calibri" pitchFamily="34" charset="0"/>
            </a:endParaRPr>
          </a:p>
        </p:txBody>
      </p:sp>
      <p:graphicFrame>
        <p:nvGraphicFramePr>
          <p:cNvPr id="5" name="4 Diyagram"/>
          <p:cNvGraphicFramePr/>
          <p:nvPr/>
        </p:nvGraphicFramePr>
        <p:xfrm>
          <a:off x="467544" y="2132856"/>
          <a:ext cx="8352928"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2" name="29 Dikdörtgen"/>
          <p:cNvSpPr>
            <a:spLocks noChangeArrowheads="1"/>
          </p:cNvSpPr>
          <p:nvPr/>
        </p:nvSpPr>
        <p:spPr bwMode="auto">
          <a:xfrm>
            <a:off x="1331913" y="333375"/>
            <a:ext cx="7272337" cy="460375"/>
          </a:xfrm>
          <a:prstGeom prst="rect">
            <a:avLst/>
          </a:prstGeom>
          <a:noFill/>
          <a:ln w="9525">
            <a:noFill/>
            <a:miter lim="800000"/>
            <a:headEnd/>
            <a:tailEnd/>
          </a:ln>
        </p:spPr>
        <p:txBody>
          <a:bodyPr>
            <a:spAutoFit/>
          </a:bodyPr>
          <a:lstStyle/>
          <a:p>
            <a:endParaRPr lang="tr-TR" sz="2400">
              <a:solidFill>
                <a:srgbClr val="002060"/>
              </a:solidFill>
              <a:latin typeface="Tahoma" pitchFamily="34" charset="0"/>
            </a:endParaRPr>
          </a:p>
        </p:txBody>
      </p:sp>
      <p:sp>
        <p:nvSpPr>
          <p:cNvPr id="7" name="6 Metin kutusu"/>
          <p:cNvSpPr txBox="1"/>
          <p:nvPr/>
        </p:nvSpPr>
        <p:spPr>
          <a:xfrm>
            <a:off x="899592" y="80765"/>
            <a:ext cx="7344816" cy="584775"/>
          </a:xfrm>
          <a:prstGeom prst="rect">
            <a:avLst/>
          </a:prstGeom>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a:spcBef>
                <a:spcPct val="0"/>
              </a:spcBef>
              <a:buNone/>
              <a:defRPr sz="3600" b="1">
                <a:solidFill>
                  <a:srgbClr val="FF0000"/>
                </a:solidFill>
                <a:latin typeface="+mj-lt"/>
                <a:ea typeface="+mj-ea"/>
                <a:cs typeface="+mj-cs"/>
              </a:defRPr>
            </a:lvl1pPr>
          </a:lstStyle>
          <a:p>
            <a:pPr fontAlgn="auto">
              <a:spcAft>
                <a:spcPts val="0"/>
              </a:spcAft>
              <a:defRPr/>
            </a:pPr>
            <a:r>
              <a:rPr lang="tr-TR" sz="3200" dirty="0"/>
              <a:t>ÇALIŞMALARIMIZIN TEMEL ÇERÇEVESİ</a:t>
            </a:r>
          </a:p>
        </p:txBody>
      </p:sp>
      <p:pic>
        <p:nvPicPr>
          <p:cNvPr id="6" name="Picture 2"/>
          <p:cNvPicPr>
            <a:picLocks noChangeAspect="1" noChangeArrowheads="1"/>
          </p:cNvPicPr>
          <p:nvPr/>
        </p:nvPicPr>
        <p:blipFill>
          <a:blip r:embed="rId8" cstate="print"/>
          <a:srcRect/>
          <a:stretch>
            <a:fillRect/>
          </a:stretch>
        </p:blipFill>
        <p:spPr bwMode="auto">
          <a:xfrm>
            <a:off x="8235281" y="0"/>
            <a:ext cx="908720" cy="908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4 Başlık"/>
          <p:cNvSpPr>
            <a:spLocks noGrp="1"/>
          </p:cNvSpPr>
          <p:nvPr>
            <p:ph type="title"/>
          </p:nvPr>
        </p:nvSpPr>
        <p:spPr>
          <a:xfrm>
            <a:off x="1115616" y="-531440"/>
            <a:ext cx="7354887" cy="1938992"/>
          </a:xfrm>
        </p:spPr>
        <p:txBody>
          <a:bodyPr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tr-TR" sz="4000" b="1" dirty="0">
                <a:solidFill>
                  <a:srgbClr val="FF0000"/>
                </a:solidFill>
              </a:rPr>
              <a:t/>
            </a:r>
            <a:br>
              <a:rPr lang="tr-TR" sz="4000" b="1" dirty="0">
                <a:solidFill>
                  <a:srgbClr val="FF0000"/>
                </a:solidFill>
              </a:rPr>
            </a:br>
            <a:r>
              <a:rPr lang="tr-TR" sz="4000" b="1" dirty="0">
                <a:solidFill>
                  <a:srgbClr val="FF0000"/>
                </a:solidFill>
              </a:rPr>
              <a:t>PROJELER</a:t>
            </a:r>
            <a:br>
              <a:rPr lang="tr-TR" sz="4000" b="1" dirty="0">
                <a:solidFill>
                  <a:srgbClr val="FF0000"/>
                </a:solidFill>
              </a:rPr>
            </a:br>
            <a:endParaRPr lang="tr-TR" sz="4000" b="1" dirty="0">
              <a:solidFill>
                <a:srgbClr val="FF0000"/>
              </a:solidFill>
            </a:endParaRPr>
          </a:p>
        </p:txBody>
      </p:sp>
      <p:sp>
        <p:nvSpPr>
          <p:cNvPr id="13315" name="5 İçerik Yer Tutucusu"/>
          <p:cNvSpPr>
            <a:spLocks noGrp="1"/>
          </p:cNvSpPr>
          <p:nvPr>
            <p:ph idx="1"/>
          </p:nvPr>
        </p:nvSpPr>
        <p:spPr>
          <a:xfrm>
            <a:off x="107950" y="1412875"/>
            <a:ext cx="8891588" cy="4968875"/>
          </a:xfrm>
        </p:spPr>
        <p:txBody>
          <a:bodyPr/>
          <a:lstStyle/>
          <a:p>
            <a:pPr algn="just" eaLnBrk="1" hangingPunct="1">
              <a:buClr>
                <a:srgbClr val="FF0000"/>
              </a:buClr>
              <a:buFont typeface="Wingdings" pitchFamily="2" charset="2"/>
              <a:buChar char="v"/>
            </a:pPr>
            <a:r>
              <a:rPr lang="tr-TR" sz="2100" b="1" dirty="0" smtClean="0">
                <a:solidFill>
                  <a:srgbClr val="0000FF"/>
                </a:solidFill>
              </a:rPr>
              <a:t>Kalkınma Bakanlığına </a:t>
            </a:r>
            <a:r>
              <a:rPr lang="pt-PT" sz="2100" b="1" dirty="0" smtClean="0">
                <a:solidFill>
                  <a:srgbClr val="0000FF"/>
                </a:solidFill>
              </a:rPr>
              <a:t>2013-2014</a:t>
            </a:r>
            <a:r>
              <a:rPr lang="tr-TR" sz="2100" b="1" dirty="0" smtClean="0">
                <a:solidFill>
                  <a:srgbClr val="0000FF"/>
                </a:solidFill>
              </a:rPr>
              <a:t> dönemi için </a:t>
            </a:r>
            <a:r>
              <a:rPr lang="tr-TR" sz="2100" b="1" dirty="0" smtClean="0">
                <a:solidFill>
                  <a:srgbClr val="0000FF"/>
                </a:solidFill>
              </a:rPr>
              <a:t>sunulan ‘</a:t>
            </a:r>
            <a:r>
              <a:rPr lang="tr-TR" sz="2100" b="1" dirty="0" err="1" smtClean="0">
                <a:solidFill>
                  <a:srgbClr val="0000FF"/>
                </a:solidFill>
              </a:rPr>
              <a:t>Sektörel</a:t>
            </a:r>
            <a:r>
              <a:rPr lang="tr-TR" sz="2100" b="1" dirty="0" smtClean="0">
                <a:solidFill>
                  <a:srgbClr val="0000FF"/>
                </a:solidFill>
              </a:rPr>
              <a:t> </a:t>
            </a:r>
            <a:r>
              <a:rPr lang="pt-PT" sz="2100" b="1" dirty="0" smtClean="0">
                <a:solidFill>
                  <a:srgbClr val="0000FF"/>
                </a:solidFill>
              </a:rPr>
              <a:t>Su Tahsis Planı</a:t>
            </a:r>
            <a:r>
              <a:rPr lang="tr-TR" sz="2100" b="1" dirty="0" smtClean="0">
                <a:solidFill>
                  <a:srgbClr val="0000FF"/>
                </a:solidFill>
              </a:rPr>
              <a:t> Yapımı’</a:t>
            </a:r>
            <a:r>
              <a:rPr lang="pt-PT" sz="2100" b="1" dirty="0" smtClean="0">
                <a:solidFill>
                  <a:srgbClr val="0000FF"/>
                </a:solidFill>
              </a:rPr>
              <a:t> </a:t>
            </a:r>
            <a:r>
              <a:rPr lang="tr-TR" sz="2100" b="1" dirty="0" smtClean="0">
                <a:solidFill>
                  <a:srgbClr val="0000FF"/>
                </a:solidFill>
              </a:rPr>
              <a:t>konulu proje önerisi kabul edilmiştir. </a:t>
            </a:r>
          </a:p>
          <a:p>
            <a:pPr algn="just" eaLnBrk="1" hangingPunct="1">
              <a:buFont typeface="Arial" charset="0"/>
              <a:buNone/>
            </a:pPr>
            <a:endParaRPr lang="tr-TR" sz="2400" dirty="0" smtClean="0">
              <a:solidFill>
                <a:srgbClr val="002060"/>
              </a:solidFill>
              <a:latin typeface="Arial" charset="0"/>
              <a:cs typeface="Arial" charset="0"/>
            </a:endParaRPr>
          </a:p>
          <a:p>
            <a:pPr algn="just" eaLnBrk="1" hangingPunct="1">
              <a:buFont typeface="Arial" charset="0"/>
              <a:buNone/>
            </a:pPr>
            <a:r>
              <a:rPr lang="tr-TR" sz="2400" dirty="0" smtClean="0">
                <a:solidFill>
                  <a:srgbClr val="002060"/>
                </a:solidFill>
                <a:latin typeface="Arial" charset="0"/>
                <a:cs typeface="Arial" charset="0"/>
              </a:rPr>
              <a:t>	</a:t>
            </a:r>
            <a:r>
              <a:rPr lang="tr-TR" sz="2400" dirty="0" smtClean="0">
                <a:solidFill>
                  <a:srgbClr val="FF0000"/>
                </a:solidFill>
                <a:latin typeface="Arial" charset="0"/>
                <a:cs typeface="Arial" charset="0"/>
              </a:rPr>
              <a:t>‘</a:t>
            </a:r>
            <a:r>
              <a:rPr lang="tr-TR" sz="2100" b="1" dirty="0" err="1" smtClean="0">
                <a:solidFill>
                  <a:srgbClr val="FF0000"/>
                </a:solidFill>
              </a:rPr>
              <a:t>Sektörel</a:t>
            </a:r>
            <a:r>
              <a:rPr lang="tr-TR" sz="2100" b="1" dirty="0" smtClean="0">
                <a:solidFill>
                  <a:srgbClr val="FF0000"/>
                </a:solidFill>
              </a:rPr>
              <a:t> </a:t>
            </a:r>
            <a:r>
              <a:rPr lang="pt-PT" sz="2100" b="1" dirty="0" smtClean="0">
                <a:solidFill>
                  <a:srgbClr val="FF0000"/>
                </a:solidFill>
              </a:rPr>
              <a:t>Su Tahsis Planı</a:t>
            </a:r>
            <a:r>
              <a:rPr lang="tr-TR" sz="2100" b="1" dirty="0" smtClean="0">
                <a:solidFill>
                  <a:srgbClr val="FF0000"/>
                </a:solidFill>
              </a:rPr>
              <a:t> Yapımı’</a:t>
            </a:r>
            <a:r>
              <a:rPr lang="pt-PT" sz="2100" b="1" dirty="0" smtClean="0">
                <a:solidFill>
                  <a:srgbClr val="FF0000"/>
                </a:solidFill>
              </a:rPr>
              <a:t> </a:t>
            </a:r>
            <a:r>
              <a:rPr lang="tr-TR" sz="2100" b="1" dirty="0" smtClean="0">
                <a:solidFill>
                  <a:srgbClr val="0000FF"/>
                </a:solidFill>
              </a:rPr>
              <a:t>kapsamında;</a:t>
            </a:r>
          </a:p>
          <a:p>
            <a:pPr algn="just" eaLnBrk="1" hangingPunct="1">
              <a:buClr>
                <a:srgbClr val="FF0000"/>
              </a:buClr>
              <a:buFont typeface="Wingdings" pitchFamily="2" charset="2"/>
              <a:buChar char="ü"/>
            </a:pPr>
            <a:r>
              <a:rPr lang="tr-TR" sz="2100" b="1" dirty="0" smtClean="0">
                <a:solidFill>
                  <a:srgbClr val="0000FF"/>
                </a:solidFill>
              </a:rPr>
              <a:t>Pilot havza olarak Küçük Menderes Havzası seçilmiş, </a:t>
            </a:r>
          </a:p>
          <a:p>
            <a:pPr algn="just" eaLnBrk="1" hangingPunct="1">
              <a:buClr>
                <a:srgbClr val="FF0000"/>
              </a:buClr>
              <a:buFont typeface="Wingdings" pitchFamily="2" charset="2"/>
              <a:buChar char="ü"/>
            </a:pPr>
            <a:r>
              <a:rPr lang="tr-TR" sz="2100" b="1" dirty="0" smtClean="0">
                <a:solidFill>
                  <a:srgbClr val="0000FF"/>
                </a:solidFill>
              </a:rPr>
              <a:t>Proje kapsamında teknik şartname hazırlanmış,</a:t>
            </a:r>
          </a:p>
          <a:p>
            <a:pPr algn="just" eaLnBrk="1" hangingPunct="1">
              <a:buClr>
                <a:srgbClr val="FF0000"/>
              </a:buClr>
              <a:buFont typeface="Wingdings" pitchFamily="2" charset="2"/>
              <a:buChar char="ü"/>
            </a:pPr>
            <a:r>
              <a:rPr lang="tr-TR" sz="2100" b="1" dirty="0" smtClean="0">
                <a:solidFill>
                  <a:srgbClr val="0000FF"/>
                </a:solidFill>
              </a:rPr>
              <a:t>Proje ihale sürecine </a:t>
            </a:r>
            <a:r>
              <a:rPr lang="tr-TR" sz="2100" b="1" dirty="0" smtClean="0">
                <a:solidFill>
                  <a:srgbClr val="0000FF"/>
                </a:solidFill>
              </a:rPr>
              <a:t>taşınmıştır</a:t>
            </a:r>
            <a:r>
              <a:rPr lang="tr-TR" sz="2100" b="1" dirty="0" smtClean="0">
                <a:solidFill>
                  <a:srgbClr val="0000FF"/>
                </a:solidFill>
              </a:rPr>
              <a:t> </a:t>
            </a:r>
            <a:r>
              <a:rPr lang="tr-TR" sz="2100" b="1" dirty="0" smtClean="0">
                <a:solidFill>
                  <a:srgbClr val="0000FF"/>
                </a:solidFill>
              </a:rPr>
              <a:t>ancak daha sonra proje </a:t>
            </a:r>
            <a:r>
              <a:rPr lang="tr-TR" sz="2100" b="1" dirty="0" smtClean="0">
                <a:solidFill>
                  <a:srgbClr val="0000FF"/>
                </a:solidFill>
              </a:rPr>
              <a:t>ihalesi </a:t>
            </a:r>
            <a:r>
              <a:rPr lang="tr-TR" sz="2100" b="1" dirty="0" smtClean="0">
                <a:solidFill>
                  <a:srgbClr val="0000FF"/>
                </a:solidFill>
              </a:rPr>
              <a:t>iptal </a:t>
            </a:r>
            <a:r>
              <a:rPr lang="tr-TR" sz="2100" b="1" dirty="0" smtClean="0">
                <a:solidFill>
                  <a:srgbClr val="0000FF"/>
                </a:solidFill>
              </a:rPr>
              <a:t>edilmiştir. </a:t>
            </a:r>
          </a:p>
          <a:p>
            <a:pPr algn="just" eaLnBrk="1" hangingPunct="1">
              <a:buFont typeface="Wingdings" pitchFamily="2" charset="2"/>
              <a:buChar char="v"/>
            </a:pPr>
            <a:endParaRPr lang="tr-TR" sz="2400" dirty="0" smtClean="0">
              <a:solidFill>
                <a:srgbClr val="002060"/>
              </a:solidFill>
              <a:latin typeface="Arial" charset="0"/>
              <a:cs typeface="Arial" charset="0"/>
            </a:endParaRPr>
          </a:p>
        </p:txBody>
      </p:sp>
      <p:pic>
        <p:nvPicPr>
          <p:cNvPr id="4" name="Picture 2"/>
          <p:cNvPicPr>
            <a:picLocks noChangeAspect="1" noChangeArrowheads="1"/>
          </p:cNvPicPr>
          <p:nvPr/>
        </p:nvPicPr>
        <p:blipFill>
          <a:blip r:embed="rId2" cstate="print"/>
          <a:srcRect/>
          <a:stretch>
            <a:fillRect/>
          </a:stretch>
        </p:blipFill>
        <p:spPr bwMode="auto">
          <a:xfrm>
            <a:off x="8235281" y="0"/>
            <a:ext cx="908720" cy="90872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35</a:t>
            </a:fld>
            <a:endParaRPr lang="tr-T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4 Başlık"/>
          <p:cNvSpPr>
            <a:spLocks noGrp="1"/>
          </p:cNvSpPr>
          <p:nvPr>
            <p:ph type="title"/>
          </p:nvPr>
        </p:nvSpPr>
        <p:spPr>
          <a:xfrm>
            <a:off x="1115616" y="-531440"/>
            <a:ext cx="7354887" cy="1938992"/>
          </a:xfrm>
        </p:spPr>
        <p:txBody>
          <a:bodyPr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tr-TR" sz="4000" b="1" dirty="0">
                <a:solidFill>
                  <a:srgbClr val="FF0000"/>
                </a:solidFill>
              </a:rPr>
              <a:t/>
            </a:r>
            <a:br>
              <a:rPr lang="tr-TR" sz="4000" b="1" dirty="0">
                <a:solidFill>
                  <a:srgbClr val="FF0000"/>
                </a:solidFill>
              </a:rPr>
            </a:br>
            <a:r>
              <a:rPr lang="tr-TR" sz="4000" b="1" dirty="0">
                <a:solidFill>
                  <a:srgbClr val="FF0000"/>
                </a:solidFill>
              </a:rPr>
              <a:t>PROJELER</a:t>
            </a:r>
            <a:br>
              <a:rPr lang="tr-TR" sz="4000" b="1" dirty="0">
                <a:solidFill>
                  <a:srgbClr val="FF0000"/>
                </a:solidFill>
              </a:rPr>
            </a:br>
            <a:endParaRPr lang="tr-TR" sz="4000" b="1" dirty="0">
              <a:solidFill>
                <a:srgbClr val="FF0000"/>
              </a:solidFill>
            </a:endParaRPr>
          </a:p>
        </p:txBody>
      </p:sp>
      <p:sp>
        <p:nvSpPr>
          <p:cNvPr id="14339" name="5 İçerik Yer Tutucusu"/>
          <p:cNvSpPr>
            <a:spLocks noGrp="1"/>
          </p:cNvSpPr>
          <p:nvPr>
            <p:ph idx="1"/>
          </p:nvPr>
        </p:nvSpPr>
        <p:spPr>
          <a:xfrm>
            <a:off x="107950" y="1412875"/>
            <a:ext cx="8891588" cy="4968875"/>
          </a:xfrm>
        </p:spPr>
        <p:txBody>
          <a:bodyPr/>
          <a:lstStyle/>
          <a:p>
            <a:pPr algn="just" eaLnBrk="1" hangingPunct="1">
              <a:lnSpc>
                <a:spcPct val="120000"/>
              </a:lnSpc>
              <a:buClr>
                <a:srgbClr val="FF0000"/>
              </a:buClr>
              <a:buFont typeface="Wingdings" pitchFamily="2" charset="2"/>
              <a:buChar char="v"/>
            </a:pPr>
            <a:r>
              <a:rPr lang="tr-TR" sz="2100" b="1" dirty="0" smtClean="0">
                <a:solidFill>
                  <a:srgbClr val="0000FF"/>
                </a:solidFill>
              </a:rPr>
              <a:t>Proje ihalesinin iptal edilmesini müteakip Projenin başlama ve bitiş yılları </a:t>
            </a:r>
            <a:r>
              <a:rPr lang="tr-TR" sz="2100" b="1" dirty="0" smtClean="0">
                <a:solidFill>
                  <a:srgbClr val="FF0000"/>
                </a:solidFill>
              </a:rPr>
              <a:t>2013 – 2015 </a:t>
            </a:r>
            <a:r>
              <a:rPr lang="tr-TR" sz="2100" b="1" dirty="0" smtClean="0">
                <a:solidFill>
                  <a:srgbClr val="0000FF"/>
                </a:solidFill>
              </a:rPr>
              <a:t>olarak revize edilmiştir. </a:t>
            </a:r>
          </a:p>
          <a:p>
            <a:pPr algn="just" eaLnBrk="1" hangingPunct="1">
              <a:lnSpc>
                <a:spcPct val="120000"/>
              </a:lnSpc>
              <a:buClr>
                <a:srgbClr val="FF0000"/>
              </a:buClr>
              <a:buFont typeface="Arial" charset="0"/>
              <a:buNone/>
            </a:pPr>
            <a:endParaRPr lang="tr-TR" sz="800" b="1" dirty="0" smtClean="0">
              <a:solidFill>
                <a:srgbClr val="0000FF"/>
              </a:solidFill>
            </a:endParaRPr>
          </a:p>
          <a:p>
            <a:pPr algn="just" eaLnBrk="1" hangingPunct="1">
              <a:lnSpc>
                <a:spcPct val="120000"/>
              </a:lnSpc>
              <a:buFont typeface="Arial" charset="0"/>
              <a:buNone/>
            </a:pPr>
            <a:r>
              <a:rPr lang="tr-TR" sz="2100" b="1" dirty="0" smtClean="0">
                <a:solidFill>
                  <a:srgbClr val="0000FF"/>
                </a:solidFill>
              </a:rPr>
              <a:t>	Proje kapsamında;</a:t>
            </a:r>
          </a:p>
          <a:p>
            <a:pPr algn="just" eaLnBrk="1" hangingPunct="1">
              <a:lnSpc>
                <a:spcPct val="120000"/>
              </a:lnSpc>
              <a:buClr>
                <a:srgbClr val="FF0000"/>
              </a:buClr>
              <a:buFont typeface="Wingdings" pitchFamily="2" charset="2"/>
              <a:buChar char="ü"/>
            </a:pPr>
            <a:r>
              <a:rPr lang="tr-TR" sz="2100" b="1" dirty="0" smtClean="0">
                <a:solidFill>
                  <a:srgbClr val="0000FF"/>
                </a:solidFill>
              </a:rPr>
              <a:t>Proje alanı olarak Küçük Menderes Havzası yerine Sektörel Su Tahsis Planı için altlık oluşturabilecek verilere sahip havza </a:t>
            </a:r>
            <a:r>
              <a:rPr lang="tr-TR" sz="2100" b="1" dirty="0" err="1" smtClean="0">
                <a:solidFill>
                  <a:srgbClr val="0000FF"/>
                </a:solidFill>
              </a:rPr>
              <a:t>master</a:t>
            </a:r>
            <a:r>
              <a:rPr lang="tr-TR" sz="2100" b="1" dirty="0" smtClean="0">
                <a:solidFill>
                  <a:srgbClr val="0000FF"/>
                </a:solidFill>
              </a:rPr>
              <a:t> planı tamamlanmış olan </a:t>
            </a:r>
            <a:r>
              <a:rPr lang="tr-TR" sz="2100" b="1" dirty="0" smtClean="0">
                <a:solidFill>
                  <a:srgbClr val="FF0000"/>
                </a:solidFill>
              </a:rPr>
              <a:t>Seyhan Havzası</a:t>
            </a:r>
            <a:r>
              <a:rPr lang="tr-TR" sz="2100" b="1" dirty="0" smtClean="0">
                <a:solidFill>
                  <a:srgbClr val="0000FF"/>
                </a:solidFill>
              </a:rPr>
              <a:t>nın seçilmesi uygun görülmüştür.  </a:t>
            </a:r>
          </a:p>
          <a:p>
            <a:pPr algn="just" eaLnBrk="1" hangingPunct="1">
              <a:lnSpc>
                <a:spcPct val="120000"/>
              </a:lnSpc>
              <a:buClr>
                <a:srgbClr val="FF0000"/>
              </a:buClr>
              <a:buFont typeface="Wingdings" pitchFamily="2" charset="2"/>
              <a:buChar char="ü"/>
            </a:pPr>
            <a:r>
              <a:rPr lang="tr-TR" sz="2100" b="1" dirty="0" smtClean="0">
                <a:solidFill>
                  <a:srgbClr val="0000FF"/>
                </a:solidFill>
              </a:rPr>
              <a:t>Teknik şartnamede düzenlemeler gerçekleştirilerek Projenin yeniden ihale edilmesi çalışmaları devam etmektedir.</a:t>
            </a:r>
          </a:p>
          <a:p>
            <a:pPr algn="just" eaLnBrk="1" hangingPunct="1">
              <a:buFont typeface="Arial" charset="0"/>
              <a:buNone/>
            </a:pPr>
            <a:endParaRPr lang="tr-TR" sz="2400" dirty="0" smtClean="0">
              <a:solidFill>
                <a:srgbClr val="002060"/>
              </a:solidFill>
              <a:latin typeface="Arial" charset="0"/>
              <a:cs typeface="Arial" charset="0"/>
            </a:endParaRPr>
          </a:p>
          <a:p>
            <a:pPr algn="just" eaLnBrk="1" hangingPunct="1">
              <a:buFont typeface="Arial" charset="0"/>
              <a:buNone/>
            </a:pPr>
            <a:endParaRPr lang="tr-TR" sz="2400" dirty="0" smtClean="0">
              <a:latin typeface="Arial" charset="0"/>
              <a:cs typeface="Arial" charset="0"/>
            </a:endParaRPr>
          </a:p>
        </p:txBody>
      </p:sp>
      <p:pic>
        <p:nvPicPr>
          <p:cNvPr id="4" name="Picture 2"/>
          <p:cNvPicPr>
            <a:picLocks noChangeAspect="1" noChangeArrowheads="1"/>
          </p:cNvPicPr>
          <p:nvPr/>
        </p:nvPicPr>
        <p:blipFill>
          <a:blip r:embed="rId2" cstate="print"/>
          <a:srcRect/>
          <a:stretch>
            <a:fillRect/>
          </a:stretch>
        </p:blipFill>
        <p:spPr bwMode="auto">
          <a:xfrm>
            <a:off x="8235281" y="0"/>
            <a:ext cx="908720" cy="90872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36</a:t>
            </a:fld>
            <a:endParaRPr lang="tr-T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Dikdörtgen"/>
          <p:cNvSpPr>
            <a:spLocks noChangeArrowheads="1"/>
          </p:cNvSpPr>
          <p:nvPr/>
        </p:nvSpPr>
        <p:spPr bwMode="auto">
          <a:xfrm>
            <a:off x="179388" y="2060575"/>
            <a:ext cx="8713787" cy="3431709"/>
          </a:xfrm>
          <a:prstGeom prst="rect">
            <a:avLst/>
          </a:prstGeom>
          <a:noFill/>
          <a:ln w="9525">
            <a:noFill/>
            <a:miter lim="800000"/>
            <a:headEnd/>
            <a:tailEnd/>
          </a:ln>
        </p:spPr>
        <p:txBody>
          <a:bodyPr>
            <a:spAutoFit/>
          </a:bodyPr>
          <a:lstStyle/>
          <a:p>
            <a:pPr algn="just">
              <a:buClr>
                <a:srgbClr val="FF0000"/>
              </a:buClr>
              <a:buFont typeface="Wingdings" pitchFamily="2" charset="2"/>
              <a:buChar char="v"/>
            </a:pPr>
            <a:endParaRPr lang="tr-TR" sz="2100" b="1" dirty="0">
              <a:solidFill>
                <a:srgbClr val="0000FF"/>
              </a:solidFill>
              <a:latin typeface="Calibri" pitchFamily="34" charset="0"/>
            </a:endParaRPr>
          </a:p>
          <a:p>
            <a:pPr algn="just">
              <a:buClr>
                <a:srgbClr val="FF0000"/>
              </a:buClr>
              <a:buFont typeface="Wingdings" pitchFamily="2" charset="2"/>
              <a:buChar char="v"/>
            </a:pPr>
            <a:r>
              <a:rPr lang="tr-TR" sz="2100" b="1" dirty="0">
                <a:solidFill>
                  <a:srgbClr val="0000FF"/>
                </a:solidFill>
                <a:latin typeface="Calibri" pitchFamily="34" charset="0"/>
              </a:rPr>
              <a:t>TÜBİTAK – KAMAG 1007 Programına önerilen </a:t>
            </a:r>
            <a:r>
              <a:rPr lang="tr-TR" sz="2100" b="1" dirty="0">
                <a:solidFill>
                  <a:srgbClr val="FF0000"/>
                </a:solidFill>
                <a:latin typeface="Calibri" pitchFamily="34" charset="0"/>
              </a:rPr>
              <a:t>“Havza Bazında </a:t>
            </a:r>
            <a:r>
              <a:rPr lang="tr-TR" sz="2100" b="1" dirty="0" err="1">
                <a:solidFill>
                  <a:srgbClr val="FF0000"/>
                </a:solidFill>
                <a:latin typeface="Calibri" pitchFamily="34" charset="0"/>
              </a:rPr>
              <a:t>Sektörel</a:t>
            </a:r>
            <a:r>
              <a:rPr lang="tr-TR" sz="2100" b="1" dirty="0">
                <a:solidFill>
                  <a:srgbClr val="FF0000"/>
                </a:solidFill>
                <a:latin typeface="Calibri" pitchFamily="34" charset="0"/>
              </a:rPr>
              <a:t> Su Tahsisine Yönelik Planlama Modeli Geliştirilmesi” </a:t>
            </a:r>
            <a:r>
              <a:rPr lang="tr-TR" sz="2100" b="1" dirty="0">
                <a:solidFill>
                  <a:srgbClr val="0000FF"/>
                </a:solidFill>
                <a:latin typeface="Calibri" pitchFamily="34" charset="0"/>
              </a:rPr>
              <a:t>konulu proje kabul edilmiştir. Projenin TÜBİTAK tarafından çağrıya çıkılması beklenmektedir.</a:t>
            </a:r>
          </a:p>
          <a:p>
            <a:pPr algn="just">
              <a:buClr>
                <a:srgbClr val="FF0000"/>
              </a:buClr>
              <a:buFont typeface="Wingdings" pitchFamily="2" charset="2"/>
              <a:buChar char="v"/>
            </a:pPr>
            <a:endParaRPr lang="tr-TR" sz="2800" dirty="0">
              <a:solidFill>
                <a:srgbClr val="002060"/>
              </a:solidFill>
              <a:latin typeface="Calibri" pitchFamily="34" charset="0"/>
            </a:endParaRPr>
          </a:p>
          <a:p>
            <a:pPr algn="just">
              <a:buClr>
                <a:srgbClr val="FF0000"/>
              </a:buClr>
              <a:buFont typeface="Wingdings" pitchFamily="2" charset="2"/>
              <a:buChar char="v"/>
            </a:pPr>
            <a:r>
              <a:rPr lang="tr-TR" sz="2100" b="1" dirty="0">
                <a:solidFill>
                  <a:srgbClr val="0000FF"/>
                </a:solidFill>
                <a:latin typeface="Calibri" pitchFamily="34" charset="0"/>
              </a:rPr>
              <a:t>Türkiye-AB Katılım Öncesi Mali Yardım Aracı (IPA) II. Dönem Hazırlıkları Kapsamında </a:t>
            </a:r>
            <a:r>
              <a:rPr lang="tr-TR" sz="2100" b="1" dirty="0">
                <a:solidFill>
                  <a:srgbClr val="FF0000"/>
                </a:solidFill>
                <a:latin typeface="Calibri" pitchFamily="34" charset="0"/>
              </a:rPr>
              <a:t>“Havza Su Tahsis Planlarının Hazırlanması için Kapasite Geliştirme Projesi” </a:t>
            </a:r>
            <a:r>
              <a:rPr lang="tr-TR" sz="2100" b="1" dirty="0">
                <a:solidFill>
                  <a:srgbClr val="0000FF"/>
                </a:solidFill>
                <a:latin typeface="Calibri" pitchFamily="34" charset="0"/>
              </a:rPr>
              <a:t>konulu bir proje önerisi için hazırlanan proje fişi  Çevre ve Şehircilik Bakanlığına iletilmiştir</a:t>
            </a:r>
            <a:r>
              <a:rPr lang="tr-TR" sz="2100" b="1" dirty="0" smtClean="0">
                <a:solidFill>
                  <a:srgbClr val="0000FF"/>
                </a:solidFill>
                <a:latin typeface="Calibri" pitchFamily="34" charset="0"/>
              </a:rPr>
              <a:t>.</a:t>
            </a:r>
          </a:p>
          <a:p>
            <a:pPr algn="just">
              <a:buClr>
                <a:srgbClr val="FF0000"/>
              </a:buClr>
              <a:buFont typeface="Wingdings" pitchFamily="2" charset="2"/>
              <a:buChar char="v"/>
            </a:pPr>
            <a:endParaRPr lang="tr-TR" sz="2100" b="1" dirty="0">
              <a:solidFill>
                <a:srgbClr val="0000FF"/>
              </a:solidFill>
              <a:latin typeface="Calibri" pitchFamily="34" charset="0"/>
            </a:endParaRPr>
          </a:p>
        </p:txBody>
      </p:sp>
      <p:sp>
        <p:nvSpPr>
          <p:cNvPr id="5" name="4 Başlık"/>
          <p:cNvSpPr txBox="1">
            <a:spLocks/>
          </p:cNvSpPr>
          <p:nvPr/>
        </p:nvSpPr>
        <p:spPr>
          <a:xfrm>
            <a:off x="1115616" y="-531440"/>
            <a:ext cx="7354887" cy="1938992"/>
          </a:xfrm>
          <a:prstGeom prst="rect">
            <a:avLst/>
          </a:prstGeom>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tr-TR" sz="4000" b="1" dirty="0" smtClean="0">
                <a:solidFill>
                  <a:srgbClr val="FF0000"/>
                </a:solidFill>
              </a:rPr>
              <a:t/>
            </a:r>
            <a:br>
              <a:rPr lang="tr-TR" sz="4000" b="1" dirty="0" smtClean="0">
                <a:solidFill>
                  <a:srgbClr val="FF0000"/>
                </a:solidFill>
              </a:rPr>
            </a:br>
            <a:r>
              <a:rPr lang="tr-TR" sz="4000" b="1" dirty="0" smtClean="0">
                <a:solidFill>
                  <a:srgbClr val="FF0000"/>
                </a:solidFill>
              </a:rPr>
              <a:t>PROJELER</a:t>
            </a:r>
            <a:br>
              <a:rPr lang="tr-TR" sz="4000" b="1" dirty="0" smtClean="0">
                <a:solidFill>
                  <a:srgbClr val="FF0000"/>
                </a:solidFill>
              </a:rPr>
            </a:br>
            <a:endParaRPr lang="tr-TR" sz="4000" b="1" dirty="0">
              <a:solidFill>
                <a:srgbClr val="FF0000"/>
              </a:solidFill>
            </a:endParaRPr>
          </a:p>
        </p:txBody>
      </p:sp>
      <p:pic>
        <p:nvPicPr>
          <p:cNvPr id="4" name="Picture 2"/>
          <p:cNvPicPr>
            <a:picLocks noChangeAspect="1" noChangeArrowheads="1"/>
          </p:cNvPicPr>
          <p:nvPr/>
        </p:nvPicPr>
        <p:blipFill>
          <a:blip r:embed="rId2" cstate="print"/>
          <a:srcRect/>
          <a:stretch>
            <a:fillRect/>
          </a:stretch>
        </p:blipFill>
        <p:spPr bwMode="auto">
          <a:xfrm>
            <a:off x="8235281" y="0"/>
            <a:ext cx="908720" cy="908720"/>
          </a:xfrm>
          <a:prstGeom prst="rect">
            <a:avLst/>
          </a:prstGeom>
          <a:noFill/>
          <a:ln w="9525">
            <a:noFill/>
            <a:miter lim="800000"/>
            <a:headEnd/>
            <a:tailEnd/>
          </a:ln>
        </p:spPr>
      </p:pic>
      <p:sp>
        <p:nvSpPr>
          <p:cNvPr id="6" name="5 Slayt Numarası Yer Tutucusu"/>
          <p:cNvSpPr>
            <a:spLocks noGrp="1"/>
          </p:cNvSpPr>
          <p:nvPr>
            <p:ph type="sldNum" sz="quarter" idx="12"/>
          </p:nvPr>
        </p:nvSpPr>
        <p:spPr/>
        <p:txBody>
          <a:bodyPr/>
          <a:lstStyle/>
          <a:p>
            <a:pPr>
              <a:defRPr/>
            </a:pPr>
            <a:fld id="{E8488266-B81C-472D-90AA-4912305AF379}" type="slidenum">
              <a:rPr lang="tr-TR" smtClean="0"/>
              <a:pPr>
                <a:defRPr/>
              </a:pPr>
              <a:t>37</a:t>
            </a:fld>
            <a:endParaRPr lang="tr-T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Metin kutusu 3"/>
          <p:cNvSpPr txBox="1">
            <a:spLocks noChangeArrowheads="1"/>
          </p:cNvSpPr>
          <p:nvPr/>
        </p:nvSpPr>
        <p:spPr bwMode="auto">
          <a:xfrm>
            <a:off x="468313" y="1412875"/>
            <a:ext cx="8135937" cy="3232150"/>
          </a:xfrm>
          <a:prstGeom prst="rect">
            <a:avLst/>
          </a:prstGeom>
          <a:noFill/>
          <a:ln w="9525">
            <a:noFill/>
            <a:miter lim="800000"/>
            <a:headEnd/>
            <a:tailEnd/>
          </a:ln>
        </p:spPr>
        <p:txBody>
          <a:bodyPr>
            <a:spAutoFit/>
          </a:bodyPr>
          <a:lstStyle/>
          <a:p>
            <a:pPr algn="just"/>
            <a:endParaRPr lang="tr-TR" sz="4400" dirty="0">
              <a:solidFill>
                <a:srgbClr val="133491"/>
              </a:solidFill>
              <a:latin typeface="Calibri" pitchFamily="34" charset="0"/>
            </a:endParaRPr>
          </a:p>
          <a:p>
            <a:pPr algn="just"/>
            <a:r>
              <a:rPr lang="tr-TR" sz="3200" b="1" dirty="0">
                <a:solidFill>
                  <a:srgbClr val="0000FF"/>
                </a:solidFill>
                <a:latin typeface="Calibri" pitchFamily="34" charset="0"/>
              </a:rPr>
              <a:t>Şube Müdürlüğümüz bünyesinde başlatılacak sektörel su tahsisi planı hazırlamaya yönelik bu çalışmalar bir ilk niteliğinde olup, suyun bir plan çerçevesinde </a:t>
            </a:r>
            <a:r>
              <a:rPr lang="tr-TR" sz="3200" b="1" dirty="0">
                <a:solidFill>
                  <a:srgbClr val="FF0000"/>
                </a:solidFill>
                <a:latin typeface="Calibri" pitchFamily="34" charset="0"/>
              </a:rPr>
              <a:t>adil paylaşımı ve dengeli kullanımına</a:t>
            </a:r>
            <a:r>
              <a:rPr lang="tr-TR" sz="3200" b="1" dirty="0">
                <a:solidFill>
                  <a:srgbClr val="0000FF"/>
                </a:solidFill>
                <a:latin typeface="Calibri" pitchFamily="34" charset="0"/>
              </a:rPr>
              <a:t> emsal teşkil edecektir.</a:t>
            </a:r>
          </a:p>
        </p:txBody>
      </p:sp>
      <p:sp>
        <p:nvSpPr>
          <p:cNvPr id="4" name="4 Başlık"/>
          <p:cNvSpPr>
            <a:spLocks noGrp="1"/>
          </p:cNvSpPr>
          <p:nvPr>
            <p:ph type="title"/>
          </p:nvPr>
        </p:nvSpPr>
        <p:spPr>
          <a:xfrm>
            <a:off x="1115616" y="-531440"/>
            <a:ext cx="7354887" cy="1938992"/>
          </a:xfrm>
        </p:spPr>
        <p:txBody>
          <a:bodyPr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tr-TR" sz="4000" b="1" dirty="0">
                <a:solidFill>
                  <a:srgbClr val="FF0000"/>
                </a:solidFill>
              </a:rPr>
              <a:t/>
            </a:r>
            <a:br>
              <a:rPr lang="tr-TR" sz="4000" b="1" dirty="0">
                <a:solidFill>
                  <a:srgbClr val="FF0000"/>
                </a:solidFill>
              </a:rPr>
            </a:br>
            <a:r>
              <a:rPr lang="tr-TR" sz="4000" b="1" dirty="0" smtClean="0">
                <a:solidFill>
                  <a:srgbClr val="FF0000"/>
                </a:solidFill>
              </a:rPr>
              <a:t>SONUÇ</a:t>
            </a:r>
            <a:r>
              <a:rPr lang="tr-TR" sz="4000" b="1" dirty="0">
                <a:solidFill>
                  <a:srgbClr val="FF0000"/>
                </a:solidFill>
              </a:rPr>
              <a:t/>
            </a:r>
            <a:br>
              <a:rPr lang="tr-TR" sz="4000" b="1" dirty="0">
                <a:solidFill>
                  <a:srgbClr val="FF0000"/>
                </a:solidFill>
              </a:rPr>
            </a:br>
            <a:endParaRPr lang="tr-TR" sz="4000" b="1" dirty="0">
              <a:solidFill>
                <a:srgbClr val="FF0000"/>
              </a:solidFill>
            </a:endParaRPr>
          </a:p>
        </p:txBody>
      </p:sp>
      <p:pic>
        <p:nvPicPr>
          <p:cNvPr id="5" name="Picture 2"/>
          <p:cNvPicPr>
            <a:picLocks noChangeAspect="1" noChangeArrowheads="1"/>
          </p:cNvPicPr>
          <p:nvPr/>
        </p:nvPicPr>
        <p:blipFill>
          <a:blip r:embed="rId2" cstate="print"/>
          <a:srcRect/>
          <a:stretch>
            <a:fillRect/>
          </a:stretch>
        </p:blipFill>
        <p:spPr bwMode="auto">
          <a:xfrm>
            <a:off x="8235281" y="0"/>
            <a:ext cx="908720" cy="908720"/>
          </a:xfrm>
          <a:prstGeom prst="rect">
            <a:avLst/>
          </a:prstGeom>
          <a:noFill/>
          <a:ln w="9525">
            <a:noFill/>
            <a:miter lim="800000"/>
            <a:headEnd/>
            <a:tailEnd/>
          </a:ln>
        </p:spPr>
      </p:pic>
      <p:sp>
        <p:nvSpPr>
          <p:cNvPr id="6" name="5 Slayt Numarası Yer Tutucusu"/>
          <p:cNvSpPr>
            <a:spLocks noGrp="1"/>
          </p:cNvSpPr>
          <p:nvPr>
            <p:ph type="sldNum" sz="quarter" idx="12"/>
          </p:nvPr>
        </p:nvSpPr>
        <p:spPr/>
        <p:txBody>
          <a:bodyPr/>
          <a:lstStyle/>
          <a:p>
            <a:fld id="{B1DEFA8C-F947-479F-BE07-76B6B3F80BF1}" type="slidenum">
              <a:rPr lang="tr-TR" smtClean="0"/>
              <a:pPr/>
              <a:t>38</a:t>
            </a:fld>
            <a:endParaRPr lang="tr-T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043608" y="5805264"/>
            <a:ext cx="6769100" cy="769938"/>
          </a:xfrm>
          <a:prstGeom prst="rect">
            <a:avLst/>
          </a:prstGeom>
          <a:noFill/>
        </p:spPr>
        <p:txBody>
          <a:bodyPr>
            <a:spAutoFit/>
          </a:bodyPr>
          <a:lstStyle/>
          <a:p>
            <a:pPr algn="ctr">
              <a:defRPr/>
            </a:pPr>
            <a:r>
              <a:rPr lang="tr-TR" sz="4400" b="1" dirty="0" smtClean="0">
                <a:solidFill>
                  <a:srgbClr val="FF0000"/>
                </a:solidFill>
                <a:effectLst>
                  <a:outerShdw blurRad="38100" dist="38100" dir="2700000" algn="tl">
                    <a:srgbClr val="000000">
                      <a:alpha val="43137"/>
                    </a:srgbClr>
                  </a:outerShdw>
                </a:effectLst>
              </a:rPr>
              <a:t>TEŞEKKÜR </a:t>
            </a:r>
            <a:r>
              <a:rPr lang="tr-TR" sz="4400" b="1" dirty="0">
                <a:solidFill>
                  <a:srgbClr val="FF0000"/>
                </a:solidFill>
                <a:effectLst>
                  <a:outerShdw blurRad="38100" dist="38100" dir="2700000" algn="tl">
                    <a:srgbClr val="000000">
                      <a:alpha val="43137"/>
                    </a:srgbClr>
                  </a:outerShdw>
                </a:effectLst>
              </a:rPr>
              <a:t>EDERİM</a:t>
            </a:r>
          </a:p>
        </p:txBody>
      </p:sp>
      <p:pic>
        <p:nvPicPr>
          <p:cNvPr id="119811" name="Picture 10"/>
          <p:cNvPicPr>
            <a:picLocks noChangeAspect="1" noChangeArrowheads="1"/>
          </p:cNvPicPr>
          <p:nvPr/>
        </p:nvPicPr>
        <p:blipFill>
          <a:blip r:embed="rId2" cstate="print"/>
          <a:srcRect/>
          <a:stretch>
            <a:fillRect/>
          </a:stretch>
        </p:blipFill>
        <p:spPr bwMode="auto">
          <a:xfrm>
            <a:off x="1763688" y="1268760"/>
            <a:ext cx="5689600" cy="4576762"/>
          </a:xfrm>
          <a:prstGeom prst="rect">
            <a:avLst/>
          </a:prstGeom>
          <a:noFill/>
          <a:ln w="9525">
            <a:noFill/>
            <a:miter lim="800000"/>
            <a:headEnd/>
            <a:tailEnd/>
          </a:ln>
        </p:spPr>
      </p:pic>
      <p:pic>
        <p:nvPicPr>
          <p:cNvPr id="6" name="5 Resim" descr="logoyeniseffaf.png"/>
          <p:cNvPicPr>
            <a:picLocks noChangeAspect="1"/>
          </p:cNvPicPr>
          <p:nvPr/>
        </p:nvPicPr>
        <p:blipFill>
          <a:blip r:embed="rId3" cstate="print"/>
          <a:stretch>
            <a:fillRect/>
          </a:stretch>
        </p:blipFill>
        <p:spPr>
          <a:xfrm>
            <a:off x="8100392" y="0"/>
            <a:ext cx="898463" cy="900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827584" y="260648"/>
            <a:ext cx="7632848" cy="563563"/>
          </a:xfrm>
        </p:spPr>
        <p:txBody>
          <a:bodyPr/>
          <a:lstStyle/>
          <a:p>
            <a:r>
              <a:rPr lang="tr-TR" sz="2800" b="1" spc="50" dirty="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SU TAHSİSİNDE YETKİLİ KURUMLAR</a:t>
            </a:r>
          </a:p>
        </p:txBody>
      </p:sp>
      <p:sp>
        <p:nvSpPr>
          <p:cNvPr id="3" name="Dikdörtgen 2"/>
          <p:cNvSpPr/>
          <p:nvPr/>
        </p:nvSpPr>
        <p:spPr>
          <a:xfrm>
            <a:off x="250825" y="1196975"/>
            <a:ext cx="8713788" cy="3846513"/>
          </a:xfrm>
          <a:prstGeom prst="rect">
            <a:avLst/>
          </a:prstGeom>
        </p:spPr>
        <p:txBody>
          <a:bodyPr>
            <a:spAutoFit/>
          </a:bodyPr>
          <a:lstStyle/>
          <a:p>
            <a:pPr marL="0" lvl="1" algn="just">
              <a:defRPr/>
            </a:pPr>
            <a:r>
              <a:rPr lang="tr-TR" sz="2800" dirty="0">
                <a:solidFill>
                  <a:srgbClr val="0000FF"/>
                </a:solidFill>
                <a:latin typeface="Arial" charset="0"/>
                <a:cs typeface="Arial" charset="0"/>
              </a:rPr>
              <a:t>	</a:t>
            </a:r>
            <a:r>
              <a:rPr lang="tr-TR" sz="2400" dirty="0">
                <a:solidFill>
                  <a:srgbClr val="0000FF"/>
                </a:solidFill>
                <a:latin typeface="Arial" charset="0"/>
                <a:cs typeface="Arial" charset="0"/>
              </a:rPr>
              <a:t>Türkiye’de su tahsisinde doğrudan ya da dolaylı olarak birden fazla yetkili kurum ve kuruluş yer almaktadır:</a:t>
            </a:r>
          </a:p>
          <a:p>
            <a:pPr marL="0" lvl="1" algn="just">
              <a:defRPr/>
            </a:pPr>
            <a:endParaRPr lang="tr-TR" sz="2400" dirty="0">
              <a:solidFill>
                <a:srgbClr val="0000FF"/>
              </a:solidFill>
              <a:latin typeface="Arial" charset="0"/>
              <a:cs typeface="Arial" charset="0"/>
            </a:endParaRPr>
          </a:p>
          <a:p>
            <a:pPr marL="914400" lvl="1" indent="-457200" algn="just">
              <a:buClr>
                <a:srgbClr val="0000FF"/>
              </a:buClr>
              <a:buFont typeface="Wingdings" pitchFamily="2" charset="2"/>
              <a:buChar char="Ø"/>
              <a:defRPr/>
            </a:pPr>
            <a:r>
              <a:rPr lang="tr-TR" sz="2400" dirty="0">
                <a:solidFill>
                  <a:srgbClr val="0000FF"/>
                </a:solidFill>
                <a:latin typeface="Arial" charset="0"/>
                <a:cs typeface="Arial" charset="0"/>
              </a:rPr>
              <a:t>Orman ve Su İşleri Bakanlığı</a:t>
            </a:r>
          </a:p>
          <a:p>
            <a:pPr marL="914400" lvl="1" indent="-457200" algn="just">
              <a:buClr>
                <a:srgbClr val="0000FF"/>
              </a:buClr>
              <a:buFont typeface="Wingdings" pitchFamily="2" charset="2"/>
              <a:buChar char="Ø"/>
              <a:defRPr/>
            </a:pPr>
            <a:r>
              <a:rPr lang="tr-TR" sz="2400" dirty="0">
                <a:solidFill>
                  <a:srgbClr val="0000FF"/>
                </a:solidFill>
                <a:latin typeface="Arial" charset="0"/>
                <a:cs typeface="Arial" charset="0"/>
              </a:rPr>
              <a:t>Çevre ve Şehircilik Bakanlığı</a:t>
            </a:r>
          </a:p>
          <a:p>
            <a:pPr marL="914400" lvl="1" indent="-457200" algn="just">
              <a:buClr>
                <a:srgbClr val="0000FF"/>
              </a:buClr>
              <a:buFont typeface="Wingdings" pitchFamily="2" charset="2"/>
              <a:buChar char="Ø"/>
              <a:defRPr/>
            </a:pPr>
            <a:r>
              <a:rPr lang="tr-TR" sz="2400" dirty="0">
                <a:solidFill>
                  <a:srgbClr val="0000FF"/>
                </a:solidFill>
                <a:latin typeface="Arial" charset="0"/>
                <a:cs typeface="Arial" charset="0"/>
              </a:rPr>
              <a:t>Gıda, Tarım ve Hayvancılık Bakanlığı</a:t>
            </a:r>
          </a:p>
          <a:p>
            <a:pPr marL="914400" lvl="1" indent="-457200" algn="just">
              <a:buClr>
                <a:srgbClr val="0000FF"/>
              </a:buClr>
              <a:buFont typeface="Wingdings" pitchFamily="2" charset="2"/>
              <a:buChar char="Ø"/>
              <a:defRPr/>
            </a:pPr>
            <a:r>
              <a:rPr lang="tr-TR" sz="2400" dirty="0">
                <a:solidFill>
                  <a:srgbClr val="0000FF"/>
                </a:solidFill>
                <a:latin typeface="Arial" charset="0"/>
                <a:cs typeface="Arial" charset="0"/>
              </a:rPr>
              <a:t>Sağlık Bakanlığı</a:t>
            </a:r>
          </a:p>
          <a:p>
            <a:pPr marL="914400" lvl="1" indent="-457200" algn="just">
              <a:buClr>
                <a:srgbClr val="0000FF"/>
              </a:buClr>
              <a:buFont typeface="Wingdings" pitchFamily="2" charset="2"/>
              <a:buChar char="Ø"/>
              <a:defRPr/>
            </a:pPr>
            <a:r>
              <a:rPr lang="tr-TR" sz="2400" dirty="0">
                <a:solidFill>
                  <a:srgbClr val="0000FF"/>
                </a:solidFill>
                <a:latin typeface="Arial" charset="0"/>
                <a:cs typeface="Arial" charset="0"/>
              </a:rPr>
              <a:t>Enerji ve Tabii Kaynaklar Bakanlığı</a:t>
            </a:r>
          </a:p>
          <a:p>
            <a:pPr marL="914400" lvl="1" indent="-457200" algn="just">
              <a:buClr>
                <a:srgbClr val="0000FF"/>
              </a:buClr>
              <a:buFont typeface="Wingdings" pitchFamily="2" charset="2"/>
              <a:buChar char="Ø"/>
              <a:defRPr/>
            </a:pPr>
            <a:r>
              <a:rPr lang="tr-TR" sz="2400" dirty="0">
                <a:solidFill>
                  <a:srgbClr val="0000FF"/>
                </a:solidFill>
                <a:latin typeface="Arial" charset="0"/>
                <a:cs typeface="Arial" charset="0"/>
              </a:rPr>
              <a:t>İçişleri Bakanlığı (</a:t>
            </a:r>
            <a:r>
              <a:rPr lang="tr-TR" sz="2000" dirty="0">
                <a:solidFill>
                  <a:srgbClr val="0000FF"/>
                </a:solidFill>
                <a:latin typeface="Arial" charset="0"/>
                <a:cs typeface="Arial" charset="0"/>
              </a:rPr>
              <a:t>Belediyeler, İl Özel İdareleri, İller Bankası</a:t>
            </a:r>
            <a:r>
              <a:rPr lang="tr-TR" sz="2400" dirty="0">
                <a:solidFill>
                  <a:srgbClr val="0000FF"/>
                </a:solidFill>
                <a:latin typeface="Arial" charset="0"/>
                <a:cs typeface="Arial" charset="0"/>
              </a:rPr>
              <a:t>)</a:t>
            </a:r>
          </a:p>
          <a:p>
            <a:pPr marL="914400" lvl="1" indent="-457200" algn="just">
              <a:buClr>
                <a:srgbClr val="0000FF"/>
              </a:buClr>
              <a:buFont typeface="Wingdings" pitchFamily="2" charset="2"/>
              <a:buChar char="Ø"/>
              <a:defRPr/>
            </a:pPr>
            <a:r>
              <a:rPr lang="tr-TR" sz="2400" dirty="0">
                <a:solidFill>
                  <a:srgbClr val="0000FF"/>
                </a:solidFill>
                <a:latin typeface="Arial" charset="0"/>
                <a:cs typeface="Arial" charset="0"/>
              </a:rPr>
              <a:t>Kültür ve Turizm Bakanlığıdır.</a:t>
            </a:r>
          </a:p>
        </p:txBody>
      </p:sp>
      <p:pic>
        <p:nvPicPr>
          <p:cNvPr id="4" name="3 Resim" descr="logoyeniseffaf.png"/>
          <p:cNvPicPr>
            <a:picLocks noChangeAspect="1"/>
          </p:cNvPicPr>
          <p:nvPr/>
        </p:nvPicPr>
        <p:blipFill>
          <a:blip r:embed="rId2" cstate="print"/>
          <a:stretch>
            <a:fillRect/>
          </a:stretch>
        </p:blipFill>
        <p:spPr>
          <a:xfrm>
            <a:off x="8100392" y="0"/>
            <a:ext cx="898463" cy="90000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215009" y="260648"/>
            <a:ext cx="8928991" cy="360040"/>
          </a:xfrm>
        </p:spPr>
        <p:txBody>
          <a:bodyPr/>
          <a:lstStyle/>
          <a:p>
            <a:r>
              <a:rPr lang="tr-TR" sz="2400" dirty="0" smtClean="0">
                <a:solidFill>
                  <a:srgbClr val="002060"/>
                </a:solidFill>
                <a:cs typeface="Arial" pitchFamily="34" charset="0"/>
              </a:rPr>
              <a:t/>
            </a:r>
            <a:br>
              <a:rPr lang="tr-TR" sz="2400" dirty="0" smtClean="0">
                <a:solidFill>
                  <a:srgbClr val="002060"/>
                </a:solidFill>
                <a:cs typeface="Arial" pitchFamily="34" charset="0"/>
              </a:rPr>
            </a:br>
            <a:r>
              <a:rPr lang="tr-TR" sz="2400" b="1" dirty="0" smtClean="0">
                <a:solidFill>
                  <a:srgbClr val="002060"/>
                </a:solidFill>
              </a:rPr>
              <a:t> </a:t>
            </a:r>
            <a:r>
              <a:rPr lang="tr-TR" sz="2400" b="1" spc="50" dirty="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SU TAHSİSİNDE MEVCUT YASAL DURUM</a:t>
            </a:r>
          </a:p>
        </p:txBody>
      </p:sp>
      <p:sp>
        <p:nvSpPr>
          <p:cNvPr id="17411" name="Dikdörtgen 7"/>
          <p:cNvSpPr>
            <a:spLocks noChangeArrowheads="1"/>
          </p:cNvSpPr>
          <p:nvPr/>
        </p:nvSpPr>
        <p:spPr bwMode="auto">
          <a:xfrm>
            <a:off x="468313" y="1125538"/>
            <a:ext cx="8477250" cy="4001095"/>
          </a:xfrm>
          <a:prstGeom prst="rect">
            <a:avLst/>
          </a:prstGeom>
          <a:noFill/>
          <a:ln w="9525">
            <a:noFill/>
            <a:miter lim="800000"/>
            <a:headEnd/>
            <a:tailEnd/>
          </a:ln>
        </p:spPr>
        <p:txBody>
          <a:bodyPr>
            <a:spAutoFit/>
          </a:bodyPr>
          <a:lstStyle/>
          <a:p>
            <a:pPr marL="0" lvl="1" algn="just"/>
            <a:r>
              <a:rPr lang="tr-TR" sz="2000" dirty="0">
                <a:solidFill>
                  <a:srgbClr val="0000FF"/>
                </a:solidFill>
              </a:rPr>
              <a:t> </a:t>
            </a:r>
            <a:endParaRPr lang="tr-TR" sz="2000" b="1" dirty="0">
              <a:solidFill>
                <a:srgbClr val="0000FF"/>
              </a:solidFill>
            </a:endParaRPr>
          </a:p>
          <a:p>
            <a:pPr marL="0" lvl="1" algn="just"/>
            <a:r>
              <a:rPr lang="tr-TR" sz="2000" b="1" dirty="0">
                <a:solidFill>
                  <a:srgbClr val="FF0000"/>
                </a:solidFill>
              </a:rPr>
              <a:t>5393 Sayılı Belediye </a:t>
            </a:r>
            <a:r>
              <a:rPr lang="tr-TR" sz="2000" b="1" dirty="0" smtClean="0">
                <a:solidFill>
                  <a:srgbClr val="FF0000"/>
                </a:solidFill>
              </a:rPr>
              <a:t>Kanunu</a:t>
            </a:r>
          </a:p>
          <a:p>
            <a:pPr marL="0" lvl="1" algn="just"/>
            <a:endParaRPr lang="tr-TR" sz="2000" b="1" dirty="0">
              <a:solidFill>
                <a:srgbClr val="0000FF"/>
              </a:solidFill>
            </a:endParaRPr>
          </a:p>
          <a:p>
            <a:pPr marL="538163" lvl="2" algn="just">
              <a:buFont typeface="Wingdings" pitchFamily="2" charset="2"/>
              <a:buChar char="Ø"/>
            </a:pPr>
            <a:r>
              <a:rPr lang="tr-TR" sz="2000" dirty="0">
                <a:solidFill>
                  <a:srgbClr val="0000FF"/>
                </a:solidFill>
              </a:rPr>
              <a:t>   4, 14, 15. Maddelerle belediyeler; Belediye, mahallî müşterek nitelikte olmak şartıyla imar, su ve kanalizasyon, ulaşım gibi kentsel alt yapı hizmetlerini yapmak, yaptırmak, müktesep (kazanılmış) haklar saklı kalmak üzere; </a:t>
            </a:r>
            <a:r>
              <a:rPr lang="tr-TR" sz="2000" u="sng" dirty="0">
                <a:solidFill>
                  <a:srgbClr val="0000FF"/>
                </a:solidFill>
              </a:rPr>
              <a:t>içme, kullanma ve endüstri suyu sağlamak; atık su ve yağmur suyunun uzaklaştırılmasını sağlamak; bunlar için gerekli tesisleri kurmak, kurdurmak, işletmek ve işlettirmek; kaynak sularını işletmek veya işlettirmek görev ve yetkisine sahiptir.</a:t>
            </a:r>
          </a:p>
          <a:p>
            <a:pPr marL="804863" lvl="2" algn="just">
              <a:buFont typeface="Wingdings" pitchFamily="2" charset="2"/>
              <a:buChar char="Ø"/>
            </a:pPr>
            <a:endParaRPr lang="tr-TR" sz="1600" dirty="0">
              <a:solidFill>
                <a:srgbClr val="0000FF"/>
              </a:solidFill>
            </a:endParaRPr>
          </a:p>
          <a:p>
            <a:pPr marL="804863" lvl="2" algn="just">
              <a:buClr>
                <a:srgbClr val="FFFFFF"/>
              </a:buClr>
              <a:buFont typeface="Wingdings" pitchFamily="2" charset="2"/>
              <a:buChar char="Ø"/>
            </a:pPr>
            <a:endParaRPr lang="tr-TR" dirty="0">
              <a:solidFill>
                <a:srgbClr val="0000FF"/>
              </a:solidFill>
            </a:endParaRPr>
          </a:p>
        </p:txBody>
      </p:sp>
      <p:pic>
        <p:nvPicPr>
          <p:cNvPr id="4" name="3 Resim" descr="logoyeniseffaf.png"/>
          <p:cNvPicPr>
            <a:picLocks noChangeAspect="1"/>
          </p:cNvPicPr>
          <p:nvPr/>
        </p:nvPicPr>
        <p:blipFill>
          <a:blip r:embed="rId2" cstate="print"/>
          <a:stretch>
            <a:fillRect/>
          </a:stretch>
        </p:blipFill>
        <p:spPr>
          <a:xfrm>
            <a:off x="8100392" y="0"/>
            <a:ext cx="898463" cy="90000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188" y="981075"/>
            <a:ext cx="8229600" cy="5040313"/>
          </a:xfrm>
        </p:spPr>
        <p:txBody>
          <a:bodyPr/>
          <a:lstStyle/>
          <a:p>
            <a:pPr marL="285750" lvl="1" indent="-19050" algn="just">
              <a:buClr>
                <a:srgbClr val="FFFFFF"/>
              </a:buClr>
              <a:buNone/>
              <a:defRPr/>
            </a:pPr>
            <a:r>
              <a:rPr lang="tr-TR" sz="2000" b="1" dirty="0" smtClean="0">
                <a:solidFill>
                  <a:srgbClr val="FF0000"/>
                </a:solidFill>
                <a:latin typeface="Arial" pitchFamily="34" charset="0"/>
                <a:cs typeface="Arial" pitchFamily="34" charset="0"/>
              </a:rPr>
              <a:t>5216 Sayılı Büyükşehir Belediyesi Kanunu</a:t>
            </a:r>
          </a:p>
          <a:p>
            <a:pPr marL="723900" lvl="3" indent="0" algn="just">
              <a:buClr>
                <a:srgbClr val="002060"/>
              </a:buClr>
              <a:buFont typeface="Arial" charset="0"/>
              <a:buNone/>
              <a:defRPr/>
            </a:pPr>
            <a:r>
              <a:rPr lang="tr-TR" dirty="0" smtClean="0">
                <a:solidFill>
                  <a:srgbClr val="0000FF"/>
                </a:solidFill>
                <a:latin typeface="Arial" pitchFamily="34" charset="0"/>
                <a:cs typeface="Arial" pitchFamily="34" charset="0"/>
              </a:rPr>
              <a:t>Madde 7; i) Sürdürülebilir kalkınma ilkesine uygun olarak çevrenin, 	tarım alanlarının ve </a:t>
            </a:r>
            <a:r>
              <a:rPr lang="tr-TR" u="sng" dirty="0" smtClean="0">
                <a:solidFill>
                  <a:srgbClr val="0000FF"/>
                </a:solidFill>
                <a:latin typeface="Arial" pitchFamily="34" charset="0"/>
                <a:cs typeface="Arial" pitchFamily="34" charset="0"/>
              </a:rPr>
              <a:t>su havzalarının korunmasını sağlamak</a:t>
            </a:r>
            <a:r>
              <a:rPr lang="tr-TR" dirty="0" smtClean="0">
                <a:solidFill>
                  <a:srgbClr val="0000FF"/>
                </a:solidFill>
                <a:latin typeface="Arial" pitchFamily="34" charset="0"/>
                <a:cs typeface="Arial" pitchFamily="34" charset="0"/>
              </a:rPr>
              <a:t>;….</a:t>
            </a:r>
          </a:p>
          <a:p>
            <a:pPr marL="714375" lvl="3" indent="15875" algn="just">
              <a:buFont typeface="Wingdings" pitchFamily="2" charset="2"/>
              <a:buNone/>
              <a:defRPr/>
            </a:pPr>
            <a:r>
              <a:rPr lang="tr-TR" dirty="0" smtClean="0">
                <a:solidFill>
                  <a:srgbClr val="0000FF"/>
                </a:solidFill>
                <a:latin typeface="Arial" pitchFamily="34" charset="0"/>
                <a:cs typeface="Arial" pitchFamily="34" charset="0"/>
              </a:rPr>
              <a:t>Madde 7; r) Su ve kanalizasyon hizmetlerini yürütmek, bunun için gerekli baraj ve diğer tesisleri kurmak, kurdurmak ve işletmek; derelerin ıslahını yapmak; </a:t>
            </a:r>
            <a:r>
              <a:rPr lang="tr-TR" u="sng" dirty="0" smtClean="0">
                <a:solidFill>
                  <a:srgbClr val="0000FF"/>
                </a:solidFill>
                <a:latin typeface="Arial" pitchFamily="34" charset="0"/>
                <a:cs typeface="Arial" pitchFamily="34" charset="0"/>
              </a:rPr>
              <a:t>kaynak suyu veya arıtma sonunda üretilen suları pazarlamak</a:t>
            </a:r>
            <a:r>
              <a:rPr lang="tr-TR" dirty="0" smtClean="0">
                <a:solidFill>
                  <a:srgbClr val="0000FF"/>
                </a:solidFill>
                <a:latin typeface="Arial" pitchFamily="34" charset="0"/>
                <a:cs typeface="Arial" pitchFamily="34" charset="0"/>
              </a:rPr>
              <a:t> görev ve yetkisine sahiptir.</a:t>
            </a:r>
          </a:p>
          <a:p>
            <a:pPr marL="274320" lvl="2" algn="just">
              <a:lnSpc>
                <a:spcPct val="150000"/>
              </a:lnSpc>
              <a:buClr>
                <a:schemeClr val="accent3"/>
              </a:buClr>
              <a:buSzPct val="95000"/>
              <a:buFont typeface="Arial" charset="0"/>
              <a:buNone/>
              <a:defRPr/>
            </a:pPr>
            <a:r>
              <a:rPr lang="tr-TR" sz="2000" b="1" dirty="0" smtClean="0">
                <a:solidFill>
                  <a:srgbClr val="0000FF"/>
                </a:solidFill>
                <a:latin typeface="Arial" pitchFamily="34" charset="0"/>
                <a:cs typeface="Arial" pitchFamily="34" charset="0"/>
              </a:rPr>
              <a:t>	</a:t>
            </a:r>
            <a:r>
              <a:rPr lang="tr-TR" sz="2000" b="1" dirty="0" smtClean="0">
                <a:solidFill>
                  <a:srgbClr val="FF0000"/>
                </a:solidFill>
                <a:latin typeface="Arial" pitchFamily="34" charset="0"/>
                <a:cs typeface="Arial" pitchFamily="34" charset="0"/>
              </a:rPr>
              <a:t>5302 Sayılı İl Özel İdareleri Kanunu</a:t>
            </a:r>
          </a:p>
          <a:p>
            <a:pPr marL="715963" lvl="2" indent="0" algn="just">
              <a:buClr>
                <a:schemeClr val="accent3"/>
              </a:buClr>
              <a:buSzPct val="95000"/>
              <a:buFont typeface="Arial" charset="0"/>
              <a:buNone/>
              <a:defRPr/>
            </a:pPr>
            <a:r>
              <a:rPr lang="tr-TR" sz="2000" dirty="0" smtClean="0">
                <a:solidFill>
                  <a:srgbClr val="0000FF"/>
                </a:solidFill>
                <a:latin typeface="Arial" pitchFamily="34" charset="0"/>
                <a:cs typeface="Arial" pitchFamily="34" charset="0"/>
              </a:rPr>
              <a:t>Madde 6; b) İmar, yol, </a:t>
            </a:r>
            <a:r>
              <a:rPr lang="tr-TR" sz="2000" u="sng" dirty="0" smtClean="0">
                <a:solidFill>
                  <a:srgbClr val="0000FF"/>
                </a:solidFill>
                <a:latin typeface="Arial" pitchFamily="34" charset="0"/>
                <a:cs typeface="Arial" pitchFamily="34" charset="0"/>
              </a:rPr>
              <a:t>su</a:t>
            </a:r>
            <a:r>
              <a:rPr lang="tr-TR" sz="2000" dirty="0" smtClean="0">
                <a:solidFill>
                  <a:srgbClr val="0000FF"/>
                </a:solidFill>
                <a:latin typeface="Arial" pitchFamily="34" charset="0"/>
                <a:cs typeface="Arial" pitchFamily="34" charset="0"/>
              </a:rPr>
              <a:t>, kanalizasyon, katı atık, çevre, acil yardım ve kurtarma...; orman köylerinin desteklenmesi, ağaçlandırma, park ve bahçe tesisine ilişkin hizmetleri belediye sınırları dışında, yapmakla görevli ve yetkilidir.</a:t>
            </a:r>
          </a:p>
          <a:p>
            <a:pPr marL="1073150" lvl="3" indent="-342900" algn="just">
              <a:buFont typeface="Wingdings" pitchFamily="2" charset="2"/>
              <a:buNone/>
              <a:defRPr/>
            </a:pPr>
            <a:endParaRPr lang="tr-TR" dirty="0" smtClean="0">
              <a:solidFill>
                <a:srgbClr val="0000FF"/>
              </a:solidFill>
            </a:endParaRPr>
          </a:p>
          <a:p>
            <a:pPr>
              <a:buFont typeface="Arial" charset="0"/>
              <a:buChar char="•"/>
              <a:defRPr/>
            </a:pPr>
            <a:endParaRPr lang="tr-TR" dirty="0">
              <a:solidFill>
                <a:srgbClr val="0000FF"/>
              </a:solidFill>
            </a:endParaRPr>
          </a:p>
        </p:txBody>
      </p:sp>
      <p:sp>
        <p:nvSpPr>
          <p:cNvPr id="6" name="1 Başlık"/>
          <p:cNvSpPr>
            <a:spLocks noGrp="1"/>
          </p:cNvSpPr>
          <p:nvPr>
            <p:ph type="title"/>
          </p:nvPr>
        </p:nvSpPr>
        <p:spPr>
          <a:xfrm>
            <a:off x="215009" y="188640"/>
            <a:ext cx="8928991" cy="360040"/>
          </a:xfrm>
        </p:spPr>
        <p:txBody>
          <a:bodyPr/>
          <a:lstStyle/>
          <a:p>
            <a:r>
              <a:rPr lang="tr-TR" sz="2400" dirty="0" smtClean="0">
                <a:solidFill>
                  <a:srgbClr val="002060"/>
                </a:solidFill>
                <a:cs typeface="Arial" pitchFamily="34" charset="0"/>
              </a:rPr>
              <a:t/>
            </a:r>
            <a:br>
              <a:rPr lang="tr-TR" sz="2400" dirty="0" smtClean="0">
                <a:solidFill>
                  <a:srgbClr val="002060"/>
                </a:solidFill>
                <a:cs typeface="Arial" pitchFamily="34" charset="0"/>
              </a:rPr>
            </a:br>
            <a:r>
              <a:rPr lang="tr-TR" sz="2400" b="1" dirty="0" smtClean="0">
                <a:solidFill>
                  <a:srgbClr val="002060"/>
                </a:solidFill>
              </a:rPr>
              <a:t> </a:t>
            </a:r>
            <a:r>
              <a:rPr lang="tr-TR" sz="2400" b="1" spc="50" dirty="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SU TAHSİSİNDE MEVCUT YASAL DURUM</a:t>
            </a:r>
          </a:p>
        </p:txBody>
      </p:sp>
      <p:pic>
        <p:nvPicPr>
          <p:cNvPr id="4" name="3 Resim" descr="logoyeniseffaf.png"/>
          <p:cNvPicPr>
            <a:picLocks noChangeAspect="1"/>
          </p:cNvPicPr>
          <p:nvPr/>
        </p:nvPicPr>
        <p:blipFill>
          <a:blip r:embed="rId2" cstate="print"/>
          <a:stretch>
            <a:fillRect/>
          </a:stretch>
        </p:blipFill>
        <p:spPr>
          <a:xfrm>
            <a:off x="8100392" y="0"/>
            <a:ext cx="898463" cy="90000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sz="2000" b="1" dirty="0" smtClean="0">
                <a:solidFill>
                  <a:srgbClr val="FF0000"/>
                </a:solidFill>
                <a:latin typeface="Arial" pitchFamily="34" charset="0"/>
                <a:cs typeface="Arial" pitchFamily="34" charset="0"/>
              </a:rPr>
              <a:t>Enerji Sektörüne Yönelik Tahsislerle ilgili hüküm</a:t>
            </a:r>
          </a:p>
          <a:p>
            <a:pPr algn="just">
              <a:buNone/>
            </a:pPr>
            <a:endParaRPr lang="tr-TR" sz="2000" dirty="0" smtClean="0">
              <a:solidFill>
                <a:srgbClr val="FF0000"/>
              </a:solidFill>
              <a:latin typeface="Arial" pitchFamily="34" charset="0"/>
              <a:cs typeface="Arial" pitchFamily="34" charset="0"/>
            </a:endParaRPr>
          </a:p>
          <a:p>
            <a:pPr algn="just"/>
            <a:r>
              <a:rPr lang="tr-TR" sz="2000" dirty="0" smtClean="0">
                <a:solidFill>
                  <a:srgbClr val="0000FF"/>
                </a:solidFill>
                <a:latin typeface="Arial" pitchFamily="34" charset="0"/>
                <a:cs typeface="Arial" pitchFamily="34" charset="0"/>
              </a:rPr>
              <a:t>4628 sayılı Kanun kapsamında özel sektör tarafından geliştirilen HES projelerine yönelik olarak öncelikle </a:t>
            </a:r>
            <a:r>
              <a:rPr lang="tr-TR" sz="2000" dirty="0" smtClean="0">
                <a:solidFill>
                  <a:srgbClr val="FF0000"/>
                </a:solidFill>
                <a:latin typeface="Arial" pitchFamily="34" charset="0"/>
                <a:cs typeface="Arial" pitchFamily="34" charset="0"/>
              </a:rPr>
              <a:t>«Mansap Su Hakları Raporu» </a:t>
            </a:r>
            <a:r>
              <a:rPr lang="tr-TR" sz="2000" dirty="0" smtClean="0">
                <a:solidFill>
                  <a:srgbClr val="0000FF"/>
                </a:solidFill>
                <a:latin typeface="Arial" pitchFamily="34" charset="0"/>
                <a:cs typeface="Arial" pitchFamily="34" charset="0"/>
              </a:rPr>
              <a:t>hazırlanmaktadır. Raporun ilgili Makamlarca onaylanması ve EPDK tarafından lisans verilmesi sürecini müteakip </a:t>
            </a:r>
            <a:r>
              <a:rPr lang="tr-TR" sz="2000" b="1" dirty="0" smtClean="0">
                <a:solidFill>
                  <a:srgbClr val="FF0000"/>
                </a:solidFill>
                <a:latin typeface="Arial" pitchFamily="34" charset="0"/>
                <a:cs typeface="Arial" pitchFamily="34" charset="0"/>
              </a:rPr>
              <a:t>«Su Kullanım Hakkı Anlaşması»</a:t>
            </a:r>
            <a:r>
              <a:rPr lang="tr-TR" sz="2000" dirty="0" smtClean="0">
                <a:solidFill>
                  <a:srgbClr val="0000FF"/>
                </a:solidFill>
                <a:latin typeface="Arial" pitchFamily="34" charset="0"/>
                <a:cs typeface="Arial" pitchFamily="34" charset="0"/>
              </a:rPr>
              <a:t> yapılmaktadır.</a:t>
            </a:r>
            <a:endParaRPr lang="en-US" sz="2000" dirty="0">
              <a:solidFill>
                <a:srgbClr val="0000FF"/>
              </a:solidFill>
              <a:latin typeface="Arial" pitchFamily="34" charset="0"/>
              <a:cs typeface="Arial" pitchFamily="34" charset="0"/>
            </a:endParaRPr>
          </a:p>
        </p:txBody>
      </p:sp>
      <p:sp>
        <p:nvSpPr>
          <p:cNvPr id="7" name="1 Başlık"/>
          <p:cNvSpPr>
            <a:spLocks noGrp="1"/>
          </p:cNvSpPr>
          <p:nvPr>
            <p:ph type="title"/>
          </p:nvPr>
        </p:nvSpPr>
        <p:spPr>
          <a:xfrm>
            <a:off x="215009" y="188640"/>
            <a:ext cx="8928991" cy="360040"/>
          </a:xfrm>
        </p:spPr>
        <p:txBody>
          <a:bodyPr/>
          <a:lstStyle/>
          <a:p>
            <a:r>
              <a:rPr lang="tr-TR" sz="2400" dirty="0" smtClean="0">
                <a:solidFill>
                  <a:srgbClr val="002060"/>
                </a:solidFill>
                <a:cs typeface="Arial" pitchFamily="34" charset="0"/>
              </a:rPr>
              <a:t/>
            </a:r>
            <a:br>
              <a:rPr lang="tr-TR" sz="2400" dirty="0" smtClean="0">
                <a:solidFill>
                  <a:srgbClr val="002060"/>
                </a:solidFill>
                <a:cs typeface="Arial" pitchFamily="34" charset="0"/>
              </a:rPr>
            </a:br>
            <a:r>
              <a:rPr lang="tr-TR" sz="2400" b="1" dirty="0" smtClean="0">
                <a:solidFill>
                  <a:srgbClr val="002060"/>
                </a:solidFill>
              </a:rPr>
              <a:t> </a:t>
            </a:r>
            <a:r>
              <a:rPr lang="tr-TR" sz="2400" b="1" spc="50" dirty="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SU TAHSİSİNDE MEVCUT YASAL DURUM</a:t>
            </a:r>
          </a:p>
        </p:txBody>
      </p:sp>
      <p:pic>
        <p:nvPicPr>
          <p:cNvPr id="4" name="3 Resim" descr="logoyeniseffaf.png"/>
          <p:cNvPicPr>
            <a:picLocks noChangeAspect="1"/>
          </p:cNvPicPr>
          <p:nvPr/>
        </p:nvPicPr>
        <p:blipFill>
          <a:blip r:embed="rId2" cstate="print"/>
          <a:stretch>
            <a:fillRect/>
          </a:stretch>
        </p:blipFill>
        <p:spPr>
          <a:xfrm>
            <a:off x="8100392" y="0"/>
            <a:ext cx="898463" cy="900000"/>
          </a:xfrm>
          <a:prstGeom prst="rect">
            <a:avLst/>
          </a:prstGeom>
        </p:spPr>
      </p:pic>
    </p:spTree>
    <p:extLst>
      <p:ext uri="{BB962C8B-B14F-4D97-AF65-F5344CB8AC3E}">
        <p14:creationId xmlns="" xmlns:p14="http://schemas.microsoft.com/office/powerpoint/2010/main" val="3191231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Metin kutusu 1"/>
          <p:cNvSpPr txBox="1"/>
          <p:nvPr/>
        </p:nvSpPr>
        <p:spPr>
          <a:xfrm>
            <a:off x="179388" y="908050"/>
            <a:ext cx="8785225" cy="5447645"/>
          </a:xfrm>
          <a:prstGeom prst="rect">
            <a:avLst/>
          </a:prstGeom>
          <a:noFill/>
        </p:spPr>
        <p:txBody>
          <a:bodyPr>
            <a:spAutoFit/>
          </a:bodyPr>
          <a:lstStyle>
            <a:lvl1pPr eaLnBrk="0" hangingPunct="0">
              <a:defRPr>
                <a:solidFill>
                  <a:schemeClr val="tx1"/>
                </a:solidFill>
                <a:latin typeface="Arial" charset="0"/>
                <a:cs typeface="Arial" charset="0"/>
              </a:defRPr>
            </a:lvl1pPr>
            <a:lvl2pPr marL="273050" indent="-2730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indent="0" algn="just" eaLnBrk="1" hangingPunct="1">
              <a:lnSpc>
                <a:spcPct val="150000"/>
              </a:lnSpc>
              <a:buClr>
                <a:schemeClr val="tx1"/>
              </a:buClr>
              <a:defRPr/>
            </a:pPr>
            <a:r>
              <a:rPr lang="tr-TR" sz="2000" b="1" dirty="0" smtClean="0">
                <a:solidFill>
                  <a:srgbClr val="FF0000"/>
                </a:solidFill>
              </a:rPr>
              <a:t>1593 Sayılı Umumi Hıfzıssıhha Kanunu:</a:t>
            </a:r>
          </a:p>
          <a:p>
            <a:pPr marL="542925" lvl="1" indent="-4763" algn="just" eaLnBrk="1" hangingPunct="1">
              <a:buClr>
                <a:srgbClr val="002060"/>
              </a:buClr>
              <a:buFont typeface="Wingdings" pitchFamily="2" charset="2"/>
              <a:buChar char="Ø"/>
              <a:defRPr/>
            </a:pPr>
            <a:r>
              <a:rPr lang="tr-TR" sz="2000" b="1" dirty="0" smtClean="0">
                <a:solidFill>
                  <a:srgbClr val="0000FF"/>
                </a:solidFill>
              </a:rPr>
              <a:t>Madde 20 </a:t>
            </a:r>
            <a:r>
              <a:rPr lang="tr-TR" sz="2000" dirty="0" smtClean="0">
                <a:solidFill>
                  <a:srgbClr val="0000FF"/>
                </a:solidFill>
              </a:rPr>
              <a:t>- Belediyenin umumi hıfzıssıhha ve içtimai muavenete taalluk eden mesailiden ifasıyla mükellef oldukları vazifeler aşağıda zikredilmiştir.1 - </a:t>
            </a:r>
            <a:r>
              <a:rPr lang="tr-TR" sz="2000" u="sng" dirty="0" smtClean="0">
                <a:solidFill>
                  <a:srgbClr val="0000FF"/>
                </a:solidFill>
              </a:rPr>
              <a:t>İçilecek ve kullanılacak evsafı fennîyeyi haiz su celbi.</a:t>
            </a:r>
          </a:p>
          <a:p>
            <a:pPr marL="538163" lvl="1" indent="0" algn="just" eaLnBrk="1" hangingPunct="1">
              <a:buClr>
                <a:srgbClr val="002060"/>
              </a:buClr>
              <a:buFont typeface="Wingdings" pitchFamily="2" charset="2"/>
              <a:buChar char="Ø"/>
              <a:defRPr/>
            </a:pPr>
            <a:r>
              <a:rPr lang="tr-TR" sz="2000" b="1" dirty="0" smtClean="0">
                <a:solidFill>
                  <a:srgbClr val="0000FF"/>
                </a:solidFill>
              </a:rPr>
              <a:t>Madde 239 - </a:t>
            </a:r>
            <a:r>
              <a:rPr lang="tr-TR" sz="2000" dirty="0" smtClean="0">
                <a:solidFill>
                  <a:srgbClr val="0000FF"/>
                </a:solidFill>
              </a:rPr>
              <a:t>Suları içilmeye ve ev işlerinde kullanılmaya mahsus hususi ve umumi kuyuların ve sarnıçların televvüs (kirlenme) eyledikleri veya televvüse maruz bulundukları takdirde bunların ıslahını takibe belediyeler mecburdurlar. Sahipleri tarafından ıslah ve televvüs tehlikesi bertaraf edilmeyen kuyular masarifi sahibinden Devlet emvali gibi tahsil edilmek üzere belediye tarafından ıslah edilir.</a:t>
            </a:r>
          </a:p>
          <a:p>
            <a:pPr marL="538163" lvl="1" indent="0" algn="just" eaLnBrk="1" hangingPunct="1">
              <a:buClr>
                <a:srgbClr val="002060"/>
              </a:buClr>
              <a:buFont typeface="Wingdings" pitchFamily="2" charset="2"/>
              <a:buChar char="Ø"/>
              <a:defRPr/>
            </a:pPr>
            <a:r>
              <a:rPr lang="tr-TR" sz="2000" b="1" dirty="0" smtClean="0">
                <a:solidFill>
                  <a:srgbClr val="0000FF"/>
                </a:solidFill>
              </a:rPr>
              <a:t>Madde 240 -</a:t>
            </a:r>
            <a:r>
              <a:rPr lang="tr-TR" sz="2000" dirty="0" smtClean="0">
                <a:solidFill>
                  <a:srgbClr val="0000FF"/>
                </a:solidFill>
              </a:rPr>
              <a:t> Umuma satılan memba suları mahalli belediyesinin sıhhi murakabesi altında bulunur. Bunlara ve bütün içme suları nakliyatına ait kapların vasıfları ve bu kaplara doldurma ve sevkleri tarzı belediyelerce tayin olunur. Membaların sahipleri veya müstecirleri membaların ve su nakledenler suların televvüsten vikayesi için gösterilecek tedbirleri tatbika mecburdur.</a:t>
            </a:r>
          </a:p>
          <a:p>
            <a:pPr algn="just" eaLnBrk="1" hangingPunct="1">
              <a:buFont typeface="Wingdings" pitchFamily="2" charset="2"/>
              <a:buChar char="Ø"/>
              <a:defRPr/>
            </a:pPr>
            <a:endParaRPr lang="tr-TR" dirty="0" smtClean="0">
              <a:solidFill>
                <a:srgbClr val="0000FF"/>
              </a:solidFill>
            </a:endParaRPr>
          </a:p>
        </p:txBody>
      </p:sp>
      <p:sp>
        <p:nvSpPr>
          <p:cNvPr id="5" name="1 Başlık"/>
          <p:cNvSpPr>
            <a:spLocks noGrp="1"/>
          </p:cNvSpPr>
          <p:nvPr>
            <p:ph type="title"/>
          </p:nvPr>
        </p:nvSpPr>
        <p:spPr>
          <a:xfrm>
            <a:off x="0" y="260648"/>
            <a:ext cx="8928991" cy="360040"/>
          </a:xfrm>
        </p:spPr>
        <p:txBody>
          <a:bodyPr/>
          <a:lstStyle/>
          <a:p>
            <a:r>
              <a:rPr lang="tr-TR" sz="2400" dirty="0" smtClean="0">
                <a:solidFill>
                  <a:srgbClr val="002060"/>
                </a:solidFill>
                <a:cs typeface="Arial" pitchFamily="34" charset="0"/>
              </a:rPr>
              <a:t/>
            </a:r>
            <a:br>
              <a:rPr lang="tr-TR" sz="2400" dirty="0" smtClean="0">
                <a:solidFill>
                  <a:srgbClr val="002060"/>
                </a:solidFill>
                <a:cs typeface="Arial" pitchFamily="34" charset="0"/>
              </a:rPr>
            </a:br>
            <a:r>
              <a:rPr lang="tr-TR" sz="2400" b="1" dirty="0" smtClean="0">
                <a:solidFill>
                  <a:srgbClr val="002060"/>
                </a:solidFill>
              </a:rPr>
              <a:t> </a:t>
            </a:r>
            <a:r>
              <a:rPr lang="tr-TR" sz="2400" b="1" spc="50" dirty="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SU TAHSİSİNDE MEVCUT YASAL DURUM</a:t>
            </a:r>
          </a:p>
        </p:txBody>
      </p:sp>
      <p:pic>
        <p:nvPicPr>
          <p:cNvPr id="4" name="3 Resim" descr="logoyeniseffaf.png"/>
          <p:cNvPicPr>
            <a:picLocks noChangeAspect="1"/>
          </p:cNvPicPr>
          <p:nvPr/>
        </p:nvPicPr>
        <p:blipFill>
          <a:blip r:embed="rId2" cstate="print"/>
          <a:stretch>
            <a:fillRect/>
          </a:stretch>
        </p:blipFill>
        <p:spPr>
          <a:xfrm>
            <a:off x="8100392" y="0"/>
            <a:ext cx="898463" cy="90000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Metin kutusu 4"/>
          <p:cNvSpPr txBox="1"/>
          <p:nvPr/>
        </p:nvSpPr>
        <p:spPr>
          <a:xfrm>
            <a:off x="179512" y="908720"/>
            <a:ext cx="8677275" cy="6452855"/>
          </a:xfrm>
          <a:prstGeom prst="rect">
            <a:avLst/>
          </a:prstGeom>
          <a:noFill/>
        </p:spPr>
        <p:txBody>
          <a:bodyPr wrap="square">
            <a:spAutoFit/>
          </a:bodyPr>
          <a:lstStyle/>
          <a:p>
            <a:pPr marL="0" lvl="1" algn="just">
              <a:buClr>
                <a:schemeClr val="accent3"/>
              </a:buClr>
              <a:buSzPct val="95000"/>
              <a:buFont typeface="Wingdings" pitchFamily="2" charset="2"/>
              <a:buNone/>
              <a:defRPr/>
            </a:pPr>
            <a:r>
              <a:rPr lang="tr-TR" sz="2000" b="1" dirty="0">
                <a:solidFill>
                  <a:srgbClr val="0000FF"/>
                </a:solidFill>
                <a:latin typeface="Arial" charset="0"/>
                <a:cs typeface="Arial" charset="0"/>
              </a:rPr>
              <a:t>    </a:t>
            </a:r>
            <a:r>
              <a:rPr lang="tr-TR" sz="2000" b="1" dirty="0">
                <a:solidFill>
                  <a:srgbClr val="FF0000"/>
                </a:solidFill>
                <a:latin typeface="Arial" charset="0"/>
                <a:cs typeface="Arial" charset="0"/>
              </a:rPr>
              <a:t>6200 sayılı DSİ Kanunu</a:t>
            </a:r>
          </a:p>
          <a:p>
            <a:pPr lvl="1" algn="just" fontAlgn="t">
              <a:defRPr/>
            </a:pPr>
            <a:endParaRPr lang="tr-TR" sz="1200" b="1" dirty="0">
              <a:solidFill>
                <a:srgbClr val="0000FF"/>
              </a:solidFill>
              <a:latin typeface="Arial" charset="0"/>
              <a:cs typeface="Arial" charset="0"/>
            </a:endParaRPr>
          </a:p>
          <a:p>
            <a:pPr marL="542925" lvl="1" algn="just" fontAlgn="t">
              <a:defRPr/>
            </a:pPr>
            <a:r>
              <a:rPr lang="tr-TR" sz="2000" b="1" dirty="0">
                <a:solidFill>
                  <a:srgbClr val="0000FF"/>
                </a:solidFill>
                <a:latin typeface="Arial" charset="0"/>
                <a:cs typeface="Arial" charset="0"/>
              </a:rPr>
              <a:t>Madde 2 – </a:t>
            </a:r>
            <a:r>
              <a:rPr lang="tr-TR" sz="2000" dirty="0">
                <a:solidFill>
                  <a:srgbClr val="0000FF"/>
                </a:solidFill>
                <a:latin typeface="Arial" charset="0"/>
                <a:cs typeface="Arial" charset="0"/>
              </a:rPr>
              <a:t>Devlet Su İşleri Umum Müdürlüğünün vazife ve salahiyetleri şunlardır:</a:t>
            </a:r>
          </a:p>
          <a:p>
            <a:pPr marL="542925" lvl="1" algn="just" fontAlgn="t">
              <a:buFont typeface="Wingdings" pitchFamily="2" charset="2"/>
              <a:buNone/>
              <a:defRPr/>
            </a:pPr>
            <a:r>
              <a:rPr lang="tr-TR" sz="2000" dirty="0">
                <a:solidFill>
                  <a:srgbClr val="0000FF"/>
                </a:solidFill>
                <a:latin typeface="Arial" charset="0"/>
                <a:cs typeface="Arial" charset="0"/>
              </a:rPr>
              <a:t>a) Taşkın sular ve sellere karşı koruyucu tesisler meydana getirmek;</a:t>
            </a:r>
          </a:p>
          <a:p>
            <a:pPr marL="542925" lvl="1" algn="just" fontAlgn="t">
              <a:buFont typeface="Wingdings" pitchFamily="2" charset="2"/>
              <a:buNone/>
              <a:defRPr/>
            </a:pPr>
            <a:r>
              <a:rPr lang="tr-TR" sz="2000" dirty="0">
                <a:solidFill>
                  <a:srgbClr val="0000FF"/>
                </a:solidFill>
                <a:latin typeface="Arial" charset="0"/>
                <a:cs typeface="Arial" charset="0"/>
              </a:rPr>
              <a:t>b) Sulama tesislerini kurmak, sulama sahalarında mevcut parsellerin tamamını veya aksamını gösterir harita ve planları yapmak veya yaptırmak ve icabı halinde kadastrosunu yaptırmak;</a:t>
            </a:r>
          </a:p>
          <a:p>
            <a:pPr marL="542925" lvl="1" algn="just" fontAlgn="t">
              <a:buFont typeface="Wingdings" pitchFamily="2" charset="2"/>
              <a:buNone/>
              <a:defRPr/>
            </a:pPr>
            <a:r>
              <a:rPr lang="tr-TR" sz="2000" dirty="0" smtClean="0">
                <a:solidFill>
                  <a:srgbClr val="0000FF"/>
                </a:solidFill>
              </a:rPr>
              <a:t>c) (Değişik: 11/10/2011-KHK-662/49 md.) Sulak alanları ıslah etmek, erozyon ve </a:t>
            </a:r>
            <a:r>
              <a:rPr lang="tr-TR" sz="2000" dirty="0" err="1" smtClean="0">
                <a:solidFill>
                  <a:srgbClr val="0000FF"/>
                </a:solidFill>
              </a:rPr>
              <a:t>rüsubat</a:t>
            </a:r>
            <a:r>
              <a:rPr lang="tr-TR" sz="2000" dirty="0" smtClean="0">
                <a:solidFill>
                  <a:srgbClr val="0000FF"/>
                </a:solidFill>
              </a:rPr>
              <a:t> kontrolü ile ilgili etüt ve planlama işlerini yapmak veya yaptırmak, kendi tesislerini korumaya yönelik erozyon kontrolü maksatlı ağaçlandırma çalışmaları yapmak, </a:t>
            </a:r>
          </a:p>
          <a:p>
            <a:pPr marL="542925" lvl="1" algn="just" fontAlgn="t">
              <a:buFont typeface="Wingdings" pitchFamily="2" charset="2"/>
              <a:buNone/>
              <a:defRPr/>
            </a:pPr>
            <a:r>
              <a:rPr lang="tr-TR" sz="2000" dirty="0" smtClean="0">
                <a:solidFill>
                  <a:srgbClr val="0000FF"/>
                </a:solidFill>
                <a:latin typeface="Arial" charset="0"/>
                <a:cs typeface="Arial" charset="0"/>
              </a:rPr>
              <a:t>d</a:t>
            </a:r>
            <a:r>
              <a:rPr lang="tr-TR" sz="2000" dirty="0">
                <a:solidFill>
                  <a:srgbClr val="0000FF"/>
                </a:solidFill>
                <a:latin typeface="Arial" charset="0"/>
                <a:cs typeface="Arial" charset="0"/>
              </a:rPr>
              <a:t>) a, b, c fıkralarındaki faaliyetlerle ilgili olmak şartıyla sudan ve zaruret halinde yardımcı diğer kaynaklardan enerji istihsal etmek;</a:t>
            </a:r>
          </a:p>
          <a:p>
            <a:pPr marL="542925" lvl="1" algn="just" fontAlgn="t">
              <a:buFont typeface="Wingdings" pitchFamily="2" charset="2"/>
              <a:buNone/>
              <a:defRPr/>
            </a:pPr>
            <a:r>
              <a:rPr lang="tr-TR" sz="2000" dirty="0">
                <a:solidFill>
                  <a:srgbClr val="0000FF"/>
                </a:solidFill>
                <a:latin typeface="Arial" charset="0"/>
                <a:cs typeface="Arial" charset="0"/>
              </a:rPr>
              <a:t>e) Şehir ve kasabaların içme su ve kanalizasyon projelerini tetkik, tasdik ve murakabe etmek;</a:t>
            </a:r>
          </a:p>
          <a:p>
            <a:pPr marL="542925" lvl="1" algn="just" fontAlgn="t">
              <a:buFont typeface="Wingdings" pitchFamily="2" charset="2"/>
              <a:buNone/>
              <a:defRPr/>
            </a:pPr>
            <a:r>
              <a:rPr lang="tr-TR" sz="2000" dirty="0">
                <a:solidFill>
                  <a:srgbClr val="0000FF"/>
                </a:solidFill>
                <a:latin typeface="Arial" charset="0"/>
                <a:cs typeface="Arial" charset="0"/>
              </a:rPr>
              <a:t>f) Akar sularda ıslahat yapmak ve icap edenleri seyrüsefere elverişli hale getirmek;</a:t>
            </a:r>
          </a:p>
          <a:p>
            <a:pPr marL="542925" lvl="1" algn="just" fontAlgn="t">
              <a:buFont typeface="Wingdings" pitchFamily="2" charset="2"/>
              <a:buNone/>
              <a:defRPr/>
            </a:pPr>
            <a:r>
              <a:rPr lang="tr-TR" sz="2000" dirty="0">
                <a:solidFill>
                  <a:srgbClr val="0000FF"/>
                </a:solidFill>
                <a:latin typeface="Arial" charset="0"/>
                <a:cs typeface="Arial" charset="0"/>
              </a:rPr>
              <a:t>g) Yukardaki fıkralarda yazılı tesislerin (Çalıştırma, bakım ve onarım dahil) işletmelerini sağlamak;</a:t>
            </a:r>
          </a:p>
          <a:p>
            <a:pPr algn="just">
              <a:defRPr/>
            </a:pPr>
            <a:endParaRPr lang="tr-TR" dirty="0">
              <a:solidFill>
                <a:srgbClr val="0000FF"/>
              </a:solidFill>
              <a:latin typeface="Arial" charset="0"/>
              <a:cs typeface="Arial" charset="0"/>
            </a:endParaRPr>
          </a:p>
        </p:txBody>
      </p:sp>
      <p:sp>
        <p:nvSpPr>
          <p:cNvPr id="6" name="1 Başlık"/>
          <p:cNvSpPr>
            <a:spLocks noGrp="1"/>
          </p:cNvSpPr>
          <p:nvPr>
            <p:ph type="title"/>
          </p:nvPr>
        </p:nvSpPr>
        <p:spPr>
          <a:xfrm>
            <a:off x="323528" y="188640"/>
            <a:ext cx="8928991" cy="360040"/>
          </a:xfrm>
        </p:spPr>
        <p:txBody>
          <a:bodyPr/>
          <a:lstStyle/>
          <a:p>
            <a:r>
              <a:rPr lang="tr-TR" sz="2400" dirty="0" smtClean="0">
                <a:solidFill>
                  <a:srgbClr val="002060"/>
                </a:solidFill>
                <a:cs typeface="Arial" pitchFamily="34" charset="0"/>
              </a:rPr>
              <a:t/>
            </a:r>
            <a:br>
              <a:rPr lang="tr-TR" sz="2400" dirty="0" smtClean="0">
                <a:solidFill>
                  <a:srgbClr val="002060"/>
                </a:solidFill>
                <a:cs typeface="Arial" pitchFamily="34" charset="0"/>
              </a:rPr>
            </a:br>
            <a:r>
              <a:rPr lang="tr-TR" sz="2400" b="1" dirty="0" smtClean="0">
                <a:solidFill>
                  <a:srgbClr val="002060"/>
                </a:solidFill>
              </a:rPr>
              <a:t> </a:t>
            </a:r>
            <a:r>
              <a:rPr lang="tr-TR" sz="2400" b="1" spc="50" dirty="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SU TAHSİSİNDE MEVCUT YASAL DURUM</a:t>
            </a:r>
          </a:p>
        </p:txBody>
      </p:sp>
      <p:pic>
        <p:nvPicPr>
          <p:cNvPr id="4" name="3 Resim" descr="logoyeniseffaf.png"/>
          <p:cNvPicPr>
            <a:picLocks noChangeAspect="1"/>
          </p:cNvPicPr>
          <p:nvPr/>
        </p:nvPicPr>
        <p:blipFill>
          <a:blip r:embed="rId2" cstate="print"/>
          <a:stretch>
            <a:fillRect/>
          </a:stretch>
        </p:blipFill>
        <p:spPr>
          <a:xfrm>
            <a:off x="8100392" y="0"/>
            <a:ext cx="898463" cy="900000"/>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1" ma:contentTypeDescription="Yeni belge oluşturun." ma:contentTypeScope="" ma:versionID="d640aabe8aa7dfcf6ddfc0e8f64e7d9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375543-A0EF-4EDB-99FF-FF831EB691FB}"/>
</file>

<file path=customXml/itemProps2.xml><?xml version="1.0" encoding="utf-8"?>
<ds:datastoreItem xmlns:ds="http://schemas.openxmlformats.org/officeDocument/2006/customXml" ds:itemID="{D337339B-FC4A-4CB4-B15F-0142D27E5BD2}"/>
</file>

<file path=customXml/itemProps3.xml><?xml version="1.0" encoding="utf-8"?>
<ds:datastoreItem xmlns:ds="http://schemas.openxmlformats.org/officeDocument/2006/customXml" ds:itemID="{76B9DECA-36CD-4781-873F-7685AB332552}"/>
</file>

<file path=docProps/app.xml><?xml version="1.0" encoding="utf-8"?>
<Properties xmlns="http://schemas.openxmlformats.org/officeDocument/2006/extended-properties" xmlns:vt="http://schemas.openxmlformats.org/officeDocument/2006/docPropsVTypes">
  <Template/>
  <TotalTime>10406</TotalTime>
  <Words>1965</Words>
  <Application>Microsoft Office PowerPoint</Application>
  <PresentationFormat>Ekran Gösterisi (4:3)</PresentationFormat>
  <Paragraphs>352</Paragraphs>
  <Slides>39</Slides>
  <Notes>7</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Ofis Teması</vt:lpstr>
      <vt:lpstr>Slayt 1</vt:lpstr>
      <vt:lpstr>SUNUM İÇERİĞİ</vt:lpstr>
      <vt:lpstr>Slayt 3</vt:lpstr>
      <vt:lpstr>SU TAHSİSİNDE YETKİLİ KURUMLAR</vt:lpstr>
      <vt:lpstr>  SU TAHSİSİNDE MEVCUT YASAL DURUM</vt:lpstr>
      <vt:lpstr>  SU TAHSİSİNDE MEVCUT YASAL DURUM</vt:lpstr>
      <vt:lpstr>  SU TAHSİSİNDE MEVCUT YASAL DURUM</vt:lpstr>
      <vt:lpstr>  SU TAHSİSİNDE MEVCUT YASAL DURUM</vt:lpstr>
      <vt:lpstr>  SU TAHSİSİNDE MEVCUT YASAL DURUM</vt:lpstr>
      <vt:lpstr>  SU TAHSİSİNDE MEVCUT YASAL DURUM</vt:lpstr>
      <vt:lpstr>Slayt 11</vt:lpstr>
      <vt:lpstr>Slayt 12</vt:lpstr>
      <vt:lpstr>Slayt 13</vt:lpstr>
      <vt:lpstr>Slayt 14</vt:lpstr>
      <vt:lpstr>Slayt 15</vt:lpstr>
      <vt:lpstr>Slayt 16</vt:lpstr>
      <vt:lpstr>Slayt 17</vt:lpstr>
      <vt:lpstr>Slayt 18</vt:lpstr>
      <vt:lpstr>SU TAHSİSLERİNDE MEVCUT UYGULAMA</vt:lpstr>
      <vt:lpstr>SU TAHSİSLERİNDE MEVCUT UYGULAMA</vt:lpstr>
      <vt:lpstr>MÜNFERİT VE SEKTÖREL SU TAHSİSİ KARŞILAŞTIRMASI</vt:lpstr>
      <vt:lpstr>Slayt 22</vt:lpstr>
      <vt:lpstr>Slayt 23</vt:lpstr>
      <vt:lpstr>Slayt 24</vt:lpstr>
      <vt:lpstr>FAALİYETLERİMİZ</vt:lpstr>
      <vt:lpstr>FAALİYETLERİMİZ</vt:lpstr>
      <vt:lpstr>FAALİYETLERİMİZ</vt:lpstr>
      <vt:lpstr>Slayt 28</vt:lpstr>
      <vt:lpstr>FAALİYETLERİMİZ</vt:lpstr>
      <vt:lpstr>FAALİYETLERİMİZ</vt:lpstr>
      <vt:lpstr>FAALİYETLERİMİZ</vt:lpstr>
      <vt:lpstr>FAALİYETLERİMİZ</vt:lpstr>
      <vt:lpstr>Slayt 33</vt:lpstr>
      <vt:lpstr>Slayt 34</vt:lpstr>
      <vt:lpstr> PROJELER </vt:lpstr>
      <vt:lpstr> PROJELER </vt:lpstr>
      <vt:lpstr>Slayt 37</vt:lpstr>
      <vt:lpstr> SONUÇ </vt:lpstr>
      <vt:lpstr>Slayt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Ramazan KARAKOÇ</dc:creator>
  <cp:lastModifiedBy>SELÇUK</cp:lastModifiedBy>
  <cp:revision>1131</cp:revision>
  <cp:lastPrinted>2014-06-23T14:12:50Z</cp:lastPrinted>
  <dcterms:created xsi:type="dcterms:W3CDTF">2011-12-28T16:03:59Z</dcterms:created>
  <dcterms:modified xsi:type="dcterms:W3CDTF">2014-11-17T22:58:03Z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