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3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3.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7" r:id="rId2"/>
    <p:sldId id="607" r:id="rId3"/>
    <p:sldId id="614" r:id="rId4"/>
    <p:sldId id="618" r:id="rId5"/>
    <p:sldId id="620" r:id="rId6"/>
    <p:sldId id="619" r:id="rId7"/>
    <p:sldId id="622" r:id="rId8"/>
    <p:sldId id="627" r:id="rId9"/>
    <p:sldId id="623" r:id="rId10"/>
    <p:sldId id="628" r:id="rId11"/>
    <p:sldId id="624" r:id="rId12"/>
    <p:sldId id="629" r:id="rId13"/>
    <p:sldId id="630" r:id="rId14"/>
    <p:sldId id="625" r:id="rId15"/>
    <p:sldId id="631" r:id="rId16"/>
    <p:sldId id="632" r:id="rId17"/>
    <p:sldId id="626" r:id="rId18"/>
    <p:sldId id="648" r:id="rId19"/>
    <p:sldId id="633" r:id="rId20"/>
    <p:sldId id="635" r:id="rId21"/>
    <p:sldId id="636" r:id="rId22"/>
    <p:sldId id="637" r:id="rId23"/>
    <p:sldId id="638" r:id="rId24"/>
    <p:sldId id="639" r:id="rId25"/>
    <p:sldId id="640" r:id="rId26"/>
    <p:sldId id="641" r:id="rId27"/>
    <p:sldId id="642" r:id="rId28"/>
    <p:sldId id="643" r:id="rId29"/>
    <p:sldId id="646" r:id="rId30"/>
    <p:sldId id="647" r:id="rId31"/>
    <p:sldId id="644" r:id="rId32"/>
    <p:sldId id="617" r:id="rId33"/>
  </p:sldIdLst>
  <p:sldSz cx="9144000" cy="6858000" type="screen4x3"/>
  <p:notesSz cx="6811963" cy="9942513"/>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97" autoAdjust="0"/>
    <p:restoredTop sz="94660"/>
  </p:normalViewPr>
  <p:slideViewPr>
    <p:cSldViewPr>
      <p:cViewPr varScale="1">
        <p:scale>
          <a:sx n="68" d="100"/>
          <a:sy n="68" d="100"/>
        </p:scale>
        <p:origin x="-1464" y="-96"/>
      </p:cViewPr>
      <p:guideLst>
        <p:guide orient="horz" pos="2160"/>
        <p:guide pos="2880"/>
      </p:guideLst>
    </p:cSldViewPr>
  </p:slideViewPr>
  <p:notesTextViewPr>
    <p:cViewPr>
      <p:scale>
        <a:sx n="100" d="100"/>
        <a:sy n="100" d="100"/>
      </p:scale>
      <p:origin x="0" y="0"/>
    </p:cViewPr>
  </p:notesTextViewPr>
  <p:sorterViewPr>
    <p:cViewPr>
      <p:scale>
        <a:sx n="67" d="100"/>
        <a:sy n="67"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52593" cy="497603"/>
          </a:xfrm>
          <a:prstGeom prst="rect">
            <a:avLst/>
          </a:prstGeom>
        </p:spPr>
        <p:txBody>
          <a:bodyPr vert="horz" lIns="91595" tIns="45798" rIns="91595" bIns="45798" rtlCol="0"/>
          <a:lstStyle>
            <a:lvl1pPr algn="l">
              <a:defRPr sz="1200"/>
            </a:lvl1pPr>
          </a:lstStyle>
          <a:p>
            <a:endParaRPr lang="tr-TR"/>
          </a:p>
        </p:txBody>
      </p:sp>
      <p:sp>
        <p:nvSpPr>
          <p:cNvPr id="3" name="2 Veri Yer Tutucusu"/>
          <p:cNvSpPr>
            <a:spLocks noGrp="1"/>
          </p:cNvSpPr>
          <p:nvPr>
            <p:ph type="dt" sz="quarter" idx="1"/>
          </p:nvPr>
        </p:nvSpPr>
        <p:spPr>
          <a:xfrm>
            <a:off x="3857780" y="0"/>
            <a:ext cx="2952593" cy="497603"/>
          </a:xfrm>
          <a:prstGeom prst="rect">
            <a:avLst/>
          </a:prstGeom>
        </p:spPr>
        <p:txBody>
          <a:bodyPr vert="horz" lIns="91595" tIns="45798" rIns="91595" bIns="45798" rtlCol="0"/>
          <a:lstStyle>
            <a:lvl1pPr algn="r">
              <a:defRPr sz="1200"/>
            </a:lvl1pPr>
          </a:lstStyle>
          <a:p>
            <a:fld id="{C9DE1750-3AD3-4EDA-A3B8-A8BFF08A5B5E}" type="datetimeFigureOut">
              <a:rPr lang="tr-TR" smtClean="0"/>
              <a:pPr/>
              <a:t>25.03.2013</a:t>
            </a:fld>
            <a:endParaRPr lang="tr-TR"/>
          </a:p>
        </p:txBody>
      </p:sp>
      <p:sp>
        <p:nvSpPr>
          <p:cNvPr id="4" name="3 Altbilgi Yer Tutucusu"/>
          <p:cNvSpPr>
            <a:spLocks noGrp="1"/>
          </p:cNvSpPr>
          <p:nvPr>
            <p:ph type="ftr" sz="quarter" idx="2"/>
          </p:nvPr>
        </p:nvSpPr>
        <p:spPr>
          <a:xfrm>
            <a:off x="0" y="9443321"/>
            <a:ext cx="2952593" cy="497603"/>
          </a:xfrm>
          <a:prstGeom prst="rect">
            <a:avLst/>
          </a:prstGeom>
        </p:spPr>
        <p:txBody>
          <a:bodyPr vert="horz" lIns="91595" tIns="45798" rIns="91595" bIns="45798" rtlCol="0" anchor="b"/>
          <a:lstStyle>
            <a:lvl1pPr algn="l">
              <a:defRPr sz="1200"/>
            </a:lvl1pPr>
          </a:lstStyle>
          <a:p>
            <a:endParaRPr lang="tr-TR"/>
          </a:p>
        </p:txBody>
      </p:sp>
      <p:sp>
        <p:nvSpPr>
          <p:cNvPr id="5" name="4 Slayt Numarası Yer Tutucusu"/>
          <p:cNvSpPr>
            <a:spLocks noGrp="1"/>
          </p:cNvSpPr>
          <p:nvPr>
            <p:ph type="sldNum" sz="quarter" idx="3"/>
          </p:nvPr>
        </p:nvSpPr>
        <p:spPr>
          <a:xfrm>
            <a:off x="3857780" y="9443321"/>
            <a:ext cx="2952593" cy="497603"/>
          </a:xfrm>
          <a:prstGeom prst="rect">
            <a:avLst/>
          </a:prstGeom>
        </p:spPr>
        <p:txBody>
          <a:bodyPr vert="horz" lIns="91595" tIns="45798" rIns="91595" bIns="45798" rtlCol="0" anchor="b"/>
          <a:lstStyle>
            <a:lvl1pPr algn="r">
              <a:defRPr sz="1200"/>
            </a:lvl1pPr>
          </a:lstStyle>
          <a:p>
            <a:fld id="{AD397C75-1C38-40F1-A537-7BDDC899808A}" type="slidenum">
              <a:rPr lang="tr-TR" smtClean="0"/>
              <a:pPr/>
              <a:t>‹#›</a:t>
            </a:fld>
            <a:endParaRPr lang="tr-TR"/>
          </a:p>
        </p:txBody>
      </p:sp>
    </p:spTree>
    <p:extLst>
      <p:ext uri="{BB962C8B-B14F-4D97-AF65-F5344CB8AC3E}">
        <p14:creationId xmlns:p14="http://schemas.microsoft.com/office/powerpoint/2010/main" xmlns="" val="1647929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1" y="1"/>
            <a:ext cx="2951850" cy="497125"/>
          </a:xfrm>
          <a:prstGeom prst="rect">
            <a:avLst/>
          </a:prstGeom>
        </p:spPr>
        <p:txBody>
          <a:bodyPr vert="horz" lIns="91595" tIns="45798" rIns="91595" bIns="45798"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58537" y="1"/>
            <a:ext cx="2951850" cy="497125"/>
          </a:xfrm>
          <a:prstGeom prst="rect">
            <a:avLst/>
          </a:prstGeom>
        </p:spPr>
        <p:txBody>
          <a:bodyPr vert="horz" lIns="91595" tIns="45798" rIns="91595" bIns="45798" rtlCol="0"/>
          <a:lstStyle>
            <a:lvl1pPr algn="r" fontAlgn="auto">
              <a:spcBef>
                <a:spcPts val="0"/>
              </a:spcBef>
              <a:spcAft>
                <a:spcPts val="0"/>
              </a:spcAft>
              <a:defRPr sz="1200">
                <a:latin typeface="+mn-lt"/>
                <a:cs typeface="+mn-cs"/>
              </a:defRPr>
            </a:lvl1pPr>
          </a:lstStyle>
          <a:p>
            <a:pPr>
              <a:defRPr/>
            </a:pPr>
            <a:fld id="{152C4A03-048F-4ABF-A57E-D39A816902F4}" type="datetimeFigureOut">
              <a:rPr lang="tr-TR"/>
              <a:pPr>
                <a:defRPr/>
              </a:pPr>
              <a:t>25.03.2013</a:t>
            </a:fld>
            <a:endParaRPr lang="tr-TR"/>
          </a:p>
        </p:txBody>
      </p:sp>
      <p:sp>
        <p:nvSpPr>
          <p:cNvPr id="4" name="3 Slayt Görüntüsü Yer Tutucusu"/>
          <p:cNvSpPr>
            <a:spLocks noGrp="1" noRot="1" noChangeAspect="1"/>
          </p:cNvSpPr>
          <p:nvPr>
            <p:ph type="sldImg" idx="2"/>
          </p:nvPr>
        </p:nvSpPr>
        <p:spPr>
          <a:xfrm>
            <a:off x="920750" y="746125"/>
            <a:ext cx="4970463" cy="3727450"/>
          </a:xfrm>
          <a:prstGeom prst="rect">
            <a:avLst/>
          </a:prstGeom>
          <a:noFill/>
          <a:ln w="12700">
            <a:solidFill>
              <a:prstClr val="black"/>
            </a:solidFill>
          </a:ln>
        </p:spPr>
        <p:txBody>
          <a:bodyPr vert="horz" lIns="91595" tIns="45798" rIns="91595" bIns="45798" rtlCol="0" anchor="ctr"/>
          <a:lstStyle/>
          <a:p>
            <a:pPr lvl="0"/>
            <a:endParaRPr lang="tr-TR" noProof="0"/>
          </a:p>
        </p:txBody>
      </p:sp>
      <p:sp>
        <p:nvSpPr>
          <p:cNvPr id="5" name="4 Not Yer Tutucusu"/>
          <p:cNvSpPr>
            <a:spLocks noGrp="1"/>
          </p:cNvSpPr>
          <p:nvPr>
            <p:ph type="body" sz="quarter" idx="3"/>
          </p:nvPr>
        </p:nvSpPr>
        <p:spPr>
          <a:xfrm>
            <a:off x="681197" y="4722694"/>
            <a:ext cx="5449570" cy="4474131"/>
          </a:xfrm>
          <a:prstGeom prst="rect">
            <a:avLst/>
          </a:prstGeom>
        </p:spPr>
        <p:txBody>
          <a:bodyPr vert="horz" lIns="91595" tIns="45798" rIns="91595" bIns="45798"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1" y="9443663"/>
            <a:ext cx="2951850" cy="497125"/>
          </a:xfrm>
          <a:prstGeom prst="rect">
            <a:avLst/>
          </a:prstGeom>
        </p:spPr>
        <p:txBody>
          <a:bodyPr vert="horz" lIns="91595" tIns="45798" rIns="91595" bIns="45798"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58537" y="9443663"/>
            <a:ext cx="2951850" cy="497125"/>
          </a:xfrm>
          <a:prstGeom prst="rect">
            <a:avLst/>
          </a:prstGeom>
        </p:spPr>
        <p:txBody>
          <a:bodyPr vert="horz" lIns="91595" tIns="45798" rIns="91595" bIns="45798" rtlCol="0" anchor="b"/>
          <a:lstStyle>
            <a:lvl1pPr algn="r" fontAlgn="auto">
              <a:spcBef>
                <a:spcPts val="0"/>
              </a:spcBef>
              <a:spcAft>
                <a:spcPts val="0"/>
              </a:spcAft>
              <a:defRPr sz="1200">
                <a:latin typeface="+mn-lt"/>
                <a:cs typeface="+mn-cs"/>
              </a:defRPr>
            </a:lvl1pPr>
          </a:lstStyle>
          <a:p>
            <a:pPr>
              <a:defRPr/>
            </a:pPr>
            <a:fld id="{D8C77680-6A58-4AF6-A1EF-2B1312943C3C}" type="slidenum">
              <a:rPr lang="tr-TR"/>
              <a:pPr>
                <a:defRPr/>
              </a:pPr>
              <a:t>‹#›</a:t>
            </a:fld>
            <a:endParaRPr lang="tr-TR"/>
          </a:p>
        </p:txBody>
      </p:sp>
    </p:spTree>
    <p:extLst>
      <p:ext uri="{BB962C8B-B14F-4D97-AF65-F5344CB8AC3E}">
        <p14:creationId xmlns:p14="http://schemas.microsoft.com/office/powerpoint/2010/main" xmlns="" val="18335984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dirty="0" smtClean="0"/>
              <a:t>167 sayılı YAS Kanunu, 5686 sayılı Jeotermal Sular Kanunu ve Sayılı Belediye Gelirleri ile Büyükşehir Belediyeleri Kanunu, 831 sayılı Sular hakkında Kanun gibi kanunların düzenlenmesiyle çözüm yolu bulunabilir. </a:t>
            </a:r>
            <a:endParaRPr lang="tr-TR" dirty="0"/>
          </a:p>
        </p:txBody>
      </p:sp>
      <p:sp>
        <p:nvSpPr>
          <p:cNvPr id="4" name="3 Slayt Numarası Yer Tutucusu"/>
          <p:cNvSpPr>
            <a:spLocks noGrp="1"/>
          </p:cNvSpPr>
          <p:nvPr>
            <p:ph type="sldNum" sz="quarter" idx="10"/>
          </p:nvPr>
        </p:nvSpPr>
        <p:spPr/>
        <p:txBody>
          <a:bodyPr/>
          <a:lstStyle/>
          <a:p>
            <a:pPr>
              <a:defRPr/>
            </a:pPr>
            <a:fld id="{D8C77680-6A58-4AF6-A1EF-2B1312943C3C}" type="slidenum">
              <a:rPr lang="tr-TR" smtClean="0"/>
              <a:pPr>
                <a:defRPr/>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normAutofit/>
          </a:bodyPr>
          <a:lstStyle>
            <a:lvl1pPr>
              <a:defRPr sz="2800" b="1">
                <a:solidFill>
                  <a:srgbClr val="FF0000"/>
                </a:solidFill>
                <a:latin typeface="Arial" pitchFamily="34" charset="0"/>
                <a:cs typeface="Arial" pitchFamily="34" charset="0"/>
              </a:defRPr>
            </a:lvl1pPr>
          </a:lstStyle>
          <a:p>
            <a:r>
              <a:rPr lang="tr-TR" smtClean="0"/>
              <a:t>Asıl başlık stili için tıklatın</a:t>
            </a:r>
            <a:endParaRPr lang="tr-TR" dirty="0"/>
          </a:p>
        </p:txBody>
      </p:sp>
      <p:sp>
        <p:nvSpPr>
          <p:cNvPr id="3" name="2 Alt Başlık"/>
          <p:cNvSpPr>
            <a:spLocks noGrp="1"/>
          </p:cNvSpPr>
          <p:nvPr>
            <p:ph type="subTitle" idx="1"/>
          </p:nvPr>
        </p:nvSpPr>
        <p:spPr>
          <a:xfrm>
            <a:off x="1371600" y="3886200"/>
            <a:ext cx="6400800" cy="1752600"/>
          </a:xfrm>
        </p:spPr>
        <p:txBody>
          <a:bodyPr>
            <a:normAutofit/>
          </a:bodyPr>
          <a:lstStyle>
            <a:lvl1pPr marL="0" indent="0" algn="ctr">
              <a:buNone/>
              <a:defRPr sz="2400" b="1">
                <a:solidFill>
                  <a:srgbClr val="0000FF"/>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smtClean="0"/>
              <a:t>Asıl alt başlık stilini düzenlemek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F8536595-E675-487C-8EB9-E6BA02510663}" type="datetime1">
              <a:rPr lang="tr-TR"/>
              <a:pPr>
                <a:defRPr/>
              </a:pPr>
              <a:t>25.03.2013</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EA9660A4-D9CD-4E5B-83FF-FD92B275460E}"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126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126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5E45A8A-1882-44BB-96AF-512542DC74CE}" type="datetime1">
              <a:rPr lang="tr-TR"/>
              <a:pPr>
                <a:defRPr/>
              </a:pPr>
              <a:t>25.03.2013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AA4F6EE-6802-49F3-9ABF-44C0D1BC32AC}"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99" r:id="rId1"/>
    <p:sldLayoutId id="2147483701" r:id="rId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tr/url?sa=i&amp;source=images&amp;cd=&amp;cad=rja&amp;docid=mkcMzLdlXXl9lM&amp;tbnid=vSlmpXAvXGD2wM:&amp;ved=0CAgQjRwwADgo&amp;url=http://www.sondevir.com/analizler/116542/gelecegin-savaslari-sudan-cikacak.html&amp;ei=p0IvUf--CYWF4ATY8oGYDQ&amp;psig=AFQjCNFfyouSEnA49SfSLCTa3gxtyjQwHA&amp;ust=136213815119014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980728"/>
            <a:ext cx="8923113" cy="1200329"/>
          </a:xfrm>
          <a:prstGeom prst="rect">
            <a:avLst/>
          </a:prstGeom>
          <a:noFill/>
        </p:spPr>
        <p:txBody>
          <a:bodyPr wrap="square">
            <a:spAutoFit/>
            <a:scene3d>
              <a:camera prst="orthographicFront">
                <a:rot lat="19800000" lon="0" rev="0"/>
              </a:camera>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tr-TR" sz="3600" b="1" kern="0" dirty="0">
                <a:ln w="11430"/>
                <a:effectLst>
                  <a:outerShdw blurRad="50800" dist="39000" dir="5460000" algn="tl">
                    <a:srgbClr val="000000">
                      <a:alpha val="38000"/>
                    </a:srgbClr>
                  </a:outerShdw>
                </a:effectLst>
                <a:latin typeface="Arial"/>
                <a:cs typeface="+mn-cs"/>
              </a:rPr>
              <a:t>T.C.</a:t>
            </a:r>
          </a:p>
          <a:p>
            <a:pPr algn="ctr" fontAlgn="auto">
              <a:spcBef>
                <a:spcPts val="0"/>
              </a:spcBef>
              <a:spcAft>
                <a:spcPts val="0"/>
              </a:spcAft>
              <a:defRPr/>
            </a:pPr>
            <a:r>
              <a:rPr lang="tr-TR" sz="3600" b="1" kern="0" dirty="0">
                <a:ln w="11430"/>
                <a:effectLst>
                  <a:outerShdw blurRad="50800" dist="39000" dir="5460000" algn="tl">
                    <a:srgbClr val="000000">
                      <a:alpha val="38000"/>
                    </a:srgbClr>
                  </a:outerShdw>
                </a:effectLst>
                <a:latin typeface="Arial"/>
                <a:cs typeface="+mn-cs"/>
              </a:rPr>
              <a:t>ORMAN VE SU İŞLERİ BAKANLIĞI</a:t>
            </a:r>
            <a:endParaRPr lang="tr-TR" sz="4300" b="1" kern="0" dirty="0">
              <a:ln w="11430"/>
              <a:effectLst>
                <a:outerShdw blurRad="50800" dist="39000" dir="5460000" algn="tl">
                  <a:srgbClr val="000000">
                    <a:alpha val="38000"/>
                  </a:srgbClr>
                </a:outerShdw>
              </a:effectLst>
              <a:latin typeface="Arial"/>
              <a:cs typeface="+mn-cs"/>
            </a:endParaRPr>
          </a:p>
        </p:txBody>
      </p:sp>
      <p:sp>
        <p:nvSpPr>
          <p:cNvPr id="4" name="3 Dikdörtgen"/>
          <p:cNvSpPr/>
          <p:nvPr/>
        </p:nvSpPr>
        <p:spPr>
          <a:xfrm>
            <a:off x="251520" y="3789040"/>
            <a:ext cx="8712968" cy="1077218"/>
          </a:xfrm>
          <a:prstGeom prst="rect">
            <a:avLst/>
          </a:prstGeom>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3200" b="1" kern="0" spc="50" dirty="0" smtClean="0">
                <a:ln w="11430"/>
                <a:solidFill>
                  <a:schemeClr val="tx1">
                    <a:lumMod val="75000"/>
                  </a:schemeClr>
                </a:solidFill>
                <a:effectLst>
                  <a:outerShdw blurRad="76200" dist="50800" dir="5400000" algn="tl" rotWithShape="0">
                    <a:srgbClr val="000000">
                      <a:alpha val="65000"/>
                    </a:srgbClr>
                  </a:outerShdw>
                </a:effectLst>
                <a:latin typeface="Arial"/>
                <a:cs typeface="+mn-cs"/>
              </a:rPr>
              <a:t>SU YÖNETİMİ GENEL MÜDÜRLÜĞÜ</a:t>
            </a:r>
          </a:p>
          <a:p>
            <a:pPr algn="ctr" fontAlgn="auto">
              <a:spcBef>
                <a:spcPts val="0"/>
              </a:spcBef>
              <a:spcAft>
                <a:spcPts val="0"/>
              </a:spcAft>
              <a:defRPr/>
            </a:pPr>
            <a:r>
              <a:rPr lang="tr-TR" sz="3200" b="1" kern="0" spc="50" dirty="0" smtClean="0">
                <a:ln w="11430"/>
                <a:solidFill>
                  <a:schemeClr val="tx1">
                    <a:lumMod val="75000"/>
                  </a:schemeClr>
                </a:solidFill>
                <a:effectLst>
                  <a:outerShdw blurRad="76200" dist="50800" dir="5400000" algn="tl" rotWithShape="0">
                    <a:srgbClr val="000000">
                      <a:alpha val="65000"/>
                    </a:srgbClr>
                  </a:outerShdw>
                </a:effectLst>
                <a:latin typeface="Arial"/>
                <a:cs typeface="+mn-cs"/>
              </a:rPr>
              <a:t>Envanter ve Tahsis Dairesi Başkanlığı</a:t>
            </a:r>
            <a:endParaRPr lang="tr-TR" sz="3200" b="1" kern="0" spc="50" dirty="0">
              <a:ln w="11430"/>
              <a:solidFill>
                <a:schemeClr val="tx1">
                  <a:lumMod val="75000"/>
                </a:schemeClr>
              </a:solidFill>
              <a:effectLst>
                <a:outerShdw blurRad="76200" dist="50800" dir="5400000" algn="tl" rotWithShape="0">
                  <a:srgbClr val="000000">
                    <a:alpha val="65000"/>
                  </a:srgbClr>
                </a:outerShdw>
              </a:effectLst>
              <a:latin typeface="Arial"/>
              <a:cs typeface="+mn-cs"/>
            </a:endParaRPr>
          </a:p>
        </p:txBody>
      </p:sp>
      <p:sp>
        <p:nvSpPr>
          <p:cNvPr id="7" name="6 Metin kutusu"/>
          <p:cNvSpPr txBox="1"/>
          <p:nvPr/>
        </p:nvSpPr>
        <p:spPr>
          <a:xfrm>
            <a:off x="1691680" y="5517232"/>
            <a:ext cx="5715040" cy="1107996"/>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2400" b="1" kern="0" spc="50" dirty="0" err="1" smtClean="0">
                <a:ln w="11430"/>
                <a:solidFill>
                  <a:schemeClr val="accent2">
                    <a:lumMod val="75000"/>
                  </a:schemeClr>
                </a:solidFill>
                <a:effectLst>
                  <a:outerShdw blurRad="76200" dist="50800" dir="5400000" algn="tl" rotWithShape="0">
                    <a:srgbClr val="000000">
                      <a:alpha val="65000"/>
                    </a:srgbClr>
                  </a:outerShdw>
                </a:effectLst>
                <a:latin typeface="Arial"/>
                <a:cs typeface="+mn-cs"/>
              </a:rPr>
              <a:t>Hasibe</a:t>
            </a:r>
            <a:r>
              <a:rPr lang="tr-TR" sz="2400" b="1" kern="0" spc="50" dirty="0" smtClean="0">
                <a:ln w="11430"/>
                <a:solidFill>
                  <a:schemeClr val="accent2">
                    <a:lumMod val="75000"/>
                  </a:schemeClr>
                </a:solidFill>
                <a:effectLst>
                  <a:outerShdw blurRad="76200" dist="50800" dir="5400000" algn="tl" rotWithShape="0">
                    <a:srgbClr val="000000">
                      <a:alpha val="65000"/>
                    </a:srgbClr>
                  </a:outerShdw>
                </a:effectLst>
                <a:latin typeface="Arial"/>
                <a:cs typeface="+mn-cs"/>
              </a:rPr>
              <a:t> KÖRBALTA</a:t>
            </a:r>
          </a:p>
          <a:p>
            <a:pPr algn="ctr" fontAlgn="auto">
              <a:spcBef>
                <a:spcPts val="0"/>
              </a:spcBef>
              <a:spcAft>
                <a:spcPts val="0"/>
              </a:spcAft>
              <a:defRPr/>
            </a:pPr>
            <a:r>
              <a:rPr lang="tr-TR" sz="2400" b="1" kern="0" spc="50" dirty="0" smtClean="0">
                <a:ln w="11430"/>
                <a:solidFill>
                  <a:schemeClr val="accent2">
                    <a:lumMod val="75000"/>
                  </a:schemeClr>
                </a:solidFill>
                <a:effectLst>
                  <a:outerShdw blurRad="76200" dist="50800" dir="5400000" algn="tl" rotWithShape="0">
                    <a:srgbClr val="000000">
                      <a:alpha val="65000"/>
                    </a:srgbClr>
                  </a:outerShdw>
                </a:effectLst>
                <a:latin typeface="Arial"/>
                <a:cs typeface="+mn-cs"/>
              </a:rPr>
              <a:t>Tahsis ve İzleme Şube Müdürü</a:t>
            </a:r>
            <a:endParaRPr lang="tr-TR" b="1" kern="0" spc="50" dirty="0" smtClean="0">
              <a:ln w="11430"/>
              <a:solidFill>
                <a:schemeClr val="accent2">
                  <a:lumMod val="75000"/>
                </a:schemeClr>
              </a:solidFill>
              <a:effectLst>
                <a:outerShdw blurRad="76200" dist="50800" dir="5400000" algn="tl" rotWithShape="0">
                  <a:srgbClr val="000000">
                    <a:alpha val="65000"/>
                  </a:srgbClr>
                </a:outerShdw>
              </a:effectLst>
              <a:latin typeface="Arial"/>
              <a:cs typeface="+mn-cs"/>
            </a:endParaRPr>
          </a:p>
          <a:p>
            <a:pPr algn="ctr" fontAlgn="auto">
              <a:spcBef>
                <a:spcPts val="0"/>
              </a:spcBef>
              <a:spcAft>
                <a:spcPts val="0"/>
              </a:spcAft>
              <a:defRPr/>
            </a:pPr>
            <a:r>
              <a:rPr lang="tr-TR" b="1" kern="0" spc="50" dirty="0" smtClean="0">
                <a:ln w="11430"/>
                <a:solidFill>
                  <a:schemeClr val="accent2">
                    <a:lumMod val="75000"/>
                  </a:schemeClr>
                </a:solidFill>
                <a:effectLst>
                  <a:outerShdw blurRad="76200" dist="50800" dir="5400000" algn="tl" rotWithShape="0">
                    <a:srgbClr val="000000">
                      <a:alpha val="65000"/>
                    </a:srgbClr>
                  </a:outerShdw>
                </a:effectLst>
                <a:latin typeface="Arial"/>
                <a:cs typeface="+mn-cs"/>
              </a:rPr>
              <a:t>26 Mart 2013</a:t>
            </a:r>
            <a:endParaRPr lang="tr-TR" b="1" kern="0" spc="50" dirty="0">
              <a:ln w="11430"/>
              <a:solidFill>
                <a:schemeClr val="accent2">
                  <a:lumMod val="75000"/>
                </a:schemeClr>
              </a:solidFill>
              <a:effectLst>
                <a:outerShdw blurRad="76200" dist="50800" dir="5400000" algn="tl" rotWithShape="0">
                  <a:srgbClr val="000000">
                    <a:alpha val="65000"/>
                  </a:srgbClr>
                </a:outerShdw>
              </a:effectLst>
              <a:latin typeface="Arial"/>
              <a:cs typeface="+mn-cs"/>
            </a:endParaRPr>
          </a:p>
        </p:txBody>
      </p:sp>
      <p:sp>
        <p:nvSpPr>
          <p:cNvPr id="6" name="5 Slayt Numarası Yer Tutucusu"/>
          <p:cNvSpPr>
            <a:spLocks noGrp="1"/>
          </p:cNvSpPr>
          <p:nvPr>
            <p:ph type="sldNum" sz="quarter" idx="12"/>
          </p:nvPr>
        </p:nvSpPr>
        <p:spPr/>
        <p:txBody>
          <a:bodyPr/>
          <a:lstStyle/>
          <a:p>
            <a:pPr>
              <a:defRPr/>
            </a:pPr>
            <a:fld id="{0B90A48D-ED74-42EA-9912-9D7845C6EECD}" type="slidenum">
              <a:rPr lang="tr-TR"/>
              <a:pPr>
                <a:defRPr/>
              </a:pPr>
              <a:t>1</a:t>
            </a:fld>
            <a:endParaRPr lang="tr-TR" dirty="0"/>
          </a:p>
        </p:txBody>
      </p:sp>
      <p:pic>
        <p:nvPicPr>
          <p:cNvPr id="8" name="7 Resim"/>
          <p:cNvPicPr/>
          <p:nvPr/>
        </p:nvPicPr>
        <p:blipFill>
          <a:blip r:embed="rId2" cstate="print"/>
          <a:srcRect l="12805" r="18467" b="13680"/>
          <a:stretch>
            <a:fillRect/>
          </a:stretch>
        </p:blipFill>
        <p:spPr bwMode="auto">
          <a:xfrm>
            <a:off x="3491880" y="2204864"/>
            <a:ext cx="1800200" cy="1584176"/>
          </a:xfrm>
          <a:prstGeom prst="ellipse">
            <a:avLst/>
          </a:prstGeom>
          <a:noFill/>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60648"/>
            <a:ext cx="8229600" cy="706090"/>
          </a:xfrm>
        </p:spPr>
        <p:txBody>
          <a:bodyPr/>
          <a:lstStyle/>
          <a:p>
            <a:r>
              <a:rPr lang="tr-TR" sz="2800" b="1" dirty="0" smtClean="0"/>
              <a:t>İçme-Kullanma Suyu Sektörü Sorunlar ve Tespitler</a:t>
            </a:r>
            <a:endParaRPr lang="tr-TR" sz="2800" b="1" dirty="0"/>
          </a:p>
        </p:txBody>
      </p:sp>
      <p:sp>
        <p:nvSpPr>
          <p:cNvPr id="3" name="2 İçerik Yer Tutucusu"/>
          <p:cNvSpPr>
            <a:spLocks noGrp="1"/>
          </p:cNvSpPr>
          <p:nvPr>
            <p:ph idx="1"/>
          </p:nvPr>
        </p:nvSpPr>
        <p:spPr>
          <a:xfrm>
            <a:off x="467544" y="1052736"/>
            <a:ext cx="8229600" cy="5472608"/>
          </a:xfrm>
        </p:spPr>
        <p:txBody>
          <a:bodyPr/>
          <a:lstStyle/>
          <a:p>
            <a:pPr algn="just"/>
            <a:r>
              <a:rPr lang="tr-TR" sz="2400" dirty="0" smtClean="0"/>
              <a:t>Farklı su kaynaklarından temin edilen suya farklı ücretlerin ödenmesi yatırımları zora sokmaktadır.</a:t>
            </a:r>
          </a:p>
          <a:p>
            <a:pPr lvl="0" algn="just"/>
            <a:endParaRPr lang="tr-TR" sz="2400" dirty="0" smtClean="0"/>
          </a:p>
          <a:p>
            <a:pPr lvl="0" algn="just"/>
            <a:r>
              <a:rPr lang="tr-TR" sz="2400" dirty="0" smtClean="0"/>
              <a:t>Konya ovasında su kıtlığı boy göstermektedir. Su kaynağı bulunmadığından en dipteki yeraltı suyunu (fosil su) kullanmaya başlamışlardır. YAS seviyesi iyice düşmüştür. Bu yüzden obruklar oluşmaktadır, Konya ovası göçme tepkisi göstermektedir. Fakat buna rağmen şeker pancarına teşvik verilmektedir.</a:t>
            </a:r>
          </a:p>
          <a:p>
            <a:pPr lvl="0" algn="just"/>
            <a:endParaRPr lang="tr-TR" sz="2400" dirty="0" smtClean="0"/>
          </a:p>
          <a:p>
            <a:pPr lvl="0" algn="just"/>
            <a:r>
              <a:rPr lang="tr-TR" sz="2400" dirty="0" smtClean="0"/>
              <a:t>Atık su arıtma tesislerinin işletilmesi su kaynaklarının korunması açısından önemlidir. </a:t>
            </a:r>
          </a:p>
          <a:p>
            <a:pPr lvl="0"/>
            <a:endParaRPr lang="tr-TR" sz="1800" dirty="0" smtClean="0"/>
          </a:p>
          <a:p>
            <a:endParaRPr lang="tr-TR" sz="18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188640"/>
            <a:ext cx="8229600" cy="778098"/>
          </a:xfrm>
        </p:spPr>
        <p:txBody>
          <a:bodyPr/>
          <a:lstStyle/>
          <a:p>
            <a:r>
              <a:rPr lang="tr-TR" sz="2800" b="1" dirty="0" smtClean="0"/>
              <a:t>İçme-kullanma Suyu Sektörü Öneriler</a:t>
            </a:r>
            <a:endParaRPr lang="tr-TR" sz="2800" b="1" dirty="0"/>
          </a:p>
        </p:txBody>
      </p:sp>
      <p:sp>
        <p:nvSpPr>
          <p:cNvPr id="3" name="2 İçerik Yer Tutucusu"/>
          <p:cNvSpPr>
            <a:spLocks noGrp="1"/>
          </p:cNvSpPr>
          <p:nvPr>
            <p:ph idx="1"/>
          </p:nvPr>
        </p:nvSpPr>
        <p:spPr>
          <a:xfrm>
            <a:off x="251520" y="1124744"/>
            <a:ext cx="8676456" cy="4525963"/>
          </a:xfrm>
        </p:spPr>
        <p:txBody>
          <a:bodyPr/>
          <a:lstStyle/>
          <a:p>
            <a:pPr lvl="0" algn="just"/>
            <a:r>
              <a:rPr lang="tr-TR" sz="2400" dirty="0" smtClean="0"/>
              <a:t>Ambalajlı su sektörü sadece ticari bir sektör gibi algılansa da sosyal ve toplumsal açıdan önem arz etmektedir.</a:t>
            </a:r>
          </a:p>
          <a:p>
            <a:pPr algn="just"/>
            <a:r>
              <a:rPr lang="tr-TR" sz="2400" dirty="0" smtClean="0"/>
              <a:t>Havzadaki suyun kullanımı arazi kullanımı ile birebir alakalı olduğundan aralarındaki ilişki kurulmalıdır.</a:t>
            </a:r>
          </a:p>
          <a:p>
            <a:pPr algn="just"/>
            <a:r>
              <a:rPr lang="tr-TR" sz="2400" dirty="0" smtClean="0"/>
              <a:t>Tahsisten önce yapılması gereken ilk şey, sahada deneme kuyuları açılarak kaynağın içme suyu kalite kriterlerini taşıyıp taşımadığının tespit edilmesi gerekmektedir. Bu tahlilden sonra kuyu açılmasına izin verilmelidir. </a:t>
            </a:r>
          </a:p>
          <a:p>
            <a:pPr lvl="0" algn="just"/>
            <a:r>
              <a:rPr lang="tr-TR" sz="2400" dirty="0" smtClean="0"/>
              <a:t>Yeraltı suyuna ilişkin hükümler farklı kurumlardan alınıp tek bir çatı altına toplamadıkça tahsis, su hakkı gibi hususlar ileride daha da karışacaktır. YAS tahsisi ve ruhsatlandırılması tek bir mevzuatta toplanıp yönetimi tek bir kuruma ait olmalıdır.</a:t>
            </a:r>
          </a:p>
          <a:p>
            <a:pPr lvl="0" algn="just">
              <a:buNone/>
            </a:pPr>
            <a:endParaRPr lang="tr-TR" sz="2000" dirty="0" smtClean="0"/>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5656" y="332656"/>
            <a:ext cx="7211144" cy="418058"/>
          </a:xfrm>
        </p:spPr>
        <p:txBody>
          <a:bodyPr/>
          <a:lstStyle/>
          <a:p>
            <a:r>
              <a:rPr lang="tr-TR" sz="2800" b="1" dirty="0" smtClean="0"/>
              <a:t>İçme-Kullanma Suyu Sektörü Öneriler</a:t>
            </a:r>
            <a:endParaRPr lang="tr-TR" sz="2800" dirty="0"/>
          </a:p>
        </p:txBody>
      </p:sp>
      <p:sp>
        <p:nvSpPr>
          <p:cNvPr id="3" name="2 İçerik Yer Tutucusu"/>
          <p:cNvSpPr>
            <a:spLocks noGrp="1"/>
          </p:cNvSpPr>
          <p:nvPr>
            <p:ph idx="1"/>
          </p:nvPr>
        </p:nvSpPr>
        <p:spPr>
          <a:xfrm>
            <a:off x="0" y="980728"/>
            <a:ext cx="8892480" cy="5544616"/>
          </a:xfrm>
        </p:spPr>
        <p:txBody>
          <a:bodyPr/>
          <a:lstStyle/>
          <a:p>
            <a:pPr algn="just"/>
            <a:r>
              <a:rPr lang="tr-TR" sz="2400" dirty="0" smtClean="0"/>
              <a:t>Ülkemizde Yağmur suyuyla besleme yapılabilmesi yönünde  Su Kanununda izin verilmelidir. </a:t>
            </a:r>
          </a:p>
          <a:p>
            <a:pPr lvl="0" algn="just"/>
            <a:r>
              <a:rPr lang="tr-TR" sz="2400" dirty="0" smtClean="0"/>
              <a:t>Havzalar yerinden yönetilmelidir. Su yönetimi, atık su yönetimi, katı atık yönetim, vb. her türlü yönden ele alınıp her havzada farklı yönetim olmalıdır.</a:t>
            </a:r>
          </a:p>
          <a:p>
            <a:pPr lvl="0" algn="just"/>
            <a:r>
              <a:rPr lang="tr-TR" sz="2400" dirty="0" smtClean="0"/>
              <a:t>ÇED dosyalarına; ilk yatırımı yapan tesisin ne kadar süre sonra büyümeye gideceği konusunda bir bilgi eklenmelidir. ÇED sadece bir rapor değil, bir süreçtir. Sanayiciler ÇED sürecinin kısaltılmasını beklememelidir.</a:t>
            </a:r>
          </a:p>
          <a:p>
            <a:pPr lvl="0" algn="just"/>
            <a:r>
              <a:rPr lang="tr-TR" sz="2400" dirty="0" err="1" smtClean="0"/>
              <a:t>ÇED’de</a:t>
            </a:r>
            <a:r>
              <a:rPr lang="tr-TR" sz="2400" dirty="0" smtClean="0"/>
              <a:t> kuyudan izin verilen çekim miktarı kuyu bazında değil, havza bazında olması gerekmektedir. </a:t>
            </a:r>
          </a:p>
          <a:p>
            <a:pPr algn="just"/>
            <a:r>
              <a:rPr lang="tr-TR" sz="2400" dirty="0" smtClean="0"/>
              <a:t>Su bilgilerinin tapu su sicili şeklinde tutulması gerekmektedir</a:t>
            </a:r>
          </a:p>
          <a:p>
            <a:pPr lvl="0"/>
            <a:endParaRPr lang="tr-TR" sz="1600" dirty="0" smtClean="0"/>
          </a:p>
          <a:p>
            <a:endParaRPr lang="tr-TR" sz="16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0"/>
            <a:ext cx="8229600" cy="1143000"/>
          </a:xfrm>
        </p:spPr>
        <p:txBody>
          <a:bodyPr/>
          <a:lstStyle/>
          <a:p>
            <a:r>
              <a:rPr lang="tr-TR" sz="2800" b="1" dirty="0" smtClean="0"/>
              <a:t>İçme-kullanma Suyu Sektörü Öneriler</a:t>
            </a:r>
            <a:endParaRPr lang="tr-TR" sz="2800" dirty="0"/>
          </a:p>
        </p:txBody>
      </p:sp>
      <p:sp>
        <p:nvSpPr>
          <p:cNvPr id="3" name="2 İçerik Yer Tutucusu"/>
          <p:cNvSpPr>
            <a:spLocks noGrp="1"/>
          </p:cNvSpPr>
          <p:nvPr>
            <p:ph idx="1"/>
          </p:nvPr>
        </p:nvSpPr>
        <p:spPr>
          <a:xfrm>
            <a:off x="467544" y="980728"/>
            <a:ext cx="8229600" cy="5256584"/>
          </a:xfrm>
        </p:spPr>
        <p:txBody>
          <a:bodyPr/>
          <a:lstStyle/>
          <a:p>
            <a:pPr lvl="0" algn="just"/>
            <a:r>
              <a:rPr lang="tr-TR" sz="2400" dirty="0" smtClean="0"/>
              <a:t>Su tahsislerinde yetki kargaşası ve çok başlılık önlenmelidir, yetkiler tek çatı altında toplanmalıdır.</a:t>
            </a:r>
          </a:p>
          <a:p>
            <a:pPr lvl="0" algn="just"/>
            <a:endParaRPr lang="tr-TR" sz="2400" dirty="0" smtClean="0"/>
          </a:p>
          <a:p>
            <a:pPr lvl="0" algn="just"/>
            <a:r>
              <a:rPr lang="tr-TR" sz="2400" dirty="0" smtClean="0"/>
              <a:t>Cezalardaki caydırıcılık arttırılmalıdır. Caydırıcılığı arttırmak için kaçak kuyu açana da açtırana da ceza verilmelidir.</a:t>
            </a:r>
          </a:p>
          <a:p>
            <a:pPr lvl="0" algn="just"/>
            <a:endParaRPr lang="tr-TR" sz="2400" dirty="0" smtClean="0"/>
          </a:p>
          <a:p>
            <a:pPr lvl="0" algn="just"/>
            <a:r>
              <a:rPr lang="tr-TR" sz="2400" dirty="0" smtClean="0"/>
              <a:t>İhtiyaç durumuna göre tahsisler iptal edilebilir veya yeniden düzenlenebilir olmalıdır.</a:t>
            </a:r>
          </a:p>
          <a:p>
            <a:pPr lvl="0" algn="just"/>
            <a:endParaRPr lang="tr-TR" sz="2400" dirty="0" smtClean="0"/>
          </a:p>
          <a:p>
            <a:pPr algn="just"/>
            <a:r>
              <a:rPr lang="tr-TR" sz="2400" dirty="0" smtClean="0"/>
              <a:t>Su tahsislerinin havzalarda kullanım öncelikleri çok iyi planlanmalıdır. Öncelikli sağlıklı içme suyu ardından sağlıklı kullanma suyu temini olmalıdır.</a:t>
            </a:r>
          </a:p>
          <a:p>
            <a:pPr lvl="0"/>
            <a:endParaRPr lang="tr-TR" sz="2000" dirty="0" smtClean="0"/>
          </a:p>
          <a:p>
            <a:endParaRPr lang="tr-TR" sz="16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0"/>
            <a:ext cx="7632848" cy="1143000"/>
          </a:xfrm>
        </p:spPr>
        <p:txBody>
          <a:bodyPr/>
          <a:lstStyle/>
          <a:p>
            <a:r>
              <a:rPr lang="tr-TR" sz="3600" dirty="0" smtClean="0"/>
              <a:t>Çevre Sektörü Sorun Ve Tespitler</a:t>
            </a:r>
            <a:endParaRPr lang="tr-TR" sz="3600" dirty="0"/>
          </a:p>
        </p:txBody>
      </p:sp>
      <p:sp>
        <p:nvSpPr>
          <p:cNvPr id="3" name="2 İçerik Yer Tutucusu"/>
          <p:cNvSpPr>
            <a:spLocks noGrp="1"/>
          </p:cNvSpPr>
          <p:nvPr>
            <p:ph idx="1"/>
          </p:nvPr>
        </p:nvSpPr>
        <p:spPr>
          <a:xfrm>
            <a:off x="251520" y="1052736"/>
            <a:ext cx="8712968" cy="5400600"/>
          </a:xfrm>
        </p:spPr>
        <p:txBody>
          <a:bodyPr/>
          <a:lstStyle/>
          <a:p>
            <a:pPr lvl="0" algn="just"/>
            <a:r>
              <a:rPr lang="tr-TR" sz="2400" dirty="0" smtClean="0"/>
              <a:t>Ekolojik ihtiyaç debisi, HES Tesisleri kapsamında mevzuatta yer almaktadır. Ancak sulama tesisleri, içme suyu barajları vb. diğer su yapıları için ekolojik ihtiyaç debisi mevzuatta yer almamaktadır. </a:t>
            </a:r>
          </a:p>
          <a:p>
            <a:pPr lvl="0" algn="just"/>
            <a:r>
              <a:rPr lang="tr-TR" sz="2400" dirty="0" smtClean="0"/>
              <a:t>Endemik türlerin bulunduğu akarsulardaki büyük barajlar vb. tesislerden de ekolojik ihtiyaç debisi miktarı ve üzerinde su bırakılması ekosistemin sürdürülebilirliği açısından büyük önem arz etmektedir. </a:t>
            </a:r>
          </a:p>
          <a:p>
            <a:pPr lvl="0" algn="just"/>
            <a:r>
              <a:rPr lang="tr-TR" sz="2400" dirty="0" smtClean="0"/>
              <a:t>Taslakta </a:t>
            </a:r>
            <a:r>
              <a:rPr lang="tr-TR" sz="2400" dirty="0" err="1" smtClean="0"/>
              <a:t>sektörel</a:t>
            </a:r>
            <a:r>
              <a:rPr lang="tr-TR" sz="2400" dirty="0" smtClean="0"/>
              <a:t> tahsisin Tahsis Heyetince yapılacağı belirtilmektedir. Ancak, </a:t>
            </a:r>
            <a:r>
              <a:rPr lang="tr-TR" sz="2400" b="1" dirty="0" smtClean="0"/>
              <a:t>proje bazlı </a:t>
            </a:r>
            <a:r>
              <a:rPr lang="tr-TR" sz="2400" dirty="0" smtClean="0"/>
              <a:t>tahsislerin hangi kurum tarafından yapılacağı belirtilmemektedir.</a:t>
            </a:r>
          </a:p>
          <a:p>
            <a:pPr algn="just"/>
            <a:r>
              <a:rPr lang="tr-TR" sz="2400" dirty="0" smtClean="0"/>
              <a:t>Mevcut durumdaki temel sorun denetim ve izleme yetersizliğidir. Etkili bir denetim ve izleme için herkese açık bir Su Bilgi Sistemi kurulmalıdır</a:t>
            </a:r>
            <a:r>
              <a:rPr lang="tr-TR" sz="2000" dirty="0" smtClean="0"/>
              <a:t>. </a:t>
            </a:r>
          </a:p>
          <a:p>
            <a:pPr lvl="0"/>
            <a:endParaRPr lang="tr-TR" sz="1600" dirty="0" smtClean="0"/>
          </a:p>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0"/>
            <a:ext cx="8229600" cy="1143000"/>
          </a:xfrm>
        </p:spPr>
        <p:txBody>
          <a:bodyPr/>
          <a:lstStyle/>
          <a:p>
            <a:r>
              <a:rPr lang="tr-TR" sz="3600" dirty="0" smtClean="0"/>
              <a:t>Çevre Sektörü Sorun ve Tespitler</a:t>
            </a:r>
            <a:endParaRPr lang="tr-TR" sz="3600" dirty="0"/>
          </a:p>
        </p:txBody>
      </p:sp>
      <p:sp>
        <p:nvSpPr>
          <p:cNvPr id="3" name="2 İçerik Yer Tutucusu"/>
          <p:cNvSpPr>
            <a:spLocks noGrp="1"/>
          </p:cNvSpPr>
          <p:nvPr>
            <p:ph idx="1"/>
          </p:nvPr>
        </p:nvSpPr>
        <p:spPr>
          <a:xfrm>
            <a:off x="179512" y="1052736"/>
            <a:ext cx="8784976" cy="4968552"/>
          </a:xfrm>
        </p:spPr>
        <p:txBody>
          <a:bodyPr/>
          <a:lstStyle/>
          <a:p>
            <a:pPr algn="just"/>
            <a:r>
              <a:rPr lang="tr-TR" sz="2400" dirty="0" smtClean="0"/>
              <a:t>Sulamada yağmurlama ve damla sulama sistemlerinin yaygınlaştırılması ve havzadaki ürün desenin su potansiyeline uygun olarak belirlenmesi gerekmektedir. </a:t>
            </a:r>
          </a:p>
          <a:p>
            <a:pPr lvl="0" algn="just"/>
            <a:r>
              <a:rPr lang="tr-TR" sz="2400" dirty="0" smtClean="0"/>
              <a:t>Tarım arazilerinin kabiliyet sınıflarına göre kullanılması gerekmektedir</a:t>
            </a:r>
          </a:p>
          <a:p>
            <a:pPr lvl="0" algn="just"/>
            <a:r>
              <a:rPr lang="tr-TR" sz="2400" dirty="0" smtClean="0"/>
              <a:t>Nehir Havzası Yönetim Planları, Çevre Düzeni ve Bölgesel Kalkınma Planlarını tamamlayıcı üst ölçekli bir plan olarak dikkate alınmalıdır.</a:t>
            </a:r>
          </a:p>
          <a:p>
            <a:pPr lvl="0" algn="just"/>
            <a:r>
              <a:rPr lang="tr-TR" sz="2400" dirty="0" smtClean="0"/>
              <a:t> Ürün bazlı tarımsal destek ve teşvik bölgeleri uygulamalarında Havza Yönetim Planları ile entegrasyon sağlanmalıdır.</a:t>
            </a:r>
          </a:p>
          <a:p>
            <a:pPr lvl="0" algn="just"/>
            <a:r>
              <a:rPr lang="tr-TR" sz="2400" dirty="0" smtClean="0"/>
              <a:t>Kurak dönemlere ait veriler tespit edilerek bu dönemlere ait yönetim planları da oluşturulmalıdır. Kurak dönemdeki tahsisler için alternatif su kaynakları belirlenmelidir. </a:t>
            </a:r>
          </a:p>
          <a:p>
            <a:pPr algn="just"/>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15</a:t>
            </a:fld>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lstStyle/>
          <a:p>
            <a:r>
              <a:rPr lang="tr-TR" sz="3600" dirty="0" smtClean="0"/>
              <a:t>Çevre Sektörü Sorun ve Tespitler</a:t>
            </a:r>
            <a:endParaRPr lang="tr-TR" sz="3600" dirty="0"/>
          </a:p>
        </p:txBody>
      </p:sp>
      <p:sp>
        <p:nvSpPr>
          <p:cNvPr id="3" name="2 İçerik Yer Tutucusu"/>
          <p:cNvSpPr>
            <a:spLocks noGrp="1"/>
          </p:cNvSpPr>
          <p:nvPr>
            <p:ph idx="1"/>
          </p:nvPr>
        </p:nvSpPr>
        <p:spPr>
          <a:xfrm>
            <a:off x="179512" y="980728"/>
            <a:ext cx="8784976" cy="5073427"/>
          </a:xfrm>
        </p:spPr>
        <p:txBody>
          <a:bodyPr/>
          <a:lstStyle/>
          <a:p>
            <a:pPr lvl="0" algn="just"/>
            <a:r>
              <a:rPr lang="tr-TR" sz="2400" dirty="0" smtClean="0"/>
              <a:t>Havzalar arası su transferinde de su alınan havzanın ekolojik ihtiyaç debisi garanti edilmeli ve sucul ekosistemin sürdürülebilirliğine zarar verilmemelidir</a:t>
            </a:r>
            <a:r>
              <a:rPr lang="tr-TR" sz="2000" dirty="0" smtClean="0"/>
              <a:t>.</a:t>
            </a:r>
          </a:p>
          <a:p>
            <a:pPr lvl="0" algn="just"/>
            <a:r>
              <a:rPr lang="tr-TR" sz="2400" dirty="0" smtClean="0"/>
              <a:t>Havzalar arası su transferi nehir havzası yönetim planları çerçevesinde yapılmalıdır.</a:t>
            </a:r>
          </a:p>
          <a:p>
            <a:pPr lvl="0" algn="just"/>
            <a:r>
              <a:rPr lang="tr-TR" sz="2400" dirty="0" smtClean="0"/>
              <a:t>Havzalar arası su transferi ile ilgili usul ve esasları belirleyen bir mevzuatın geliştirilmesi gerekmektedir.</a:t>
            </a:r>
          </a:p>
          <a:p>
            <a:pPr lvl="0" algn="just"/>
            <a:r>
              <a:rPr lang="tr-TR" sz="2400" dirty="0" smtClean="0"/>
              <a:t>Sınır aşan ve sınır oluşturan sularda Türkiye sınırları çıkışında da ekolojik ihtiyaç debisinin sağlanması esastır. Türkiye’nin ilgili havza planlarında öngörülen su kullanımlarının dışında artan su, akarsu yatağına bırakılmalıdır. </a:t>
            </a:r>
          </a:p>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4082"/>
          </a:xfrm>
        </p:spPr>
        <p:txBody>
          <a:bodyPr/>
          <a:lstStyle/>
          <a:p>
            <a:r>
              <a:rPr lang="tr-TR" sz="3600" dirty="0" smtClean="0"/>
              <a:t>Çevre Sektörü  Öneriler</a:t>
            </a:r>
            <a:endParaRPr lang="tr-TR" sz="3600" dirty="0"/>
          </a:p>
        </p:txBody>
      </p:sp>
      <p:sp>
        <p:nvSpPr>
          <p:cNvPr id="3" name="2 İçerik Yer Tutucusu"/>
          <p:cNvSpPr>
            <a:spLocks noGrp="1"/>
          </p:cNvSpPr>
          <p:nvPr>
            <p:ph idx="1"/>
          </p:nvPr>
        </p:nvSpPr>
        <p:spPr>
          <a:xfrm>
            <a:off x="323528" y="1052736"/>
            <a:ext cx="8568952" cy="4525963"/>
          </a:xfrm>
        </p:spPr>
        <p:txBody>
          <a:bodyPr/>
          <a:lstStyle/>
          <a:p>
            <a:pPr algn="just"/>
            <a:r>
              <a:rPr lang="tr-TR" sz="2400" dirty="0" smtClean="0"/>
              <a:t>Ekolojik ihtiyaç debisi havza ve alt havzalar bazında bilimsel  bakış açısıyla yeniden gözden geçirilerek belirlenmelidir.</a:t>
            </a:r>
          </a:p>
          <a:p>
            <a:pPr lvl="0" algn="just"/>
            <a:r>
              <a:rPr lang="tr-TR" sz="2400" dirty="0" err="1" smtClean="0"/>
              <a:t>Sektörel</a:t>
            </a:r>
            <a:r>
              <a:rPr lang="tr-TR" sz="2400" dirty="0" smtClean="0"/>
              <a:t> bazlı tahsis hesapları, ekolojik ihtiyaç miktarı düşülerek yapılmalıdır. Bu miktar, hiçbir şekilde başka bir amaç için tahsis edilmemelidir.</a:t>
            </a:r>
          </a:p>
          <a:p>
            <a:pPr lvl="0" algn="just"/>
            <a:r>
              <a:rPr lang="tr-TR" sz="2400" dirty="0" smtClean="0"/>
              <a:t>Havza bazında değerlendirme yapılırken önce doğal çevrenin ihtiyacı olan su değerlendirilmeli, daha sonra diğer önceliklere göre bir sıralama yapılmalıdır. Zira çevresel akış en kadim su hakkıdır.</a:t>
            </a:r>
          </a:p>
          <a:p>
            <a:pPr lvl="0" algn="just"/>
            <a:r>
              <a:rPr lang="tr-TR" sz="2400" dirty="0" smtClean="0"/>
              <a:t>Alt havza bazında ve kullanıcılar göz önünde bulundurularak ekolojik akışın hem hidrolojik hem de hidrobiyolojik açıdan değerlendirilmesi gerekmektedir. </a:t>
            </a:r>
          </a:p>
          <a:p>
            <a:pPr lvl="0" algn="just"/>
            <a:endParaRPr lang="tr-TR" sz="2400" dirty="0" smtClean="0"/>
          </a:p>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17</a:t>
            </a:fld>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1143000"/>
          </a:xfrm>
        </p:spPr>
        <p:txBody>
          <a:bodyPr/>
          <a:lstStyle/>
          <a:p>
            <a:r>
              <a:rPr lang="tr-TR" sz="3600" dirty="0" smtClean="0"/>
              <a:t>Çevre Sektörü  Öneriler</a:t>
            </a:r>
            <a:endParaRPr lang="tr-TR" sz="3600" dirty="0"/>
          </a:p>
        </p:txBody>
      </p:sp>
      <p:sp>
        <p:nvSpPr>
          <p:cNvPr id="3" name="2 İçerik Yer Tutucusu"/>
          <p:cNvSpPr>
            <a:spLocks noGrp="1"/>
          </p:cNvSpPr>
          <p:nvPr>
            <p:ph idx="1"/>
          </p:nvPr>
        </p:nvSpPr>
        <p:spPr>
          <a:xfrm>
            <a:off x="0" y="1124744"/>
            <a:ext cx="8712968" cy="4525963"/>
          </a:xfrm>
        </p:spPr>
        <p:txBody>
          <a:bodyPr/>
          <a:lstStyle/>
          <a:p>
            <a:pPr lvl="0" algn="just"/>
            <a:r>
              <a:rPr lang="tr-TR" sz="2400" dirty="0" smtClean="0"/>
              <a:t>Çevresel akışın taraf olmayan bağımsız bir kurum tarafından denetlenmesi ve izlenmesi gerekmektedir.</a:t>
            </a:r>
          </a:p>
          <a:p>
            <a:pPr lvl="0" algn="just"/>
            <a:r>
              <a:rPr lang="tr-TR" sz="2400" dirty="0" smtClean="0"/>
              <a:t>Özellikle endemik ve </a:t>
            </a:r>
            <a:r>
              <a:rPr lang="tr-TR" sz="2400" dirty="0" err="1" smtClean="0"/>
              <a:t>biyoçeşitlilik</a:t>
            </a:r>
            <a:r>
              <a:rPr lang="tr-TR" sz="2400" dirty="0" smtClean="0"/>
              <a:t> açıdan önemli olan akarsu kollarına HES yapılmamalıdır.</a:t>
            </a:r>
          </a:p>
          <a:p>
            <a:pPr algn="just"/>
            <a:r>
              <a:rPr lang="tr-TR" sz="2400" dirty="0" smtClean="0"/>
              <a:t>Su Kanunu Taslağında “Havza Su Tahsis Heyeti” kurulacağı ifade edilmiştir. Ancak, öncelikle havza yönetim heyeti oluşturulmalı, tahsis heyetleri ise havza yönetim heyetlerinin alt bir organı olmalıdır. Havza tahsis heyetlerine, ilgili su idareleri de (su ve kanalizasyon idareleri vb.) dâhil edilmelidir.</a:t>
            </a:r>
          </a:p>
          <a:p>
            <a:pPr lvl="0" algn="just"/>
            <a:r>
              <a:rPr lang="tr-TR" sz="2400" dirty="0" smtClean="0"/>
              <a:t>Türkiye’nin mansap ülke olduğu sınır aşan sularda da çevresel akışın Türkiye sınırlarından itibaren garanti edilmesini sağlayıcı diplomatik girişimler yürütülmelidir.</a:t>
            </a:r>
          </a:p>
          <a:p>
            <a:pPr algn="just"/>
            <a:endParaRPr lang="tr-TR" sz="2400" dirty="0" smtClean="0"/>
          </a:p>
          <a:p>
            <a:pPr lvl="0" algn="just"/>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lstStyle/>
          <a:p>
            <a:r>
              <a:rPr lang="tr-TR" sz="3600" dirty="0" smtClean="0"/>
              <a:t>Çevre Sektörü  Öneriler</a:t>
            </a:r>
            <a:endParaRPr lang="tr-TR" sz="3600" dirty="0"/>
          </a:p>
        </p:txBody>
      </p:sp>
      <p:sp>
        <p:nvSpPr>
          <p:cNvPr id="3" name="2 İçerik Yer Tutucusu"/>
          <p:cNvSpPr>
            <a:spLocks noGrp="1"/>
          </p:cNvSpPr>
          <p:nvPr>
            <p:ph idx="1"/>
          </p:nvPr>
        </p:nvSpPr>
        <p:spPr>
          <a:xfrm>
            <a:off x="179512" y="1124744"/>
            <a:ext cx="8784976" cy="4525963"/>
          </a:xfrm>
        </p:spPr>
        <p:txBody>
          <a:bodyPr/>
          <a:lstStyle/>
          <a:p>
            <a:pPr lvl="0" algn="just"/>
            <a:r>
              <a:rPr lang="tr-TR" sz="2400" dirty="0" smtClean="0"/>
              <a:t>Paydaşların etkin, verimli ve sorumlu bir şekilde su kullanımı hususunda </a:t>
            </a:r>
            <a:r>
              <a:rPr lang="tr-TR" sz="2400" dirty="0" err="1" smtClean="0"/>
              <a:t>farkındalığı</a:t>
            </a:r>
            <a:r>
              <a:rPr lang="tr-TR" sz="2400" dirty="0" smtClean="0"/>
              <a:t> sağlanmalıdır.</a:t>
            </a:r>
          </a:p>
          <a:p>
            <a:pPr lvl="0" algn="just"/>
            <a:r>
              <a:rPr lang="tr-TR" sz="2400" dirty="0" smtClean="0"/>
              <a:t>Arıtılmış atık suların sanayide yeniden kullanılması teşvik edilmelidir.</a:t>
            </a:r>
          </a:p>
          <a:p>
            <a:pPr lvl="0" algn="just"/>
            <a:r>
              <a:rPr lang="tr-TR" sz="2400" dirty="0" smtClean="0"/>
              <a:t>Az su tüketen teknolojiler teşvik edilmelidir. Ayrıca Suyun verimli kullanılmasını sağlayan cihaz, sayaç ve ekipman üretilmesi ve kullanılması teşvik edilmelidir.</a:t>
            </a:r>
          </a:p>
          <a:p>
            <a:pPr algn="just"/>
            <a:r>
              <a:rPr lang="tr-TR" sz="2400" dirty="0" smtClean="0"/>
              <a:t>Gri suların sifon suyu olarak kullanılması teşvik edilmeli ve bu konuda mevzuat geliştirilmesi gerekmektedir. </a:t>
            </a:r>
          </a:p>
          <a:p>
            <a:pPr lvl="0" algn="just"/>
            <a:r>
              <a:rPr lang="tr-TR" sz="2400" dirty="0" smtClean="0"/>
              <a:t>Yeraltı sularının </a:t>
            </a:r>
            <a:r>
              <a:rPr lang="tr-TR" sz="2400" dirty="0" err="1" smtClean="0"/>
              <a:t>akiferin</a:t>
            </a:r>
            <a:r>
              <a:rPr lang="tr-TR" sz="2400" dirty="0" smtClean="0"/>
              <a:t> doğal su dengesi bozulacak şekilde kontrolsüz olarak işletilmesi önlenmelidir. </a:t>
            </a:r>
          </a:p>
          <a:p>
            <a:pPr lvl="0"/>
            <a:endParaRPr lang="tr-TR" sz="2000" dirty="0" smtClean="0"/>
          </a:p>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87393" name="Picture 1" descr="D:\Envanter ve Tahsis Dai.Bşk\HİZMET İÇİ EĞİTİM - ÇALIŞTAY\TAHSİS ÇALIŞTAYI\afişler\afis20130226\afis50x70.jpg"/>
          <p:cNvPicPr>
            <a:picLocks noChangeAspect="1" noChangeArrowheads="1"/>
          </p:cNvPicPr>
          <p:nvPr/>
        </p:nvPicPr>
        <p:blipFill>
          <a:blip r:embed="rId2" cstate="print"/>
          <a:srcRect/>
          <a:stretch>
            <a:fillRect/>
          </a:stretch>
        </p:blipFill>
        <p:spPr bwMode="auto">
          <a:xfrm>
            <a:off x="2122961" y="0"/>
            <a:ext cx="4898078" cy="68580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0"/>
            <a:ext cx="8229600" cy="1143000"/>
          </a:xfrm>
        </p:spPr>
        <p:txBody>
          <a:bodyPr/>
          <a:lstStyle/>
          <a:p>
            <a:r>
              <a:rPr lang="tr-TR" sz="3600" dirty="0" smtClean="0"/>
              <a:t>Sanayi Sektörü Sorun Ve Tespitler</a:t>
            </a:r>
            <a:endParaRPr lang="tr-TR" sz="3600" dirty="0"/>
          </a:p>
        </p:txBody>
      </p:sp>
      <p:sp>
        <p:nvSpPr>
          <p:cNvPr id="3" name="2 İçerik Yer Tutucusu"/>
          <p:cNvSpPr>
            <a:spLocks noGrp="1"/>
          </p:cNvSpPr>
          <p:nvPr>
            <p:ph idx="1"/>
          </p:nvPr>
        </p:nvSpPr>
        <p:spPr>
          <a:xfrm>
            <a:off x="395536" y="1124744"/>
            <a:ext cx="8496944" cy="4525963"/>
          </a:xfrm>
        </p:spPr>
        <p:txBody>
          <a:bodyPr/>
          <a:lstStyle/>
          <a:p>
            <a:pPr algn="just"/>
            <a:r>
              <a:rPr lang="tr-TR" sz="2000" dirty="0" smtClean="0"/>
              <a:t>Sanayi sektörü açısından belediyelerin su fiyatları çok yüksek bulunmakta ve endüstriyel üretimi destekleyici olması bakımından yüksek hacimlerde su tüketiminin yapıldığı bu sektör için, daha uygun fiyata su temin edilmesi önem arz etmektedir.</a:t>
            </a:r>
          </a:p>
          <a:p>
            <a:pPr lvl="0" algn="just"/>
            <a:r>
              <a:rPr lang="tr-TR" sz="2000" dirty="0" smtClean="0"/>
              <a:t>Belediyelerin kendi mevzuatları çerçevesinde yaptıkları fiyatlandırmalar, sektör açısından ciddi sıkıntılar yaratmaktadır. </a:t>
            </a:r>
          </a:p>
          <a:p>
            <a:pPr lvl="0" algn="just"/>
            <a:r>
              <a:rPr lang="tr-TR" sz="2000" dirty="0" smtClean="0"/>
              <a:t>Su temini amacıyla sanayicinin yer altı suyuna yönelimi, kuyu sularının kontrolsüz kullanımı sonucunu doğurmaktadır. Yeraltı suyunun sürdürülebilir tüketimini </a:t>
            </a:r>
            <a:r>
              <a:rPr lang="tr-TR" sz="2000" dirty="0" err="1" smtClean="0"/>
              <a:t>teminen</a:t>
            </a:r>
            <a:r>
              <a:rPr lang="tr-TR" sz="2000" dirty="0" smtClean="0"/>
              <a:t> bazı kuyuların kapatılması gerekebilir. Bu durumda sanayiciye bir başka kaynaktan makul bir bedelle su sağlanmalıdır.</a:t>
            </a:r>
          </a:p>
          <a:p>
            <a:pPr lvl="0" algn="just"/>
            <a:r>
              <a:rPr lang="tr-TR" sz="2000" dirty="0" smtClean="0"/>
              <a:t>Organize Sanayi Bölgeleri (OSB) için su ihtiyacı hesaplanırken, ortalama bir tüketim değeri baz alınmakta ancak bu bölgelere yoğun su tüketimi yapan sanayi kolları eklendiğinde, bu öngörü ve hesaplar gerçekçi olmamaktadır. </a:t>
            </a:r>
          </a:p>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lstStyle/>
          <a:p>
            <a:r>
              <a:rPr lang="tr-TR" sz="3600" dirty="0" smtClean="0"/>
              <a:t>Sanayi Sektörü Sorun Ve Tespitler</a:t>
            </a:r>
            <a:endParaRPr lang="tr-TR" sz="3600" dirty="0"/>
          </a:p>
        </p:txBody>
      </p:sp>
      <p:sp>
        <p:nvSpPr>
          <p:cNvPr id="3" name="2 İçerik Yer Tutucusu"/>
          <p:cNvSpPr>
            <a:spLocks noGrp="1"/>
          </p:cNvSpPr>
          <p:nvPr>
            <p:ph idx="1"/>
          </p:nvPr>
        </p:nvSpPr>
        <p:spPr>
          <a:xfrm>
            <a:off x="395536" y="1124744"/>
            <a:ext cx="8568952" cy="4525963"/>
          </a:xfrm>
        </p:spPr>
        <p:txBody>
          <a:bodyPr/>
          <a:lstStyle/>
          <a:p>
            <a:pPr lvl="0" algn="just"/>
            <a:r>
              <a:rPr lang="tr-TR" sz="2000" dirty="0" smtClean="0"/>
              <a:t>Havza bazında su tahsislerinin yapılması sürecinde belediyelerin uygun görüşü alınmadan tahsis yapılmamalı, düzenlenecek kanunda su yönetimini temsil eden birimlerin yetki ve sorumluluk sınırları belirlenmelidir. </a:t>
            </a:r>
          </a:p>
          <a:p>
            <a:pPr lvl="0" algn="just"/>
            <a:r>
              <a:rPr lang="tr-TR" sz="2000" dirty="0" smtClean="0"/>
              <a:t>Üst ölçekli planlarda OSB dışında sanayi alanlarının yer alması sorunlara yol açmaktadır. OSB’ler dışında sanayi alanları planlanmamalıdır.</a:t>
            </a:r>
          </a:p>
          <a:p>
            <a:pPr lvl="0" algn="just"/>
            <a:r>
              <a:rPr lang="tr-TR" sz="2000" dirty="0" smtClean="0"/>
              <a:t>Her bölgede suyun paylaşımına ilişkin alınacak kararlar ekolojik önceliklere göre </a:t>
            </a:r>
            <a:r>
              <a:rPr lang="tr-TR" sz="2000" dirty="0" err="1" smtClean="0"/>
              <a:t>sosyo</a:t>
            </a:r>
            <a:r>
              <a:rPr lang="tr-TR" sz="2000" dirty="0" smtClean="0"/>
              <a:t>-ekonomik açıdan değerlendirilmelidir.</a:t>
            </a:r>
          </a:p>
          <a:p>
            <a:pPr lvl="0" algn="just"/>
            <a:r>
              <a:rPr lang="tr-TR" sz="2000" dirty="0" smtClean="0"/>
              <a:t>Tahsisler yapılırken bilimsel ve teknik gerekçeler göz önüne alınmalıdır. Tahsis açısından  makul temin koşullarını zorlayıcı her türlü müdahalenin önü kapatılmalıdır. </a:t>
            </a:r>
          </a:p>
          <a:p>
            <a:pPr lvl="0" algn="just"/>
            <a:r>
              <a:rPr lang="tr-TR" sz="2000" dirty="0" smtClean="0"/>
              <a:t>Su yönetimi ve tahsis çalışmaları sürecinde, küçük belediyelerde teknik eleman ve altyapı eksikliğini giderecek çalışmalar yapılmalıdır.</a:t>
            </a:r>
          </a:p>
          <a:p>
            <a:endParaRPr lang="tr-TR" dirty="0" smtClean="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21</a:t>
            </a:fld>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1143000"/>
          </a:xfrm>
        </p:spPr>
        <p:txBody>
          <a:bodyPr/>
          <a:lstStyle/>
          <a:p>
            <a:r>
              <a:rPr lang="tr-TR" sz="3200" dirty="0" smtClean="0"/>
              <a:t>Sanayi Sektörü Öneriler</a:t>
            </a:r>
            <a:endParaRPr lang="tr-TR" sz="3200" dirty="0"/>
          </a:p>
        </p:txBody>
      </p:sp>
      <p:sp>
        <p:nvSpPr>
          <p:cNvPr id="3" name="2 İçerik Yer Tutucusu"/>
          <p:cNvSpPr>
            <a:spLocks noGrp="1"/>
          </p:cNvSpPr>
          <p:nvPr>
            <p:ph idx="1"/>
          </p:nvPr>
        </p:nvSpPr>
        <p:spPr>
          <a:xfrm>
            <a:off x="395536" y="1124744"/>
            <a:ext cx="8496944" cy="4525963"/>
          </a:xfrm>
        </p:spPr>
        <p:txBody>
          <a:bodyPr/>
          <a:lstStyle/>
          <a:p>
            <a:pPr lvl="0" algn="just"/>
            <a:r>
              <a:rPr lang="tr-TR" sz="2000" dirty="0" smtClean="0"/>
              <a:t>Su kaynaklarının korunması ve tahsislerde gerek nitelik gerekse nicelik açısından sıkıntısı yaşanmaması için, talep edilen su kaynağına ilişkin hidrolojik etüt raporu hazırlanmalıdır. </a:t>
            </a:r>
          </a:p>
          <a:p>
            <a:pPr lvl="0" algn="just"/>
            <a:r>
              <a:rPr lang="tr-TR" sz="2000" dirty="0" smtClean="0"/>
              <a:t>Havza bazında su tahsislerinin yapılması sürecinde belediyelerin uygun görüşü alınmadan tahsis yapılmamalı, düzenlenecek kanunda su yönetimini temsil eden birimlerin yetki ve sorumluluk sınırları belirlenmelidir. </a:t>
            </a:r>
          </a:p>
          <a:p>
            <a:pPr lvl="0" algn="just"/>
            <a:r>
              <a:rPr lang="tr-TR" sz="2000" dirty="0" smtClean="0"/>
              <a:t>Su tahsisleri yapılırken, havzada </a:t>
            </a:r>
            <a:r>
              <a:rPr lang="tr-TR" sz="2000" dirty="0" err="1" smtClean="0"/>
              <a:t>sektörel</a:t>
            </a:r>
            <a:r>
              <a:rPr lang="tr-TR" sz="2000" dirty="0" smtClean="0"/>
              <a:t> etkileşimler göz önünde bulundurulmalıdır. </a:t>
            </a:r>
          </a:p>
          <a:p>
            <a:pPr lvl="0" algn="just"/>
            <a:r>
              <a:rPr lang="tr-TR" sz="2000" dirty="0" smtClean="0"/>
              <a:t>Yerel yöneticiler su yönetimi sürecinde yer almalıdır. </a:t>
            </a:r>
          </a:p>
          <a:p>
            <a:r>
              <a:rPr lang="tr-TR" sz="2000" dirty="0" smtClean="0"/>
              <a:t>Su tasarrufu ve verimliliği için enerji konusunda olduğu gibi teşvik sistemi düzenlenmelidir.</a:t>
            </a:r>
          </a:p>
          <a:p>
            <a:pPr lvl="0"/>
            <a:r>
              <a:rPr lang="tr-TR" sz="2000" dirty="0" smtClean="0"/>
              <a:t>ÇED raporlarının sadeleştirilmesi ve daha anlaşılır hale getirilmesi gerekmektedir. ÇED raporlarında kullanılacak suya ilişkin olarak ölçülmüş su verilerine yer verilmelidir. ÇED taahhütleri izlenmelidir.</a:t>
            </a:r>
          </a:p>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4082"/>
          </a:xfrm>
        </p:spPr>
        <p:txBody>
          <a:bodyPr/>
          <a:lstStyle/>
          <a:p>
            <a:r>
              <a:rPr lang="tr-TR" dirty="0" smtClean="0"/>
              <a:t>Sanayi Sektörü Öneriler</a:t>
            </a:r>
            <a:endParaRPr lang="tr-TR" dirty="0"/>
          </a:p>
        </p:txBody>
      </p:sp>
      <p:sp>
        <p:nvSpPr>
          <p:cNvPr id="3" name="2 İçerik Yer Tutucusu"/>
          <p:cNvSpPr>
            <a:spLocks noGrp="1"/>
          </p:cNvSpPr>
          <p:nvPr>
            <p:ph idx="1"/>
          </p:nvPr>
        </p:nvSpPr>
        <p:spPr>
          <a:xfrm>
            <a:off x="323528" y="1124744"/>
            <a:ext cx="8496944" cy="4525963"/>
          </a:xfrm>
        </p:spPr>
        <p:txBody>
          <a:bodyPr/>
          <a:lstStyle/>
          <a:p>
            <a:pPr lvl="0" algn="just"/>
            <a:r>
              <a:rPr lang="tr-TR" sz="2000" dirty="0" smtClean="0"/>
              <a:t>TOKİ ve kentsel dönüşüm mevzuatlarında, su yönetimi için uygun görülmeyen hükümler varsa, tetkik ve tespit edilerek çözümüne ilişkin değerlendirmeler yapılmalıdır. </a:t>
            </a:r>
          </a:p>
          <a:p>
            <a:pPr lvl="0" algn="just"/>
            <a:r>
              <a:rPr lang="tr-TR" sz="2000" dirty="0" smtClean="0"/>
              <a:t>Yeni yasa ile büyük şehirlerde içme ve kullanma suyunun yanı sıra tarımsal su sağlama noktasında da belediyelerin sorumlulukları oluşmuştur. Suyun bu sektörler arasında nasıl dağıtılacağına ilişkin çözümler oluşturulmalıdır. </a:t>
            </a:r>
          </a:p>
          <a:p>
            <a:pPr lvl="0" algn="just"/>
            <a:r>
              <a:rPr lang="tr-TR" sz="2000" dirty="0" smtClean="0"/>
              <a:t>Sanayide su ihtiyacının azaltılmasına yönelik olarak temiz üretim tekniklerinin uygulanması ve arıtılmış atık suların kullanımı teşvik edilmelidir. Bu doğrultuda gerekli yasal düzenlemeler yapılmalıdır. </a:t>
            </a:r>
          </a:p>
          <a:p>
            <a:pPr algn="just"/>
            <a:r>
              <a:rPr lang="tr-TR" sz="2000" dirty="0" smtClean="0"/>
              <a:t>Belediyelerin ve sanayi bölgelerinin su kayıp-kaçaklarını kontrol altına alması önemlidir. Bu amaçla SCADA veya benzeri sistemlerin uygulama alanı genişletilmeli, teşvik mekanizmaları oluşturulmalıdır</a:t>
            </a:r>
            <a:endParaRPr lang="tr-TR" sz="20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lstStyle/>
          <a:p>
            <a:r>
              <a:rPr lang="tr-TR" sz="3600" dirty="0" smtClean="0"/>
              <a:t>Enerji Sektörü Sorun ve Tespitler </a:t>
            </a:r>
            <a:endParaRPr lang="tr-TR" sz="3600" dirty="0"/>
          </a:p>
        </p:txBody>
      </p:sp>
      <p:sp>
        <p:nvSpPr>
          <p:cNvPr id="3" name="2 İçerik Yer Tutucusu"/>
          <p:cNvSpPr>
            <a:spLocks noGrp="1"/>
          </p:cNvSpPr>
          <p:nvPr>
            <p:ph idx="1"/>
          </p:nvPr>
        </p:nvSpPr>
        <p:spPr>
          <a:xfrm>
            <a:off x="179512" y="1124744"/>
            <a:ext cx="8712968" cy="4525963"/>
          </a:xfrm>
        </p:spPr>
        <p:txBody>
          <a:bodyPr/>
          <a:lstStyle/>
          <a:p>
            <a:pPr lvl="0" algn="just"/>
            <a:r>
              <a:rPr lang="tr-TR" sz="2400" dirty="0" smtClean="0"/>
              <a:t>Santraller 21.yy gerekliliklerini karşılamamaktadır. HES üreticileri santrallerin teknolojik kriterlerini iyileştirmelidir. </a:t>
            </a:r>
          </a:p>
          <a:p>
            <a:pPr lvl="0" algn="just"/>
            <a:r>
              <a:rPr lang="tr-TR" sz="2400" dirty="0" smtClean="0"/>
              <a:t>Havzadaki bulunan santraller arasında debi seçimindeki problemler, havzada barajlardaki su tahsis ihtiyaçlarını gündeme getirmektedir. </a:t>
            </a:r>
          </a:p>
          <a:p>
            <a:pPr lvl="0" algn="just"/>
            <a:r>
              <a:rPr lang="tr-TR" sz="2400" dirty="0" smtClean="0"/>
              <a:t>Projelerde Hidrolojik olarak kayıplar, verilerde yaşanan hatalar dikkate alınarak en iyi sonucu verecek metot uygulanmalıdır. </a:t>
            </a:r>
          </a:p>
          <a:p>
            <a:pPr algn="just"/>
            <a:r>
              <a:rPr lang="tr-TR" sz="2400" dirty="0" smtClean="0"/>
              <a:t>Mansap Su Hakları Anlaşmasına ek olarak gelen suyu kontrol edebilmek açısından Memba Su Hakları Anlaşması da yapılmalıdır. </a:t>
            </a:r>
          </a:p>
          <a:p>
            <a:pPr lvl="0" algn="just"/>
            <a:endParaRPr lang="tr-TR" sz="2400" dirty="0" smtClean="0"/>
          </a:p>
          <a:p>
            <a:endParaRPr lang="tr-TR" sz="24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4082"/>
          </a:xfrm>
        </p:spPr>
        <p:txBody>
          <a:bodyPr/>
          <a:lstStyle/>
          <a:p>
            <a:r>
              <a:rPr lang="tr-TR" sz="3600" dirty="0" smtClean="0"/>
              <a:t>Enerji Sektörü öneriler</a:t>
            </a:r>
            <a:endParaRPr lang="tr-TR" sz="3600" dirty="0"/>
          </a:p>
        </p:txBody>
      </p:sp>
      <p:sp>
        <p:nvSpPr>
          <p:cNvPr id="3" name="2 İçerik Yer Tutucusu"/>
          <p:cNvSpPr>
            <a:spLocks noGrp="1"/>
          </p:cNvSpPr>
          <p:nvPr>
            <p:ph idx="1"/>
          </p:nvPr>
        </p:nvSpPr>
        <p:spPr>
          <a:xfrm>
            <a:off x="179512" y="1052736"/>
            <a:ext cx="8784976" cy="4525963"/>
          </a:xfrm>
        </p:spPr>
        <p:txBody>
          <a:bodyPr/>
          <a:lstStyle/>
          <a:p>
            <a:pPr algn="just"/>
            <a:endParaRPr lang="tr-TR" sz="2400" dirty="0" smtClean="0"/>
          </a:p>
          <a:p>
            <a:pPr algn="just"/>
            <a:r>
              <a:rPr lang="tr-TR" sz="2400" dirty="0" smtClean="0"/>
              <a:t>Kurulan </a:t>
            </a:r>
            <a:r>
              <a:rPr lang="tr-TR" sz="2400" dirty="0" err="1" smtClean="0"/>
              <a:t>HES’lerin</a:t>
            </a:r>
            <a:r>
              <a:rPr lang="tr-TR" sz="2400" dirty="0" smtClean="0"/>
              <a:t> ÇED süreçleri de önemli bir husustur. Enerji üretimi planlaması yapılırken; endemik örtü dikkate alınarak, sadece su üzerinden değil, yenilenebilir diğer kaynaklar üzerinden de etkiler </a:t>
            </a:r>
          </a:p>
          <a:p>
            <a:pPr lvl="0" algn="just"/>
            <a:endParaRPr lang="tr-TR" sz="2400" dirty="0" smtClean="0"/>
          </a:p>
          <a:p>
            <a:pPr lvl="0" algn="just"/>
            <a:r>
              <a:rPr lang="tr-TR" sz="2400" dirty="0" smtClean="0"/>
              <a:t>Mikro-HES konusuyla ilgili olarak bir havzada yoğunlukla kurulan 500 mikro-HES verim açısından değerlendirilmelidir. </a:t>
            </a:r>
          </a:p>
          <a:p>
            <a:pPr lvl="0" algn="just"/>
            <a:endParaRPr lang="tr-TR" sz="2400" dirty="0" smtClean="0"/>
          </a:p>
          <a:p>
            <a:pPr lvl="0" algn="just"/>
            <a:r>
              <a:rPr lang="tr-TR" sz="2400" dirty="0" smtClean="0"/>
              <a:t>Yeni bir kurum kurulurken, eski kurumların konulara doğru şekilde eklemlenerek daha işlevsel olması sağlanmalıdır.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lstStyle/>
          <a:p>
            <a:r>
              <a:rPr lang="tr-TR" sz="3600" dirty="0" smtClean="0"/>
              <a:t>Enerji Sektörü öneriler</a:t>
            </a:r>
            <a:endParaRPr lang="tr-TR" sz="3600" dirty="0"/>
          </a:p>
        </p:txBody>
      </p:sp>
      <p:sp>
        <p:nvSpPr>
          <p:cNvPr id="3" name="2 İçerik Yer Tutucusu"/>
          <p:cNvSpPr>
            <a:spLocks noGrp="1"/>
          </p:cNvSpPr>
          <p:nvPr>
            <p:ph idx="1"/>
          </p:nvPr>
        </p:nvSpPr>
        <p:spPr>
          <a:xfrm>
            <a:off x="323528" y="980728"/>
            <a:ext cx="8424936" cy="5688632"/>
          </a:xfrm>
        </p:spPr>
        <p:txBody>
          <a:bodyPr/>
          <a:lstStyle/>
          <a:p>
            <a:pPr lvl="0" algn="just"/>
            <a:r>
              <a:rPr lang="tr-TR" sz="2400" dirty="0" smtClean="0"/>
              <a:t>Havzaların önceliklerine göre bütün paydaşların katılımı ile kullanımlara bir üst sınır konulabilir. </a:t>
            </a:r>
          </a:p>
          <a:p>
            <a:pPr lvl="0" algn="just"/>
            <a:r>
              <a:rPr lang="tr-TR" sz="2400" dirty="0" smtClean="0"/>
              <a:t>Parçalı planlama yerine genel planlama yapılmalıdır. Havza potansiyeli tespit edilmeli, ihtiyaçların gerçekçi belirlenmeli geleceğe yönelik planlama yapılırken iklim değişikliği de takip edilmelidir.</a:t>
            </a:r>
          </a:p>
          <a:p>
            <a:pPr algn="just"/>
            <a:r>
              <a:rPr lang="tr-TR" sz="2400" dirty="0" err="1" smtClean="0"/>
              <a:t>HES’ler</a:t>
            </a:r>
            <a:r>
              <a:rPr lang="tr-TR" sz="2400" dirty="0" smtClean="0"/>
              <a:t> yapılırken çevreye ve yaşayanlara etkileri, su bütçesi çıkarılmalı, korelasyon verilerinde yüksek hassasiyet sağlanmalıdır.</a:t>
            </a:r>
          </a:p>
          <a:p>
            <a:pPr lvl="0" algn="just"/>
            <a:r>
              <a:rPr lang="tr-TR" sz="2400" dirty="0" smtClean="0"/>
              <a:t>Havzadaki santraller için ölçümlerde üniversiteler kullanılmalıdır. Üniversitelerde ülkemize özel metotların geliştirilmesi üzerine çalışmalar yapılmalıdır.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26</a:t>
            </a:fld>
            <a:endParaRPr lang="tr-T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lstStyle/>
          <a:p>
            <a:r>
              <a:rPr lang="tr-TR" sz="3600" dirty="0" smtClean="0"/>
              <a:t>Enerji Sektörü öneriler</a:t>
            </a:r>
            <a:endParaRPr lang="tr-TR" sz="3600" dirty="0"/>
          </a:p>
        </p:txBody>
      </p:sp>
      <p:sp>
        <p:nvSpPr>
          <p:cNvPr id="3" name="2 İçerik Yer Tutucusu"/>
          <p:cNvSpPr>
            <a:spLocks noGrp="1"/>
          </p:cNvSpPr>
          <p:nvPr>
            <p:ph idx="1"/>
          </p:nvPr>
        </p:nvSpPr>
        <p:spPr>
          <a:xfrm>
            <a:off x="179512" y="1124744"/>
            <a:ext cx="8676456" cy="4525963"/>
          </a:xfrm>
        </p:spPr>
        <p:txBody>
          <a:bodyPr/>
          <a:lstStyle/>
          <a:p>
            <a:pPr lvl="0" algn="just"/>
            <a:r>
              <a:rPr lang="tr-TR" sz="2400" dirty="0" smtClean="0"/>
              <a:t>Diğer sektörlere yapılacak tahsisler, yüksek kamusal fayda sağlayacak devlet destekli proje hedeflerinin gerçekleşmesini engellememelidir. Bu sebeple tüm sektörlerin ortak değerlendirilerek, hedeflerin revize edilmesi gerekebilir.</a:t>
            </a:r>
          </a:p>
          <a:p>
            <a:pPr lvl="0" algn="just"/>
            <a:r>
              <a:rPr lang="tr-TR" sz="2400" dirty="0" smtClean="0"/>
              <a:t>Daha iyi bir izleme yapılabilmesi için ya kurumların denetim kapasitesinin arttırılması ya da daha kaliteli ‘online’ izleme tekniklerinin uygulamaya geçirilmesi gerekmektedir. </a:t>
            </a:r>
          </a:p>
          <a:p>
            <a:pPr lvl="0" algn="just"/>
            <a:r>
              <a:rPr lang="tr-TR" sz="2400" dirty="0" smtClean="0"/>
              <a:t>HES projelerinin inşaat ve uygulama aşamasının nasıl olması gerektiğiyle ilgili müteşebbislerin bilinçlendirilmesi, HES projelerinin etkileri için alınan önlemlerin halka daha iyi anlatılabilmesi gerekmektedir. </a:t>
            </a:r>
          </a:p>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27</a:t>
            </a:fld>
            <a:endParaRPr lang="tr-T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188640"/>
            <a:ext cx="8229600" cy="778098"/>
          </a:xfrm>
        </p:spPr>
        <p:txBody>
          <a:bodyPr/>
          <a:lstStyle/>
          <a:p>
            <a:r>
              <a:rPr lang="tr-TR" sz="3600" dirty="0" smtClean="0"/>
              <a:t>Tarım Sektörü Tespit ve Öneriler</a:t>
            </a:r>
            <a:endParaRPr lang="tr-TR" sz="3600" dirty="0"/>
          </a:p>
        </p:txBody>
      </p:sp>
      <p:sp>
        <p:nvSpPr>
          <p:cNvPr id="3" name="2 İçerik Yer Tutucusu"/>
          <p:cNvSpPr>
            <a:spLocks noGrp="1"/>
          </p:cNvSpPr>
          <p:nvPr>
            <p:ph idx="1"/>
          </p:nvPr>
        </p:nvSpPr>
        <p:spPr>
          <a:xfrm>
            <a:off x="467544" y="1124744"/>
            <a:ext cx="8229600" cy="4525963"/>
          </a:xfrm>
        </p:spPr>
        <p:txBody>
          <a:bodyPr/>
          <a:lstStyle/>
          <a:p>
            <a:pPr lvl="0"/>
            <a:r>
              <a:rPr lang="tr-TR" sz="2400" dirty="0" smtClean="0"/>
              <a:t>Su kaynakları yönetiminde kamu hakimiyeti olmalıdır. </a:t>
            </a:r>
            <a:endParaRPr lang="tr-TR" sz="2400" i="1" dirty="0" smtClean="0"/>
          </a:p>
          <a:p>
            <a:pPr lvl="0"/>
            <a:r>
              <a:rPr lang="tr-TR" sz="2400" b="1" dirty="0" smtClean="0"/>
              <a:t> “</a:t>
            </a:r>
            <a:r>
              <a:rPr lang="tr-TR" sz="2400" dirty="0" smtClean="0"/>
              <a:t>Su yönetimi” değil “su yönetişimi” esas alınmalıdır. Su yönetiminde katılımcılık sağlanmalı, Su Kanunu bu ilkeyi yeterince kapsamalıdır. </a:t>
            </a:r>
            <a:endParaRPr lang="tr-TR" sz="2400" i="1" dirty="0" smtClean="0"/>
          </a:p>
          <a:p>
            <a:pPr lvl="0"/>
            <a:r>
              <a:rPr lang="tr-TR" sz="2400" dirty="0" smtClean="0"/>
              <a:t>Havza Su Tahsis Heyetleri’nde, her havzaya göre ilgili paydaşların yanı sıra Sivil Toplum Kuruluşlarının da bulunma zorunluluğu getirilmelidir. </a:t>
            </a:r>
            <a:endParaRPr lang="tr-TR" sz="2400" i="1" dirty="0" smtClean="0"/>
          </a:p>
          <a:p>
            <a:pPr lvl="0"/>
            <a:r>
              <a:rPr lang="tr-TR" sz="2400" i="1" dirty="0" smtClean="0"/>
              <a:t>Yönetimin her aşamasında yönetici ve paydaşlara eğitim verilmelidir.</a:t>
            </a:r>
            <a:endParaRPr lang="tr-TR" sz="2400" dirty="0" smtClean="0"/>
          </a:p>
          <a:p>
            <a:pPr lvl="0"/>
            <a:r>
              <a:rPr lang="tr-TR" sz="2400" i="1" dirty="0" smtClean="0"/>
              <a:t>Paydaş rollerinin Su Kanununda açık olarak ifade edilmesi gerekmektedir.</a:t>
            </a:r>
            <a:endParaRPr lang="tr-TR" sz="2400" dirty="0" smtClean="0"/>
          </a:p>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28</a:t>
            </a:fld>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31640" y="274638"/>
            <a:ext cx="7812360" cy="562074"/>
          </a:xfrm>
        </p:spPr>
        <p:txBody>
          <a:bodyPr/>
          <a:lstStyle/>
          <a:p>
            <a:r>
              <a:rPr lang="tr-TR" sz="3600" dirty="0" smtClean="0"/>
              <a:t>Tarım Sektörü Tespit ve Öneriler</a:t>
            </a:r>
            <a:endParaRPr lang="tr-TR" sz="3600" dirty="0"/>
          </a:p>
        </p:txBody>
      </p:sp>
      <p:sp>
        <p:nvSpPr>
          <p:cNvPr id="3" name="2 İçerik Yer Tutucusu"/>
          <p:cNvSpPr>
            <a:spLocks noGrp="1"/>
          </p:cNvSpPr>
          <p:nvPr>
            <p:ph idx="1"/>
          </p:nvPr>
        </p:nvSpPr>
        <p:spPr>
          <a:xfrm>
            <a:off x="539552" y="1124744"/>
            <a:ext cx="8229600" cy="4525963"/>
          </a:xfrm>
        </p:spPr>
        <p:txBody>
          <a:bodyPr/>
          <a:lstStyle/>
          <a:p>
            <a:pPr lvl="0" algn="just"/>
            <a:r>
              <a:rPr lang="tr-TR" sz="2400" dirty="0" smtClean="0"/>
              <a:t>Sulama konusunda elektrik maliyetlerinin azaltılması için güneş enerjisi kullanımı teşvik edilmelidir.</a:t>
            </a:r>
          </a:p>
          <a:p>
            <a:pPr lvl="0" algn="just"/>
            <a:r>
              <a:rPr lang="tr-TR" sz="2400" dirty="0" smtClean="0"/>
              <a:t>Havzalarda arazi toplulaştırılması ve basınçlı sulama altyapısı tamamlandıktan sonra su tahsisi ve kontrolü uygulamasına geçilmelidir.</a:t>
            </a:r>
          </a:p>
          <a:p>
            <a:pPr lvl="0" algn="just"/>
            <a:r>
              <a:rPr lang="tr-TR" sz="2400" dirty="0" err="1" smtClean="0"/>
              <a:t>Moderen</a:t>
            </a:r>
            <a:r>
              <a:rPr lang="tr-TR" sz="2400" dirty="0" smtClean="0"/>
              <a:t> sulama sistemleri desteklenmelidir.</a:t>
            </a:r>
          </a:p>
          <a:p>
            <a:pPr lvl="0" algn="just"/>
            <a:r>
              <a:rPr lang="tr-TR" sz="2400" dirty="0" smtClean="0"/>
              <a:t>Ar-</a:t>
            </a:r>
            <a:r>
              <a:rPr lang="tr-TR" sz="2400" dirty="0" err="1" smtClean="0"/>
              <a:t>Ge</a:t>
            </a:r>
            <a:r>
              <a:rPr lang="tr-TR" sz="2400" dirty="0" smtClean="0"/>
              <a:t> çalışmalarına ağırlık verilmelidir.</a:t>
            </a:r>
          </a:p>
          <a:p>
            <a:pPr lvl="0" algn="just"/>
            <a:r>
              <a:rPr lang="tr-TR" sz="2400" dirty="0" smtClean="0"/>
              <a:t>Arazilerin tapulaştırılması yaygınlaştırılmalıdır.</a:t>
            </a:r>
          </a:p>
          <a:p>
            <a:pPr lvl="0"/>
            <a:endParaRPr lang="tr-TR" sz="2400" dirty="0" smtClean="0"/>
          </a:p>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29</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46050"/>
          </a:xfrm>
        </p:spPr>
        <p:txBody>
          <a:bodyPr>
            <a:normAutofit fontScale="90000"/>
          </a:bodyPr>
          <a:lstStyle/>
          <a:p>
            <a:r>
              <a:rPr lang="tr-TR" dirty="0" smtClean="0"/>
              <a:t>Toplantı Programı</a:t>
            </a:r>
            <a:endParaRPr lang="tr-TR" dirty="0"/>
          </a:p>
        </p:txBody>
      </p:sp>
      <p:sp>
        <p:nvSpPr>
          <p:cNvPr id="6" name="5 İçerik Yer Tutucusu"/>
          <p:cNvSpPr>
            <a:spLocks noGrp="1"/>
          </p:cNvSpPr>
          <p:nvPr>
            <p:ph idx="1"/>
          </p:nvPr>
        </p:nvSpPr>
        <p:spPr>
          <a:xfrm>
            <a:off x="179512" y="980728"/>
            <a:ext cx="8712968" cy="5616624"/>
          </a:xfrm>
        </p:spPr>
        <p:txBody>
          <a:bodyPr/>
          <a:lstStyle/>
          <a:p>
            <a:pPr algn="just" eaLnBrk="1" fontAlgn="auto" hangingPunct="1">
              <a:buFont typeface="Wingdings" pitchFamily="2" charset="2"/>
              <a:buChar char="Ø"/>
            </a:pPr>
            <a:endParaRPr lang="tr-TR" sz="2000" b="1" dirty="0" smtClean="0"/>
          </a:p>
          <a:p>
            <a:pPr algn="just" eaLnBrk="1" fontAlgn="auto" hangingPunct="1">
              <a:buFont typeface="Wingdings" pitchFamily="2" charset="2"/>
              <a:buChar char="Ø"/>
            </a:pPr>
            <a:r>
              <a:rPr lang="tr-TR" sz="2000" b="1" dirty="0" smtClean="0"/>
              <a:t>Açılış</a:t>
            </a:r>
          </a:p>
          <a:p>
            <a:pPr algn="just" eaLnBrk="1" fontAlgn="b" hangingPunct="1">
              <a:buNone/>
            </a:pPr>
            <a:endParaRPr lang="tr-TR" sz="2000" b="1" dirty="0" smtClean="0"/>
          </a:p>
          <a:p>
            <a:pPr algn="just" eaLnBrk="1" fontAlgn="b" hangingPunct="1">
              <a:buFont typeface="Wingdings" pitchFamily="2" charset="2"/>
              <a:buChar char="Ø"/>
            </a:pPr>
            <a:r>
              <a:rPr lang="tr-TR" sz="2000" b="1" u="sng" dirty="0" smtClean="0"/>
              <a:t>Çalışma Grubu Toplantıları:</a:t>
            </a:r>
          </a:p>
          <a:p>
            <a:pPr algn="just" eaLnBrk="1" fontAlgn="b" hangingPunct="1">
              <a:buNone/>
            </a:pPr>
            <a:r>
              <a:rPr lang="tr-TR" sz="2000" b="1" dirty="0" smtClean="0"/>
              <a:t>Tahsise Yönelik Mevzuat ve Uygulamalar</a:t>
            </a:r>
            <a:endParaRPr lang="tr-TR" sz="2000" dirty="0" smtClean="0"/>
          </a:p>
          <a:p>
            <a:pPr algn="just" eaLnBrk="1" fontAlgn="b" hangingPunct="1">
              <a:buFont typeface="Courier New" pitchFamily="49" charset="0"/>
              <a:buChar char="o"/>
            </a:pPr>
            <a:r>
              <a:rPr lang="tr-TR" sz="2000" dirty="0" smtClean="0"/>
              <a:t>Mevcut Tahsis  Uygulamaları</a:t>
            </a:r>
          </a:p>
          <a:p>
            <a:pPr algn="just" eaLnBrk="1" fontAlgn="ctr" hangingPunct="1">
              <a:buFont typeface="Courier New" pitchFamily="49" charset="0"/>
              <a:buChar char="o"/>
            </a:pPr>
            <a:r>
              <a:rPr lang="tr-TR" sz="2000" dirty="0" smtClean="0"/>
              <a:t>Su Hakkı Kavramı ve Mevzuatımıza Aktarımı</a:t>
            </a:r>
            <a:r>
              <a:rPr lang="tr-TR" sz="2000" i="1" dirty="0" smtClean="0"/>
              <a:t> </a:t>
            </a:r>
          </a:p>
          <a:p>
            <a:pPr algn="just" eaLnBrk="1" fontAlgn="ctr" hangingPunct="1">
              <a:buFont typeface="Courier New" pitchFamily="49" charset="0"/>
              <a:buChar char="o"/>
            </a:pPr>
            <a:r>
              <a:rPr lang="tr-TR" sz="2000" dirty="0" smtClean="0"/>
              <a:t>Tahsisler Neticesinde Oluşabilecek İhtilaflara Karşın Geliştirilecek Prosedür</a:t>
            </a:r>
          </a:p>
          <a:p>
            <a:pPr algn="just" eaLnBrk="1" fontAlgn="ctr" hangingPunct="1">
              <a:buFont typeface="Courier New" pitchFamily="49" charset="0"/>
              <a:buChar char="o"/>
            </a:pPr>
            <a:r>
              <a:rPr lang="tr-TR" sz="2000" dirty="0" smtClean="0"/>
              <a:t> </a:t>
            </a:r>
          </a:p>
          <a:p>
            <a:pPr algn="just" eaLnBrk="1" fontAlgn="ctr" hangingPunct="1">
              <a:buNone/>
            </a:pPr>
            <a:r>
              <a:rPr lang="tr-TR" sz="2000" b="1" dirty="0" smtClean="0"/>
              <a:t>Sektör Temsilcileri Sorunları, Çözüm Önerileri ve Değerlendirmeler</a:t>
            </a:r>
          </a:p>
          <a:p>
            <a:pPr algn="just" eaLnBrk="1" fontAlgn="ctr" hangingPunct="1">
              <a:buNone/>
            </a:pPr>
            <a:r>
              <a:rPr lang="tr-TR" sz="2000" b="1" dirty="0" err="1" smtClean="0"/>
              <a:t>Sektörel</a:t>
            </a:r>
            <a:r>
              <a:rPr lang="tr-TR" sz="2000" b="1" dirty="0" smtClean="0"/>
              <a:t> Su Tahsislerde Kurum ve Kuruluşların- Görev ve Sorumlulukları</a:t>
            </a:r>
          </a:p>
          <a:p>
            <a:pPr algn="just" eaLnBrk="1" fontAlgn="ctr" hangingPunct="1">
              <a:buNone/>
            </a:pPr>
            <a:r>
              <a:rPr lang="tr-TR" sz="2000" b="1" dirty="0" err="1" smtClean="0"/>
              <a:t>Sektörel</a:t>
            </a:r>
            <a:r>
              <a:rPr lang="tr-TR" sz="2000" b="1" dirty="0" smtClean="0"/>
              <a:t> Su Tahsisi Çalışmaları ile Havza Bazında Yürütülen Planlama Çalışmaları, Projeler ve Teşvikler Arasında Kurulabilecek İlişkiler</a:t>
            </a:r>
            <a:endParaRPr lang="tr-TR" dirty="0" smtClean="0"/>
          </a:p>
          <a:p>
            <a:pPr eaLnBrk="1" fontAlgn="ctr" hangingPunct="1"/>
            <a:endParaRPr lang="tr-TR" dirty="0" smtClean="0"/>
          </a:p>
          <a:p>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31640" y="274638"/>
            <a:ext cx="7560840" cy="778098"/>
          </a:xfrm>
        </p:spPr>
        <p:txBody>
          <a:bodyPr/>
          <a:lstStyle/>
          <a:p>
            <a:r>
              <a:rPr lang="tr-TR" sz="3600" dirty="0" smtClean="0"/>
              <a:t>Tarım Sektörü Tespit ve Öneriler</a:t>
            </a:r>
            <a:endParaRPr lang="tr-TR" sz="3600" dirty="0"/>
          </a:p>
        </p:txBody>
      </p:sp>
      <p:sp>
        <p:nvSpPr>
          <p:cNvPr id="3" name="2 İçerik Yer Tutucusu"/>
          <p:cNvSpPr>
            <a:spLocks noGrp="1"/>
          </p:cNvSpPr>
          <p:nvPr>
            <p:ph idx="1"/>
          </p:nvPr>
        </p:nvSpPr>
        <p:spPr>
          <a:xfrm>
            <a:off x="467544" y="1052736"/>
            <a:ext cx="8229600" cy="4525963"/>
          </a:xfrm>
        </p:spPr>
        <p:txBody>
          <a:bodyPr/>
          <a:lstStyle/>
          <a:p>
            <a:pPr lvl="0" algn="just"/>
            <a:r>
              <a:rPr lang="tr-TR" sz="2400" dirty="0" smtClean="0"/>
              <a:t>Havza Yönetim Heyetinin yapısı; yerelde özel sektör, ilgili sivil toplum kuruluşları, su kullanıcı örgütleri, kamu kesimi, üniversiteleri temsil edecek şekilde oluşturulmalı ve bu paydaşların görüşleri tahsislerde öncelikli olarak dikkate alınmalıdır. </a:t>
            </a:r>
          </a:p>
          <a:p>
            <a:pPr lvl="0" algn="just"/>
            <a:endParaRPr lang="tr-TR" sz="2400" dirty="0" smtClean="0"/>
          </a:p>
          <a:p>
            <a:pPr lvl="0" algn="just"/>
            <a:r>
              <a:rPr lang="tr-TR" sz="2400" dirty="0" smtClean="0"/>
              <a:t>Havzada birden fazla il bulunması durumunda heyet başkanlığının valilikler tarafından dönüşümlü olarak yürütülmesi hususu da dikkate alınmalıdır</a:t>
            </a:r>
            <a:r>
              <a:rPr lang="tr-TR" sz="2400" i="1" dirty="0" smtClean="0"/>
              <a:t>.</a:t>
            </a:r>
            <a:endParaRPr lang="tr-TR" sz="2400" dirty="0" smtClean="0"/>
          </a:p>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30</a:t>
            </a:fld>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274638"/>
            <a:ext cx="7920880" cy="634082"/>
          </a:xfrm>
        </p:spPr>
        <p:txBody>
          <a:bodyPr/>
          <a:lstStyle/>
          <a:p>
            <a:r>
              <a:rPr lang="tr-TR" sz="3600" dirty="0" smtClean="0"/>
              <a:t>Tarım Sektörü Tespit ve Öneriler</a:t>
            </a:r>
            <a:endParaRPr lang="tr-TR" sz="3600" dirty="0"/>
          </a:p>
        </p:txBody>
      </p:sp>
      <p:sp>
        <p:nvSpPr>
          <p:cNvPr id="3" name="2 İçerik Yer Tutucusu"/>
          <p:cNvSpPr>
            <a:spLocks noGrp="1"/>
          </p:cNvSpPr>
          <p:nvPr>
            <p:ph idx="1"/>
          </p:nvPr>
        </p:nvSpPr>
        <p:spPr/>
        <p:txBody>
          <a:bodyPr/>
          <a:lstStyle/>
          <a:p>
            <a:pPr lvl="0"/>
            <a:r>
              <a:rPr lang="tr-TR" sz="2400" dirty="0" smtClean="0"/>
              <a:t>Çevre düzeni planları, imar planları, tarım havzaları planları, uzun vadeli gelişme planları,  tarım ürünlerine verilen destekler ve kalkınma projeleriyle su kanununun uyumu konusunda ayrı bir çalışma yapılmalıdır. </a:t>
            </a:r>
          </a:p>
          <a:p>
            <a:pPr lvl="0"/>
            <a:endParaRPr lang="tr-TR" sz="2400" dirty="0" smtClean="0"/>
          </a:p>
          <a:p>
            <a:r>
              <a:rPr lang="tr-TR" sz="2400" dirty="0" smtClean="0"/>
              <a:t>DSİ ve Tarım Bakanlığı tarafından bölgesel olarak birlikte çalışarak sulama imkanlarına göre ürün yetiştirilmelidir. DSİ tarafından enerji teşvikleri ve Tarım Bakanlığının tarım destekleri bu projeye uyan çiftçilere dağıtılmalıdır.</a:t>
            </a:r>
          </a:p>
          <a:p>
            <a:pPr lvl="0"/>
            <a:endParaRPr lang="tr-TR" sz="2400" dirty="0" smtClean="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31</a:t>
            </a:fld>
            <a:endParaRPr 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4221088"/>
            <a:ext cx="8229600" cy="1963688"/>
          </a:xfrm>
        </p:spPr>
        <p:txBody>
          <a:bodyPr/>
          <a:lstStyle/>
          <a:p>
            <a:pPr>
              <a:buNone/>
            </a:pPr>
            <a:endParaRPr lang="tr-TR" sz="2800" dirty="0" smtClean="0"/>
          </a:p>
          <a:p>
            <a:pPr>
              <a:buNone/>
            </a:pPr>
            <a:r>
              <a:rPr lang="tr-TR" sz="2800" dirty="0" smtClean="0"/>
              <a:t>			</a:t>
            </a:r>
            <a:r>
              <a:rPr lang="tr-TR" sz="4800" b="1" dirty="0" smtClean="0"/>
              <a:t>TEŞEKKÜR EDERİZ…</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32</a:t>
            </a:fld>
            <a:endParaRPr lang="tr-TR"/>
          </a:p>
        </p:txBody>
      </p:sp>
      <p:pic>
        <p:nvPicPr>
          <p:cNvPr id="182274" name="Picture 2" descr="http://media.sondevir.com/250x190/2013/02/05/su-savaslari.jpg">
            <a:hlinkClick r:id="rId2"/>
          </p:cNvPr>
          <p:cNvPicPr>
            <a:picLocks noChangeAspect="1" noChangeArrowheads="1"/>
          </p:cNvPicPr>
          <p:nvPr/>
        </p:nvPicPr>
        <p:blipFill>
          <a:blip r:embed="rId3" cstate="print"/>
          <a:srcRect/>
          <a:stretch>
            <a:fillRect/>
          </a:stretch>
        </p:blipFill>
        <p:spPr bwMode="auto">
          <a:xfrm>
            <a:off x="1259632" y="0"/>
            <a:ext cx="6726907" cy="4433959"/>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31640" y="0"/>
            <a:ext cx="7200800" cy="954360"/>
          </a:xfrm>
        </p:spPr>
        <p:txBody>
          <a:bodyPr/>
          <a:lstStyle/>
          <a:p>
            <a:r>
              <a:rPr lang="tr-TR" sz="1600" b="1" dirty="0" smtClean="0">
                <a:latin typeface="Arial" pitchFamily="34" charset="0"/>
                <a:cs typeface="Arial" pitchFamily="34" charset="0"/>
              </a:rPr>
              <a:t/>
            </a:r>
            <a:br>
              <a:rPr lang="tr-TR" sz="1600" b="1" dirty="0" smtClean="0">
                <a:latin typeface="Arial" pitchFamily="34" charset="0"/>
                <a:cs typeface="Arial" pitchFamily="34" charset="0"/>
              </a:rPr>
            </a:br>
            <a:r>
              <a:rPr lang="tr-TR" sz="1600" b="1" dirty="0" smtClean="0">
                <a:latin typeface="Arial" pitchFamily="34" charset="0"/>
                <a:cs typeface="Arial" pitchFamily="34" charset="0"/>
              </a:rPr>
              <a:t/>
            </a:r>
            <a:br>
              <a:rPr lang="tr-TR" sz="1600" b="1" dirty="0" smtClean="0">
                <a:latin typeface="Arial" pitchFamily="34" charset="0"/>
                <a:cs typeface="Arial" pitchFamily="34" charset="0"/>
              </a:rPr>
            </a:br>
            <a:r>
              <a:rPr lang="tr-TR" sz="1600" b="1" dirty="0" smtClean="0">
                <a:latin typeface="Arial" pitchFamily="34" charset="0"/>
                <a:cs typeface="Arial" pitchFamily="34" charset="0"/>
              </a:rPr>
              <a:t/>
            </a:r>
            <a:br>
              <a:rPr lang="tr-TR" sz="1600" b="1" dirty="0" smtClean="0">
                <a:latin typeface="Arial" pitchFamily="34" charset="0"/>
                <a:cs typeface="Arial" pitchFamily="34" charset="0"/>
              </a:rPr>
            </a:br>
            <a:r>
              <a:rPr lang="tr-TR" sz="1600" b="1" dirty="0" smtClean="0">
                <a:latin typeface="Arial" pitchFamily="34" charset="0"/>
                <a:cs typeface="Arial" pitchFamily="34" charset="0"/>
              </a:rPr>
              <a:t>KATILIM SAĞLAYAN KAMU KURUM- KURULUŞLARI, SİVİL TOPLUM ÖRGÜTLERİ VE ÖZEL İŞLETME TEMSİLCİLERİ</a:t>
            </a:r>
            <a:r>
              <a:rPr lang="tr-TR" sz="1800" dirty="0" smtClean="0">
                <a:latin typeface="Arial" pitchFamily="34" charset="0"/>
                <a:cs typeface="Arial" pitchFamily="34" charset="0"/>
              </a:rPr>
              <a:t/>
            </a:r>
            <a:br>
              <a:rPr lang="tr-TR" sz="1800" dirty="0" smtClean="0">
                <a:latin typeface="Arial" pitchFamily="34" charset="0"/>
                <a:cs typeface="Arial" pitchFamily="34" charset="0"/>
              </a:rPr>
            </a:br>
            <a:endParaRPr lang="tr-TR" sz="1800" dirty="0"/>
          </a:p>
        </p:txBody>
      </p:sp>
      <p:sp>
        <p:nvSpPr>
          <p:cNvPr id="3" name="2 İçerik Yer Tutucusu"/>
          <p:cNvSpPr>
            <a:spLocks noGrp="1"/>
          </p:cNvSpPr>
          <p:nvPr>
            <p:ph idx="1"/>
          </p:nvPr>
        </p:nvSpPr>
        <p:spPr>
          <a:xfrm>
            <a:off x="323528" y="1268760"/>
            <a:ext cx="8229600" cy="5112568"/>
          </a:xfrm>
        </p:spPr>
        <p:txBody>
          <a:bodyPr/>
          <a:lstStyle/>
          <a:p>
            <a:pPr>
              <a:buNone/>
            </a:pPr>
            <a:r>
              <a:rPr lang="tr-TR" sz="2000" dirty="0" smtClean="0">
                <a:latin typeface="Arial" pitchFamily="34" charset="0"/>
                <a:cs typeface="Arial" pitchFamily="34" charset="0"/>
              </a:rPr>
              <a:t>Bilim, Sanayi ve Teknoloji Bakanlığı</a:t>
            </a:r>
          </a:p>
          <a:p>
            <a:pPr>
              <a:buFont typeface="Wingdings" pitchFamily="2" charset="2"/>
              <a:buChar char="ü"/>
            </a:pPr>
            <a:r>
              <a:rPr lang="tr-TR" sz="1600" dirty="0" smtClean="0">
                <a:latin typeface="Arial" pitchFamily="34" charset="0"/>
                <a:cs typeface="Arial" pitchFamily="34" charset="0"/>
              </a:rPr>
              <a:t>Sanayi Bölgeleri Genel Müdürlüğü</a:t>
            </a:r>
          </a:p>
          <a:p>
            <a:pPr>
              <a:buNone/>
            </a:pPr>
            <a:endParaRPr lang="tr-TR" sz="1600" dirty="0" smtClean="0">
              <a:latin typeface="Arial" pitchFamily="34" charset="0"/>
              <a:cs typeface="Arial" pitchFamily="34" charset="0"/>
            </a:endParaRPr>
          </a:p>
          <a:p>
            <a:pPr>
              <a:buFont typeface="Wingdings" pitchFamily="2" charset="2"/>
              <a:buChar char="v"/>
            </a:pPr>
            <a:r>
              <a:rPr lang="tr-TR" sz="2000" dirty="0" smtClean="0">
                <a:latin typeface="Arial" pitchFamily="34" charset="0"/>
                <a:cs typeface="Arial" pitchFamily="34" charset="0"/>
              </a:rPr>
              <a:t>Çevre ve Şehircilik Bakanlığı </a:t>
            </a:r>
          </a:p>
          <a:p>
            <a:pPr>
              <a:buFont typeface="Wingdings" pitchFamily="2" charset="2"/>
              <a:buChar char="ü"/>
            </a:pPr>
            <a:r>
              <a:rPr lang="tr-TR" sz="1600" dirty="0" smtClean="0">
                <a:latin typeface="Arial" pitchFamily="34" charset="0"/>
                <a:cs typeface="Arial" pitchFamily="34" charset="0"/>
              </a:rPr>
              <a:t>Çevre Yönetimi Genel Müdürlüğü</a:t>
            </a:r>
          </a:p>
          <a:p>
            <a:pPr>
              <a:buFont typeface="Wingdings" pitchFamily="2" charset="2"/>
              <a:buChar char="ü"/>
            </a:pPr>
            <a:r>
              <a:rPr lang="tr-TR" sz="1600" dirty="0" smtClean="0">
                <a:latin typeface="Arial" pitchFamily="34" charset="0"/>
                <a:cs typeface="Arial" pitchFamily="34" charset="0"/>
              </a:rPr>
              <a:t>Çevresel Etki Değerlendirmesi İzin ve Denetim Genel Müdürlüğü</a:t>
            </a:r>
          </a:p>
          <a:p>
            <a:pPr>
              <a:buFont typeface="Wingdings" pitchFamily="2" charset="2"/>
              <a:buChar char="ü"/>
            </a:pPr>
            <a:r>
              <a:rPr lang="tr-TR" sz="1600" dirty="0" smtClean="0">
                <a:latin typeface="Arial" pitchFamily="34" charset="0"/>
                <a:cs typeface="Arial" pitchFamily="34" charset="0"/>
              </a:rPr>
              <a:t>Mekansal Planlama Genel Müdürlüğü</a:t>
            </a:r>
          </a:p>
          <a:p>
            <a:pPr>
              <a:buFont typeface="Wingdings" pitchFamily="2" charset="2"/>
              <a:buChar char="ü"/>
            </a:pPr>
            <a:endParaRPr lang="tr-TR" sz="1600" dirty="0" smtClean="0">
              <a:latin typeface="Arial" pitchFamily="34" charset="0"/>
              <a:cs typeface="Arial" pitchFamily="34" charset="0"/>
            </a:endParaRPr>
          </a:p>
          <a:p>
            <a:pPr>
              <a:buFont typeface="Wingdings" pitchFamily="2" charset="2"/>
              <a:buChar char="v"/>
            </a:pPr>
            <a:r>
              <a:rPr lang="tr-TR" sz="2000" dirty="0" smtClean="0">
                <a:latin typeface="Arial" pitchFamily="34" charset="0"/>
                <a:cs typeface="Arial" pitchFamily="34" charset="0"/>
              </a:rPr>
              <a:t>Orman ve Su İşleri Bakanlığı </a:t>
            </a:r>
          </a:p>
          <a:p>
            <a:pPr>
              <a:buFont typeface="Wingdings" pitchFamily="2" charset="2"/>
              <a:buChar char="ü"/>
            </a:pPr>
            <a:r>
              <a:rPr lang="tr-TR" sz="1600" dirty="0" smtClean="0">
                <a:latin typeface="Arial" pitchFamily="34" charset="0"/>
                <a:cs typeface="Arial" pitchFamily="34" charset="0"/>
              </a:rPr>
              <a:t>Çölleşme ve Erozyonla Mücadele Genel Müdürlüğü </a:t>
            </a:r>
          </a:p>
          <a:p>
            <a:pPr>
              <a:buFont typeface="Wingdings" pitchFamily="2" charset="2"/>
              <a:buChar char="ü"/>
            </a:pPr>
            <a:r>
              <a:rPr lang="tr-TR" sz="1600" dirty="0" smtClean="0">
                <a:latin typeface="Arial" pitchFamily="34" charset="0"/>
                <a:cs typeface="Arial" pitchFamily="34" charset="0"/>
              </a:rPr>
              <a:t>Devlet Su İşleri Genel Müdürlüğü </a:t>
            </a:r>
          </a:p>
          <a:p>
            <a:pPr>
              <a:buFont typeface="Wingdings" pitchFamily="2" charset="2"/>
              <a:buChar char="ü"/>
            </a:pPr>
            <a:r>
              <a:rPr lang="tr-TR" sz="1600" dirty="0" smtClean="0">
                <a:latin typeface="Arial" pitchFamily="34" charset="0"/>
                <a:cs typeface="Arial" pitchFamily="34" charset="0"/>
              </a:rPr>
              <a:t>Doğa Koruma ve Milli Parklar Genel Müdürlüğü</a:t>
            </a:r>
          </a:p>
          <a:p>
            <a:pPr>
              <a:buFont typeface="Wingdings" pitchFamily="2" charset="2"/>
              <a:buChar char="ü"/>
            </a:pPr>
            <a:r>
              <a:rPr lang="tr-TR" sz="1600" dirty="0" smtClean="0">
                <a:latin typeface="Arial" pitchFamily="34" charset="0"/>
                <a:cs typeface="Arial" pitchFamily="34" charset="0"/>
              </a:rPr>
              <a:t>Orman Genel Müdürlüğü </a:t>
            </a:r>
          </a:p>
          <a:p>
            <a:pPr>
              <a:buFont typeface="Wingdings" pitchFamily="2" charset="2"/>
              <a:buChar char="ü"/>
            </a:pPr>
            <a:r>
              <a:rPr lang="tr-TR" sz="1600" dirty="0" smtClean="0">
                <a:latin typeface="Arial" pitchFamily="34" charset="0"/>
                <a:cs typeface="Arial" pitchFamily="34" charset="0"/>
              </a:rPr>
              <a:t>Su Yönetimi Genel Müdürlüğü</a:t>
            </a:r>
          </a:p>
          <a:p>
            <a:pPr>
              <a:buFont typeface="Wingdings" pitchFamily="2" charset="2"/>
              <a:buChar char="ü"/>
            </a:pPr>
            <a:endParaRPr lang="tr-TR" sz="1600" dirty="0" smtClean="0">
              <a:latin typeface="Arial" pitchFamily="34" charset="0"/>
              <a:cs typeface="Arial" pitchFamily="34" charset="0"/>
            </a:endParaRPr>
          </a:p>
          <a:p>
            <a:pPr>
              <a:buFont typeface="Wingdings" pitchFamily="2" charset="2"/>
              <a:buChar char="ü"/>
            </a:pPr>
            <a:endParaRPr lang="tr-TR" sz="1600" dirty="0" smtClean="0">
              <a:latin typeface="Arial" pitchFamily="34" charset="0"/>
              <a:cs typeface="Arial" pitchFamily="34" charset="0"/>
            </a:endParaRPr>
          </a:p>
          <a:p>
            <a:pPr>
              <a:buFont typeface="Wingdings" pitchFamily="2" charset="2"/>
              <a:buChar char="ü"/>
            </a:pPr>
            <a:endParaRPr lang="tr-TR" sz="1600" dirty="0" smtClean="0">
              <a:latin typeface="Arial" pitchFamily="34" charset="0"/>
              <a:cs typeface="Arial" pitchFamily="34" charset="0"/>
            </a:endParaRPr>
          </a:p>
          <a:p>
            <a:pPr>
              <a:buFont typeface="Wingdings" pitchFamily="2" charset="2"/>
              <a:buChar char="ü"/>
            </a:pPr>
            <a:endParaRPr lang="tr-TR" sz="1600" dirty="0" smtClean="0">
              <a:latin typeface="Arial" pitchFamily="34" charset="0"/>
              <a:cs typeface="Arial" pitchFamily="34" charset="0"/>
            </a:endParaRPr>
          </a:p>
          <a:p>
            <a:pPr>
              <a:buFont typeface="Wingdings" pitchFamily="2" charset="2"/>
              <a:buChar char="ü"/>
            </a:pPr>
            <a:endParaRPr lang="tr-TR" sz="2000" dirty="0" smtClean="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90066"/>
          </a:xfrm>
        </p:spPr>
        <p:txBody>
          <a:bodyPr/>
          <a:lstStyle/>
          <a:p>
            <a:endParaRPr lang="tr-TR" dirty="0"/>
          </a:p>
        </p:txBody>
      </p:sp>
      <p:sp>
        <p:nvSpPr>
          <p:cNvPr id="3" name="2 İçerik Yer Tutucusu"/>
          <p:cNvSpPr>
            <a:spLocks noGrp="1"/>
          </p:cNvSpPr>
          <p:nvPr>
            <p:ph idx="1"/>
          </p:nvPr>
        </p:nvSpPr>
        <p:spPr>
          <a:xfrm>
            <a:off x="323528" y="1124744"/>
            <a:ext cx="8229600" cy="4525963"/>
          </a:xfrm>
        </p:spPr>
        <p:txBody>
          <a:bodyPr/>
          <a:lstStyle/>
          <a:p>
            <a:pPr>
              <a:buFont typeface="Wingdings" pitchFamily="2" charset="2"/>
              <a:buChar char="v"/>
            </a:pPr>
            <a:r>
              <a:rPr lang="tr-TR" sz="2000" dirty="0" smtClean="0">
                <a:latin typeface="Arial" pitchFamily="34" charset="0"/>
                <a:cs typeface="Arial" pitchFamily="34" charset="0"/>
              </a:rPr>
              <a:t>Gıda Tarım ve Hayvancılık Bakanlığı </a:t>
            </a:r>
          </a:p>
          <a:p>
            <a:pPr>
              <a:buFont typeface="Wingdings" pitchFamily="2" charset="2"/>
              <a:buChar char="ü"/>
            </a:pPr>
            <a:r>
              <a:rPr lang="tr-TR" sz="1600" dirty="0" smtClean="0">
                <a:latin typeface="Arial" pitchFamily="34" charset="0"/>
                <a:cs typeface="Arial" pitchFamily="34" charset="0"/>
              </a:rPr>
              <a:t>(Balıkçılık ve Su Ürünleri Genel Müdürlüğü)</a:t>
            </a:r>
          </a:p>
          <a:p>
            <a:pPr>
              <a:buFont typeface="Wingdings" pitchFamily="2" charset="2"/>
              <a:buChar char="ü"/>
            </a:pPr>
            <a:r>
              <a:rPr lang="tr-TR" sz="1600" dirty="0" smtClean="0">
                <a:latin typeface="Arial" pitchFamily="34" charset="0"/>
                <a:cs typeface="Arial" pitchFamily="34" charset="0"/>
              </a:rPr>
              <a:t>(Bitkisel Üretim Genel Müdürlüğü)</a:t>
            </a:r>
          </a:p>
          <a:p>
            <a:pPr>
              <a:buFont typeface="Wingdings" pitchFamily="2" charset="2"/>
              <a:buChar char="ü"/>
            </a:pPr>
            <a:r>
              <a:rPr lang="tr-TR" sz="1600" dirty="0" smtClean="0">
                <a:latin typeface="Arial" pitchFamily="34" charset="0"/>
                <a:cs typeface="Arial" pitchFamily="34" charset="0"/>
              </a:rPr>
              <a:t>(Tarım İşletmeleri Genel Müdürlüğü)</a:t>
            </a:r>
          </a:p>
          <a:p>
            <a:pPr>
              <a:buFont typeface="Wingdings" pitchFamily="2" charset="2"/>
              <a:buChar char="ü"/>
            </a:pPr>
            <a:r>
              <a:rPr lang="tr-TR" sz="1600" dirty="0" smtClean="0">
                <a:latin typeface="Arial" pitchFamily="34" charset="0"/>
                <a:cs typeface="Arial" pitchFamily="34" charset="0"/>
              </a:rPr>
              <a:t>(Tarım Reformu Genel Müdürlüğü)</a:t>
            </a:r>
          </a:p>
          <a:p>
            <a:pPr>
              <a:buFont typeface="Wingdings" pitchFamily="2" charset="2"/>
              <a:buChar char="ü"/>
            </a:pPr>
            <a:r>
              <a:rPr lang="tr-TR" sz="1600" dirty="0" smtClean="0">
                <a:latin typeface="Arial" pitchFamily="34" charset="0"/>
                <a:cs typeface="Arial" pitchFamily="34" charset="0"/>
              </a:rPr>
              <a:t>(Tarımsal Araştırmalar ve Politikalar Genel Müdürlüğü)</a:t>
            </a:r>
          </a:p>
          <a:p>
            <a:pPr>
              <a:buNone/>
            </a:pPr>
            <a:endParaRPr lang="tr-TR" sz="1600" dirty="0" smtClean="0">
              <a:latin typeface="Arial" pitchFamily="34" charset="0"/>
              <a:cs typeface="Arial" pitchFamily="34" charset="0"/>
            </a:endParaRPr>
          </a:p>
          <a:p>
            <a:pPr>
              <a:buFont typeface="Wingdings" pitchFamily="2" charset="2"/>
              <a:buChar char="v"/>
            </a:pPr>
            <a:r>
              <a:rPr lang="tr-TR" sz="2000" dirty="0" smtClean="0">
                <a:latin typeface="Arial" pitchFamily="34" charset="0"/>
                <a:cs typeface="Arial" pitchFamily="34" charset="0"/>
              </a:rPr>
              <a:t>Kültür ve Turizm Bakanlığı </a:t>
            </a:r>
          </a:p>
          <a:p>
            <a:pPr>
              <a:buFont typeface="Wingdings" pitchFamily="2" charset="2"/>
              <a:buChar char="ü"/>
            </a:pPr>
            <a:r>
              <a:rPr lang="tr-TR" sz="1600" dirty="0" smtClean="0">
                <a:latin typeface="Arial" pitchFamily="34" charset="0"/>
                <a:cs typeface="Arial" pitchFamily="34" charset="0"/>
              </a:rPr>
              <a:t>Yatırım ve İşletmeler Genel Müdürlüğü</a:t>
            </a:r>
          </a:p>
          <a:p>
            <a:pPr>
              <a:buFont typeface="Wingdings" pitchFamily="2" charset="2"/>
              <a:buChar char="ü"/>
            </a:pPr>
            <a:endParaRPr lang="tr-TR" sz="1600" dirty="0" smtClean="0">
              <a:latin typeface="Arial" pitchFamily="34" charset="0"/>
              <a:cs typeface="Arial" pitchFamily="34" charset="0"/>
            </a:endParaRPr>
          </a:p>
          <a:p>
            <a:pPr>
              <a:buFont typeface="Wingdings" pitchFamily="2" charset="2"/>
              <a:buChar char="v"/>
            </a:pPr>
            <a:r>
              <a:rPr lang="tr-TR" sz="2000" dirty="0" smtClean="0">
                <a:latin typeface="Arial" pitchFamily="34" charset="0"/>
                <a:cs typeface="Arial" pitchFamily="34" charset="0"/>
              </a:rPr>
              <a:t>Türk Mimarlar ve Mühendisler Odası Birliği </a:t>
            </a:r>
          </a:p>
          <a:p>
            <a:pPr>
              <a:buFont typeface="Wingdings" pitchFamily="2" charset="2"/>
              <a:buChar char="ü"/>
            </a:pPr>
            <a:r>
              <a:rPr lang="tr-TR" sz="1600" dirty="0" smtClean="0">
                <a:latin typeface="Arial" pitchFamily="34" charset="0"/>
                <a:cs typeface="Arial" pitchFamily="34" charset="0"/>
              </a:rPr>
              <a:t>Çevre Mühendisleri Odası</a:t>
            </a:r>
          </a:p>
          <a:p>
            <a:pPr>
              <a:buFont typeface="Wingdings" pitchFamily="2" charset="2"/>
              <a:buChar char="ü"/>
            </a:pPr>
            <a:r>
              <a:rPr lang="tr-TR" sz="1600" dirty="0" smtClean="0">
                <a:latin typeface="Arial" pitchFamily="34" charset="0"/>
                <a:cs typeface="Arial" pitchFamily="34" charset="0"/>
              </a:rPr>
              <a:t>Elektrik Mühendisleri Odası</a:t>
            </a:r>
          </a:p>
          <a:p>
            <a:pPr>
              <a:buFont typeface="Wingdings" pitchFamily="2" charset="2"/>
              <a:buChar char="ü"/>
            </a:pPr>
            <a:r>
              <a:rPr lang="tr-TR" sz="2000" dirty="0" smtClean="0">
                <a:latin typeface="Arial" pitchFamily="34" charset="0"/>
                <a:cs typeface="Arial" pitchFamily="34" charset="0"/>
              </a:rPr>
              <a:t> </a:t>
            </a:r>
            <a:r>
              <a:rPr lang="tr-TR" sz="1600" dirty="0" smtClean="0">
                <a:latin typeface="Arial" pitchFamily="34" charset="0"/>
                <a:cs typeface="Arial" pitchFamily="34" charset="0"/>
              </a:rPr>
              <a:t>Ziraat Mühendisleri Odası</a:t>
            </a:r>
          </a:p>
          <a:p>
            <a:pPr>
              <a:buFont typeface="Wingdings" pitchFamily="2" charset="2"/>
              <a:buChar char="ü"/>
            </a:pPr>
            <a:r>
              <a:rPr lang="tr-TR" sz="1600" dirty="0" smtClean="0">
                <a:latin typeface="Arial" pitchFamily="34" charset="0"/>
                <a:cs typeface="Arial" pitchFamily="34" charset="0"/>
              </a:rPr>
              <a:t>İnşaat Mühendisleri Odası</a:t>
            </a:r>
          </a:p>
          <a:p>
            <a:pPr>
              <a:buFont typeface="Wingdings" pitchFamily="2" charset="2"/>
              <a:buChar char="ü"/>
            </a:pPr>
            <a:endParaRPr lang="tr-TR" sz="1600" dirty="0" smtClean="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62074"/>
          </a:xfrm>
        </p:spPr>
        <p:txBody>
          <a:bodyPr/>
          <a:lstStyle/>
          <a:p>
            <a:endParaRPr lang="tr-TR" dirty="0"/>
          </a:p>
        </p:txBody>
      </p:sp>
      <p:sp>
        <p:nvSpPr>
          <p:cNvPr id="3" name="2 İçerik Yer Tutucusu"/>
          <p:cNvSpPr>
            <a:spLocks noGrp="1"/>
          </p:cNvSpPr>
          <p:nvPr>
            <p:ph idx="1"/>
          </p:nvPr>
        </p:nvSpPr>
        <p:spPr>
          <a:xfrm>
            <a:off x="457200" y="1124744"/>
            <a:ext cx="8229600" cy="5001419"/>
          </a:xfrm>
        </p:spPr>
        <p:txBody>
          <a:bodyPr/>
          <a:lstStyle/>
          <a:p>
            <a:pPr>
              <a:buFont typeface="Wingdings" pitchFamily="2" charset="2"/>
              <a:buChar char="ü"/>
            </a:pPr>
            <a:endParaRPr lang="tr-TR" sz="1600" dirty="0" smtClean="0">
              <a:latin typeface="Arial" pitchFamily="34" charset="0"/>
              <a:cs typeface="Arial" pitchFamily="34" charset="0"/>
            </a:endParaRPr>
          </a:p>
          <a:p>
            <a:pPr>
              <a:buFont typeface="Wingdings" pitchFamily="2" charset="2"/>
              <a:buChar char="v"/>
            </a:pPr>
            <a:r>
              <a:rPr lang="tr-TR" sz="2000" dirty="0" smtClean="0">
                <a:latin typeface="Arial" pitchFamily="34" charset="0"/>
                <a:cs typeface="Arial" pitchFamily="34" charset="0"/>
              </a:rPr>
              <a:t>İller Bankası Anonim Şirketi</a:t>
            </a:r>
          </a:p>
          <a:p>
            <a:pPr>
              <a:buFont typeface="Wingdings" pitchFamily="2" charset="2"/>
              <a:buChar char="v"/>
            </a:pPr>
            <a:r>
              <a:rPr lang="tr-TR" sz="2000" dirty="0" smtClean="0">
                <a:latin typeface="Arial" pitchFamily="34" charset="0"/>
                <a:cs typeface="Arial" pitchFamily="34" charset="0"/>
              </a:rPr>
              <a:t>Türkiye Halk Sağlığı Kurumu</a:t>
            </a:r>
          </a:p>
          <a:p>
            <a:pPr>
              <a:buFont typeface="Wingdings" pitchFamily="2" charset="2"/>
              <a:buChar char="v"/>
            </a:pPr>
            <a:r>
              <a:rPr lang="tr-TR" sz="2000" dirty="0" smtClean="0">
                <a:latin typeface="Arial" pitchFamily="34" charset="0"/>
                <a:cs typeface="Arial" pitchFamily="34" charset="0"/>
              </a:rPr>
              <a:t>Türkiye Elektrik İletim Anonim Şirketi (TEİAŞ)</a:t>
            </a:r>
          </a:p>
          <a:p>
            <a:pPr>
              <a:buFont typeface="Wingdings" pitchFamily="2" charset="2"/>
              <a:buChar char="v"/>
            </a:pPr>
            <a:r>
              <a:rPr lang="tr-TR" sz="2000" dirty="0" smtClean="0">
                <a:latin typeface="Arial" pitchFamily="34" charset="0"/>
                <a:cs typeface="Arial" pitchFamily="34" charset="0"/>
              </a:rPr>
              <a:t>Elektrik Üreticileri Derneği</a:t>
            </a:r>
          </a:p>
          <a:p>
            <a:pPr>
              <a:buFont typeface="Wingdings" pitchFamily="2" charset="2"/>
              <a:buChar char="v"/>
            </a:pPr>
            <a:r>
              <a:rPr lang="tr-TR" sz="2000" dirty="0" smtClean="0">
                <a:latin typeface="Arial" pitchFamily="34" charset="0"/>
                <a:cs typeface="Arial" pitchFamily="34" charset="0"/>
              </a:rPr>
              <a:t>Türkiye Elektrik Dağıtım Anonim Şirketi (TEDAŞ)</a:t>
            </a:r>
          </a:p>
          <a:p>
            <a:pPr>
              <a:buFont typeface="Wingdings" pitchFamily="2" charset="2"/>
              <a:buChar char="v"/>
            </a:pPr>
            <a:r>
              <a:rPr lang="tr-TR" sz="2000" dirty="0" smtClean="0">
                <a:latin typeface="Arial" pitchFamily="34" charset="0"/>
                <a:cs typeface="Arial" pitchFamily="34" charset="0"/>
              </a:rPr>
              <a:t>Elektrik Üretim Anonim Şirketi (EÜAŞ)</a:t>
            </a:r>
          </a:p>
          <a:p>
            <a:pPr lvl="0" algn="just">
              <a:buFont typeface="Wingdings" pitchFamily="2" charset="2"/>
              <a:buChar char="v"/>
              <a:defRPr/>
            </a:pPr>
            <a:r>
              <a:rPr lang="tr-TR" sz="2000" dirty="0" smtClean="0">
                <a:latin typeface="Arial" pitchFamily="34" charset="0"/>
                <a:cs typeface="Arial" pitchFamily="34" charset="0"/>
              </a:rPr>
              <a:t>TEMA</a:t>
            </a:r>
          </a:p>
          <a:p>
            <a:pPr lvl="0" algn="just">
              <a:buFont typeface="Wingdings" pitchFamily="2" charset="2"/>
              <a:buChar char="v"/>
              <a:defRPr/>
            </a:pPr>
            <a:r>
              <a:rPr lang="tr-TR" sz="2000" dirty="0" smtClean="0">
                <a:latin typeface="Arial" pitchFamily="34" charset="0"/>
                <a:cs typeface="Arial" pitchFamily="34" charset="0"/>
              </a:rPr>
              <a:t>Doğa Koruma Merkezi </a:t>
            </a:r>
          </a:p>
          <a:p>
            <a:pPr lvl="0" algn="just">
              <a:buFont typeface="Wingdings" pitchFamily="2" charset="2"/>
              <a:buChar char="v"/>
              <a:defRPr/>
            </a:pPr>
            <a:r>
              <a:rPr lang="tr-TR" sz="2000" dirty="0" smtClean="0">
                <a:latin typeface="Arial" pitchFamily="34" charset="0"/>
                <a:cs typeface="Arial" pitchFamily="34" charset="0"/>
              </a:rPr>
              <a:t>Türkiye Belediyeler Birliği</a:t>
            </a:r>
          </a:p>
          <a:p>
            <a:pPr lvl="0" algn="just">
              <a:buFont typeface="Wingdings" pitchFamily="2" charset="2"/>
              <a:buChar char="v"/>
              <a:defRPr/>
            </a:pPr>
            <a:r>
              <a:rPr lang="tr-TR" sz="2000" dirty="0" smtClean="0">
                <a:latin typeface="Arial" pitchFamily="34" charset="0"/>
                <a:cs typeface="Arial" pitchFamily="34" charset="0"/>
              </a:rPr>
              <a:t>Yaşama Dair Vakfı</a:t>
            </a:r>
          </a:p>
          <a:p>
            <a:pPr lvl="0" algn="just">
              <a:buFont typeface="Wingdings" pitchFamily="2" charset="2"/>
              <a:buChar char="v"/>
              <a:defRPr/>
            </a:pPr>
            <a:r>
              <a:rPr lang="tr-TR" sz="2000" dirty="0" smtClean="0">
                <a:latin typeface="Arial" pitchFamily="34" charset="0"/>
                <a:cs typeface="Arial" pitchFamily="34" charset="0"/>
              </a:rPr>
              <a:t> Su Vakfı </a:t>
            </a:r>
          </a:p>
          <a:p>
            <a:pPr lvl="0" algn="just">
              <a:buFont typeface="Wingdings" pitchFamily="2" charset="2"/>
              <a:buChar char="v"/>
              <a:defRPr/>
            </a:pPr>
            <a:r>
              <a:rPr lang="tr-TR" sz="2000" dirty="0" smtClean="0">
                <a:latin typeface="Arial" pitchFamily="34" charset="0"/>
                <a:cs typeface="Arial" pitchFamily="34" charset="0"/>
              </a:rPr>
              <a:t>İSKİ, ASKİ, ESKİ, BUSKİ, ASAT</a:t>
            </a:r>
          </a:p>
          <a:p>
            <a:pPr>
              <a:buFont typeface="Wingdings" pitchFamily="2" charset="2"/>
              <a:buChar char="v"/>
            </a:pPr>
            <a:endParaRPr lang="tr-TR" sz="2000" dirty="0" smtClean="0">
              <a:latin typeface="Arial" pitchFamily="34" charset="0"/>
              <a:cs typeface="Arial" pitchFamily="34" charset="0"/>
            </a:endParaRPr>
          </a:p>
          <a:p>
            <a:endParaRPr lang="tr-TR" sz="2000" dirty="0" smtClean="0">
              <a:latin typeface="Arial" pitchFamily="34" charset="0"/>
              <a:cs typeface="Arial" pitchFamily="34" charset="0"/>
            </a:endParaRPr>
          </a:p>
          <a:p>
            <a:endParaRPr lang="tr-TR" sz="1000" dirty="0" smtClean="0">
              <a:latin typeface="Arial" pitchFamily="34" charset="0"/>
              <a:cs typeface="Arial" pitchFamily="34" charset="0"/>
            </a:endParaRPr>
          </a:p>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62074"/>
          </a:xfrm>
        </p:spPr>
        <p:txBody>
          <a:bodyPr/>
          <a:lstStyle/>
          <a:p>
            <a:endParaRPr lang="tr-TR" dirty="0"/>
          </a:p>
        </p:txBody>
      </p:sp>
      <p:sp>
        <p:nvSpPr>
          <p:cNvPr id="3" name="2 İçerik Yer Tutucusu"/>
          <p:cNvSpPr>
            <a:spLocks noGrp="1"/>
          </p:cNvSpPr>
          <p:nvPr>
            <p:ph idx="1"/>
          </p:nvPr>
        </p:nvSpPr>
        <p:spPr>
          <a:xfrm>
            <a:off x="395536" y="1124744"/>
            <a:ext cx="8507288" cy="4525963"/>
          </a:xfrm>
        </p:spPr>
        <p:txBody>
          <a:bodyPr/>
          <a:lstStyle/>
          <a:p>
            <a:pPr algn="just">
              <a:buFont typeface="Wingdings" pitchFamily="2" charset="2"/>
              <a:buChar char="v"/>
            </a:pPr>
            <a:r>
              <a:rPr lang="tr-TR" sz="2000" dirty="0" smtClean="0">
                <a:latin typeface="Arial" pitchFamily="34" charset="0"/>
                <a:cs typeface="Arial" pitchFamily="34" charset="0"/>
              </a:rPr>
              <a:t>Sulama Birlikleri Derneği (</a:t>
            </a:r>
            <a:r>
              <a:rPr lang="tr-TR" sz="2000" dirty="0" err="1" smtClean="0">
                <a:latin typeface="Arial" pitchFamily="34" charset="0"/>
                <a:cs typeface="Arial" pitchFamily="34" charset="0"/>
              </a:rPr>
              <a:t>SuBirDer</a:t>
            </a:r>
            <a:r>
              <a:rPr lang="tr-TR" sz="2000" dirty="0" smtClean="0">
                <a:latin typeface="Arial" pitchFamily="34" charset="0"/>
                <a:cs typeface="Arial" pitchFamily="34" charset="0"/>
              </a:rPr>
              <a:t>)</a:t>
            </a:r>
          </a:p>
          <a:p>
            <a:pPr algn="just">
              <a:buFont typeface="Wingdings" pitchFamily="2" charset="2"/>
              <a:buChar char="v"/>
            </a:pPr>
            <a:r>
              <a:rPr lang="tr-TR" sz="2000" dirty="0" smtClean="0">
                <a:latin typeface="Arial" pitchFamily="34" charset="0"/>
                <a:cs typeface="Arial" pitchFamily="34" charset="0"/>
              </a:rPr>
              <a:t>Ambalajlı Su Üreticileri Derneği (SUDER)</a:t>
            </a:r>
          </a:p>
          <a:p>
            <a:pPr algn="just">
              <a:buFont typeface="Wingdings" pitchFamily="2" charset="2"/>
              <a:buChar char="v"/>
            </a:pPr>
            <a:r>
              <a:rPr lang="tr-TR" sz="2000" dirty="0" smtClean="0">
                <a:latin typeface="Arial" pitchFamily="34" charset="0"/>
                <a:cs typeface="Arial" pitchFamily="34" charset="0"/>
              </a:rPr>
              <a:t>Türkiye Sulama Kooperatifleri Merkez Birliği (TÜS-KOOPBİR) </a:t>
            </a:r>
          </a:p>
          <a:p>
            <a:pPr algn="just">
              <a:buFont typeface="Wingdings" pitchFamily="2" charset="2"/>
              <a:buChar char="v"/>
            </a:pPr>
            <a:endParaRPr lang="tr-TR" sz="2000" dirty="0" smtClean="0">
              <a:latin typeface="Arial" pitchFamily="34" charset="0"/>
              <a:cs typeface="Arial" pitchFamily="34" charset="0"/>
            </a:endParaRPr>
          </a:p>
          <a:p>
            <a:pPr algn="just">
              <a:buFont typeface="Wingdings" pitchFamily="2" charset="2"/>
              <a:buChar char="v"/>
            </a:pPr>
            <a:r>
              <a:rPr lang="tr-TR" sz="2000" dirty="0" smtClean="0">
                <a:latin typeface="Arial" pitchFamily="34" charset="0"/>
                <a:cs typeface="Arial" pitchFamily="34" charset="0"/>
              </a:rPr>
              <a:t>Kocaeli </a:t>
            </a:r>
            <a:r>
              <a:rPr lang="tr-TR" sz="2000" dirty="0" err="1" smtClean="0">
                <a:latin typeface="Arial" pitchFamily="34" charset="0"/>
                <a:cs typeface="Arial" pitchFamily="34" charset="0"/>
              </a:rPr>
              <a:t>Dilovası</a:t>
            </a:r>
            <a:r>
              <a:rPr lang="tr-TR" sz="2000" dirty="0" smtClean="0">
                <a:latin typeface="Arial" pitchFamily="34" charset="0"/>
                <a:cs typeface="Arial" pitchFamily="34" charset="0"/>
              </a:rPr>
              <a:t> Organize Sanayi Bölgesi Bölge Müdürlüğü</a:t>
            </a:r>
          </a:p>
          <a:p>
            <a:pPr algn="just">
              <a:buFont typeface="Wingdings" pitchFamily="2" charset="2"/>
              <a:buChar char="v"/>
            </a:pPr>
            <a:r>
              <a:rPr lang="tr-TR" sz="2000" dirty="0" smtClean="0">
                <a:latin typeface="Arial" pitchFamily="34" charset="0"/>
                <a:cs typeface="Arial" pitchFamily="34" charset="0"/>
              </a:rPr>
              <a:t>Sakarya 1. Organize Sanayi Bölgesi Bölge Müdürlüğü</a:t>
            </a:r>
          </a:p>
          <a:p>
            <a:pPr algn="just">
              <a:buFont typeface="Wingdings" pitchFamily="2" charset="2"/>
              <a:buChar char="v"/>
            </a:pPr>
            <a:r>
              <a:rPr lang="tr-TR" sz="2000" dirty="0" smtClean="0">
                <a:latin typeface="Arial" pitchFamily="34" charset="0"/>
                <a:cs typeface="Arial" pitchFamily="34" charset="0"/>
              </a:rPr>
              <a:t>Bursa TSO Organize Sanayi Bölgesi Bölge Müdürlüğü</a:t>
            </a:r>
          </a:p>
          <a:p>
            <a:pPr algn="just">
              <a:buFont typeface="Wingdings" pitchFamily="2" charset="2"/>
              <a:buChar char="v"/>
            </a:pPr>
            <a:endParaRPr lang="tr-TR" sz="2000" dirty="0" smtClean="0">
              <a:latin typeface="Arial" pitchFamily="34" charset="0"/>
              <a:cs typeface="Arial" pitchFamily="34" charset="0"/>
            </a:endParaRPr>
          </a:p>
          <a:p>
            <a:pPr algn="just">
              <a:buFont typeface="Wingdings" pitchFamily="2" charset="2"/>
              <a:buChar char="v"/>
            </a:pPr>
            <a:r>
              <a:rPr lang="tr-TR" sz="2000" dirty="0" smtClean="0">
                <a:latin typeface="Arial" pitchFamily="34" charset="0"/>
                <a:cs typeface="Arial" pitchFamily="34" charset="0"/>
              </a:rPr>
              <a:t>PETKİM Petrokimya Holding Anonim Şirketi </a:t>
            </a:r>
          </a:p>
          <a:p>
            <a:pPr algn="just">
              <a:buFont typeface="Wingdings" pitchFamily="2" charset="2"/>
              <a:buChar char="v"/>
            </a:pPr>
            <a:r>
              <a:rPr lang="tr-TR" sz="2000" dirty="0" smtClean="0">
                <a:latin typeface="Arial" pitchFamily="34" charset="0"/>
                <a:cs typeface="Arial" pitchFamily="34" charset="0"/>
              </a:rPr>
              <a:t>İskenderun Demir ve Çelik A.Ş. </a:t>
            </a:r>
          </a:p>
          <a:p>
            <a:pPr algn="just">
              <a:buFont typeface="Wingdings" pitchFamily="2" charset="2"/>
              <a:buChar char="v"/>
            </a:pPr>
            <a:r>
              <a:rPr lang="tr-TR" sz="2000" dirty="0" smtClean="0">
                <a:latin typeface="Arial" pitchFamily="34" charset="0"/>
                <a:cs typeface="Arial" pitchFamily="34" charset="0"/>
              </a:rPr>
              <a:t>ETİ SODA Anonim Şirketi </a:t>
            </a:r>
          </a:p>
          <a:p>
            <a:pPr algn="just">
              <a:buFont typeface="Wingdings" pitchFamily="2" charset="2"/>
              <a:buChar char="v"/>
            </a:pPr>
            <a:r>
              <a:rPr lang="tr-TR" sz="2000" dirty="0" smtClean="0">
                <a:latin typeface="Arial" pitchFamily="34" charset="0"/>
                <a:cs typeface="Arial" pitchFamily="34" charset="0"/>
              </a:rPr>
              <a:t>Hekim Yapı Endüstrisi ve Sanayi Ticaret A.Ş. </a:t>
            </a:r>
          </a:p>
          <a:p>
            <a:pPr algn="just">
              <a:buNone/>
            </a:pPr>
            <a:r>
              <a:rPr lang="tr-TR" sz="2000" dirty="0" smtClean="0">
                <a:latin typeface="Arial" pitchFamily="34" charset="0"/>
                <a:cs typeface="Arial" pitchFamily="34" charset="0"/>
              </a:rPr>
              <a:t> </a:t>
            </a:r>
          </a:p>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7</a:t>
            </a:fld>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19672" y="274638"/>
            <a:ext cx="7067128" cy="418058"/>
          </a:xfrm>
        </p:spPr>
        <p:txBody>
          <a:bodyPr/>
          <a:lstStyle/>
          <a:p>
            <a:endParaRPr lang="tr-TR" dirty="0"/>
          </a:p>
        </p:txBody>
      </p:sp>
      <p:sp>
        <p:nvSpPr>
          <p:cNvPr id="3" name="2 İçerik Yer Tutucusu"/>
          <p:cNvSpPr>
            <a:spLocks noGrp="1"/>
          </p:cNvSpPr>
          <p:nvPr>
            <p:ph idx="1"/>
          </p:nvPr>
        </p:nvSpPr>
        <p:spPr>
          <a:xfrm>
            <a:off x="0" y="1600200"/>
            <a:ext cx="9144000" cy="4525963"/>
          </a:xfrm>
        </p:spPr>
        <p:txBody>
          <a:bodyPr/>
          <a:lstStyle/>
          <a:p>
            <a:pPr algn="ctr">
              <a:buNone/>
            </a:pPr>
            <a:endParaRPr lang="tr-TR" sz="3600" b="1" dirty="0" smtClean="0"/>
          </a:p>
          <a:p>
            <a:pPr algn="ctr">
              <a:buNone/>
            </a:pPr>
            <a:r>
              <a:rPr lang="tr-TR" sz="4000" b="1" dirty="0" smtClean="0"/>
              <a:t>MEVZUAT VE UYGULAMALARA YÖNELİK SORUNLAR, TESPİTLER, ÖNERİLER</a:t>
            </a:r>
            <a:endParaRPr lang="tr-TR" sz="4000" b="1"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5656" y="0"/>
            <a:ext cx="7272808" cy="1143000"/>
          </a:xfrm>
        </p:spPr>
        <p:txBody>
          <a:bodyPr/>
          <a:lstStyle/>
          <a:p>
            <a:pPr lvl="1"/>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400" b="1" dirty="0" smtClean="0"/>
              <a:t> İçme-Kullanma Suyu Sektörü Sorunlar ve Tespitler</a:t>
            </a:r>
            <a:r>
              <a:rPr lang="tr-TR" dirty="0" smtClean="0"/>
              <a:t/>
            </a:r>
            <a:br>
              <a:rPr lang="tr-TR" dirty="0" smtClean="0"/>
            </a:br>
            <a:r>
              <a:rPr lang="tr-TR" dirty="0" smtClean="0"/>
              <a:t/>
            </a:r>
            <a:br>
              <a:rPr lang="tr-TR" dirty="0" smtClean="0"/>
            </a:br>
            <a:endParaRPr lang="tr-TR" dirty="0"/>
          </a:p>
        </p:txBody>
      </p:sp>
      <p:sp>
        <p:nvSpPr>
          <p:cNvPr id="3" name="2 İçerik Yer Tutucusu"/>
          <p:cNvSpPr>
            <a:spLocks noGrp="1"/>
          </p:cNvSpPr>
          <p:nvPr>
            <p:ph idx="1"/>
          </p:nvPr>
        </p:nvSpPr>
        <p:spPr>
          <a:xfrm>
            <a:off x="251520" y="1052736"/>
            <a:ext cx="8640960" cy="4896544"/>
          </a:xfrm>
        </p:spPr>
        <p:txBody>
          <a:bodyPr/>
          <a:lstStyle/>
          <a:p>
            <a:pPr algn="just"/>
            <a:r>
              <a:rPr lang="tr-TR" sz="2400" dirty="0" smtClean="0"/>
              <a:t>Su tahsisi konusunda sıkıntı farklı kurumlarda farklı tahsis işlemlerinin uygulanmasıdır. Tahsis ve su hakkı birbirini bütünleyen bir konudur. </a:t>
            </a:r>
          </a:p>
          <a:p>
            <a:pPr lvl="0" algn="just"/>
            <a:endParaRPr lang="tr-TR" sz="2400" dirty="0" smtClean="0"/>
          </a:p>
          <a:p>
            <a:pPr lvl="0" algn="just"/>
            <a:r>
              <a:rPr lang="tr-TR" sz="2400" dirty="0" smtClean="0"/>
              <a:t>Kaynak suyu ile doğal mineralli su tanımları arasında bulunan kavram karışıklığı hem belediyeler hem üreticiler için sıkıntı yaratmaktadır.</a:t>
            </a:r>
          </a:p>
          <a:p>
            <a:pPr lvl="0" algn="just"/>
            <a:endParaRPr lang="tr-TR" sz="2400" dirty="0" smtClean="0"/>
          </a:p>
          <a:p>
            <a:pPr lvl="0" algn="just"/>
            <a:r>
              <a:rPr lang="tr-TR" sz="2400" dirty="0" smtClean="0"/>
              <a:t>Sektör olarak yönetimdeki çok başlılığın yarattığı yetki karmaşası en büyük sorun olarak görülmektedir. Su konusundaki iç içe girmiş mevzuatlar kargaşa yaratmaktadır. Tüm bu kanunlar yan yana koyularak yetkiler değerlendirmelidir. </a:t>
            </a:r>
          </a:p>
          <a:p>
            <a:pPr algn="just"/>
            <a:endParaRPr lang="tr-TR" sz="2000" dirty="0" smtClean="0"/>
          </a:p>
          <a:p>
            <a:endParaRPr lang="tr-TR" sz="2000" dirty="0" smtClean="0"/>
          </a:p>
          <a:p>
            <a:pPr lvl="0"/>
            <a:endParaRPr lang="tr-TR" sz="20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46BFB59621223041ACA26C1625C88120" ma:contentTypeVersion="1" ma:contentTypeDescription="Yeni belge oluşturun." ma:contentTypeScope="" ma:versionID="d640aabe8aa7dfcf6ddfc0e8f64e7d97">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AAC3486-4328-464B-9422-3C6643D8C284}"/>
</file>

<file path=customXml/itemProps2.xml><?xml version="1.0" encoding="utf-8"?>
<ds:datastoreItem xmlns:ds="http://schemas.openxmlformats.org/officeDocument/2006/customXml" ds:itemID="{CC176D84-10EF-4272-B151-FD0572F32969}"/>
</file>

<file path=customXml/itemProps3.xml><?xml version="1.0" encoding="utf-8"?>
<ds:datastoreItem xmlns:ds="http://schemas.openxmlformats.org/officeDocument/2006/customXml" ds:itemID="{E02B4B6D-E04B-4972-A1FA-BAD4D1815386}"/>
</file>

<file path=docProps/app.xml><?xml version="1.0" encoding="utf-8"?>
<Properties xmlns="http://schemas.openxmlformats.org/officeDocument/2006/extended-properties" xmlns:vt="http://schemas.openxmlformats.org/officeDocument/2006/docPropsVTypes">
  <TotalTime>3947</TotalTime>
  <Words>2324</Words>
  <Application>Microsoft Office PowerPoint</Application>
  <PresentationFormat>Ekran Gösterisi (4:3)</PresentationFormat>
  <Paragraphs>245</Paragraphs>
  <Slides>32</Slides>
  <Notes>1</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Ofis Teması</vt:lpstr>
      <vt:lpstr>Slayt 1</vt:lpstr>
      <vt:lpstr>Slayt 2</vt:lpstr>
      <vt:lpstr>Toplantı Programı</vt:lpstr>
      <vt:lpstr>   KATILIM SAĞLAYAN KAMU KURUM- KURULUŞLARI, SİVİL TOPLUM ÖRGÜTLERİ VE ÖZEL İŞLETME TEMSİLCİLERİ </vt:lpstr>
      <vt:lpstr>Slayt 5</vt:lpstr>
      <vt:lpstr>Slayt 6</vt:lpstr>
      <vt:lpstr>Slayt 7</vt:lpstr>
      <vt:lpstr>Slayt 8</vt:lpstr>
      <vt:lpstr>    İçme-Kullanma Suyu Sektörü Sorunlar ve Tespitler  </vt:lpstr>
      <vt:lpstr>İçme-Kullanma Suyu Sektörü Sorunlar ve Tespitler</vt:lpstr>
      <vt:lpstr>İçme-kullanma Suyu Sektörü Öneriler</vt:lpstr>
      <vt:lpstr>İçme-Kullanma Suyu Sektörü Öneriler</vt:lpstr>
      <vt:lpstr>İçme-kullanma Suyu Sektörü Öneriler</vt:lpstr>
      <vt:lpstr>Çevre Sektörü Sorun Ve Tespitler</vt:lpstr>
      <vt:lpstr>Çevre Sektörü Sorun ve Tespitler</vt:lpstr>
      <vt:lpstr>Çevre Sektörü Sorun ve Tespitler</vt:lpstr>
      <vt:lpstr>Çevre Sektörü  Öneriler</vt:lpstr>
      <vt:lpstr>Çevre Sektörü  Öneriler</vt:lpstr>
      <vt:lpstr>Çevre Sektörü  Öneriler</vt:lpstr>
      <vt:lpstr>Sanayi Sektörü Sorun Ve Tespitler</vt:lpstr>
      <vt:lpstr>Sanayi Sektörü Sorun Ve Tespitler</vt:lpstr>
      <vt:lpstr>Sanayi Sektörü Öneriler</vt:lpstr>
      <vt:lpstr>Sanayi Sektörü Öneriler</vt:lpstr>
      <vt:lpstr>Enerji Sektörü Sorun ve Tespitler </vt:lpstr>
      <vt:lpstr>Enerji Sektörü öneriler</vt:lpstr>
      <vt:lpstr>Enerji Sektörü öneriler</vt:lpstr>
      <vt:lpstr>Enerji Sektörü öneriler</vt:lpstr>
      <vt:lpstr>Tarım Sektörü Tespit ve Öneriler</vt:lpstr>
      <vt:lpstr>Tarım Sektörü Tespit ve Öneriler</vt:lpstr>
      <vt:lpstr>Tarım Sektörü Tespit ve Öneriler</vt:lpstr>
      <vt:lpstr>Tarım Sektörü Tespit ve Öneriler</vt:lpstr>
      <vt:lpstr>Slayt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Ramazan KARAKOÇ</dc:creator>
  <cp:lastModifiedBy>nayten</cp:lastModifiedBy>
  <cp:revision>385</cp:revision>
  <dcterms:created xsi:type="dcterms:W3CDTF">2011-12-28T16:03:59Z</dcterms:created>
  <dcterms:modified xsi:type="dcterms:W3CDTF">2013-03-25T14:44:54Z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0x01010046BFB59621223041ACA26C1625C88120</vt:lpwstr>
  </property>
</Properties>
</file>