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363" r:id="rId2"/>
    <p:sldId id="365" r:id="rId3"/>
    <p:sldId id="378" r:id="rId4"/>
    <p:sldId id="382" r:id="rId5"/>
    <p:sldId id="383" r:id="rId6"/>
    <p:sldId id="388" r:id="rId7"/>
    <p:sldId id="385" r:id="rId8"/>
    <p:sldId id="387" r:id="rId9"/>
    <p:sldId id="386" r:id="rId10"/>
    <p:sldId id="384" r:id="rId11"/>
  </p:sldIdLst>
  <p:sldSz cx="9144000" cy="6858000" type="screen4x3"/>
  <p:notesSz cx="68119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9FBD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59" autoAdjust="0"/>
    <p:restoredTop sz="97346" autoAdjust="0"/>
  </p:normalViewPr>
  <p:slideViewPr>
    <p:cSldViewPr>
      <p:cViewPr>
        <p:scale>
          <a:sx n="66" d="100"/>
          <a:sy n="66" d="100"/>
        </p:scale>
        <p:origin x="-1680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9DE1750-3AD3-4EDA-A3B8-A8BFF08A5B5E}" type="datetimeFigureOut">
              <a:rPr lang="tr-TR" smtClean="0"/>
              <a:pPr/>
              <a:t>17.10.2014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7780" y="9443321"/>
            <a:ext cx="2952593" cy="497603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AD397C75-1C38-40F1-A537-7BDDC89980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792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8537" y="1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2C4A03-048F-4ABF-A57E-D39A816902F4}" type="datetimeFigureOut">
              <a:rPr lang="tr-TR"/>
              <a:pPr>
                <a:defRPr/>
              </a:pPr>
              <a:t>17.10.2014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0" cy="497125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C77680-6A58-4AF6-A1EF-2B1312943C3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598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77680-6A58-4AF6-A1EF-2B1312943C3C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65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77680-6A58-4AF6-A1EF-2B1312943C3C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24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C77680-6A58-4AF6-A1EF-2B1312943C3C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664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F9E2-D99F-4F67-8A2A-6AA50D5DDA0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17.10.2014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8175-A007-455E-A027-4A28F93A5C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17.10.2014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/20</a:t>
            </a:r>
          </a:p>
        </p:txBody>
      </p:sp>
    </p:spTree>
    <p:extLst>
      <p:ext uri="{BB962C8B-B14F-4D97-AF65-F5344CB8AC3E}">
        <p14:creationId xmlns:p14="http://schemas.microsoft.com/office/powerpoint/2010/main" val="208502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C3FF777-00AF-49B8-A216-F951719C9B78}" type="datetime1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17.10.2014</a:t>
            </a:fld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/20</a:t>
            </a:r>
            <a:endParaRPr lang="tr-T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Resi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155366"/>
            <a:ext cx="1126956" cy="6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4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63" y="2492896"/>
            <a:ext cx="2170162" cy="211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1867624" y="5013176"/>
            <a:ext cx="5715040" cy="12926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Taner KİMENÇE</a:t>
            </a:r>
            <a:endParaRPr lang="tr-TR" sz="24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Havza Yönetimi Daire Başkanı</a:t>
            </a:r>
            <a:endParaRPr lang="tr-TR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b="1" kern="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+mn-cs"/>
              </a:rPr>
              <a:t>20/10/2014</a:t>
            </a:r>
            <a:endParaRPr lang="tr-TR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8" name="3 Dikdörtgen"/>
          <p:cNvSpPr/>
          <p:nvPr/>
        </p:nvSpPr>
        <p:spPr>
          <a:xfrm>
            <a:off x="728700" y="1422263"/>
            <a:ext cx="79928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SU BÜTÇES</a:t>
            </a:r>
            <a:r>
              <a:rPr lang="tr-TR" sz="40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+mn-cs"/>
              </a:rPr>
              <a:t>İ</a:t>
            </a:r>
            <a:endParaRPr lang="tr-TR" sz="40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9" name="4 Dikdörtgen"/>
          <p:cNvSpPr/>
          <p:nvPr/>
        </p:nvSpPr>
        <p:spPr>
          <a:xfrm>
            <a:off x="2327673" y="13277"/>
            <a:ext cx="522771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ORMAN VE SU İŞLERİ BAKANLIĞI</a:t>
            </a:r>
          </a:p>
        </p:txBody>
      </p:sp>
    </p:spTree>
    <p:extLst>
      <p:ext uri="{BB962C8B-B14F-4D97-AF65-F5344CB8AC3E}">
        <p14:creationId xmlns:p14="http://schemas.microsoft.com/office/powerpoint/2010/main" val="2930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035497"/>
            <a:ext cx="12169352" cy="985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6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1475656" y="116631"/>
            <a:ext cx="6404248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Muhteva</a:t>
            </a:r>
            <a:endParaRPr lang="tr-TR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lt Başlık 2"/>
          <p:cNvSpPr txBox="1">
            <a:spLocks/>
          </p:cNvSpPr>
          <p:nvPr/>
        </p:nvSpPr>
        <p:spPr>
          <a:xfrm>
            <a:off x="611560" y="1268760"/>
            <a:ext cx="756084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rgbClr val="0000FF"/>
                </a:solidFill>
              </a:rPr>
              <a:t>Sunumda işlenen konular:</a:t>
            </a:r>
          </a:p>
          <a:p>
            <a:endParaRPr lang="tr-TR" sz="2400" b="1" dirty="0" smtClean="0">
              <a:solidFill>
                <a:srgbClr val="0000FF"/>
              </a:solidFill>
            </a:endParaRPr>
          </a:p>
          <a:p>
            <a:pPr indent="1905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Su Bütçesi Kavramı</a:t>
            </a:r>
          </a:p>
          <a:p>
            <a:pPr indent="1905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Su Bütçesinin Hesaplanması</a:t>
            </a:r>
          </a:p>
          <a:p>
            <a:pPr indent="1905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Türkiye’nin Su Bütçesi </a:t>
            </a:r>
          </a:p>
          <a:p>
            <a:pPr indent="19050">
              <a:buFont typeface="Wingdings" pitchFamily="2" charset="2"/>
              <a:buChar char="Ø"/>
            </a:pPr>
            <a:r>
              <a:rPr lang="tr-TR" sz="2400" b="1" dirty="0" smtClean="0">
                <a:solidFill>
                  <a:srgbClr val="0000FF"/>
                </a:solidFill>
              </a:rPr>
              <a:t>Su Bütçesinin Kullanım Alanları</a:t>
            </a:r>
          </a:p>
          <a:p>
            <a:pPr indent="19050">
              <a:buFont typeface="Wingdings" pitchFamily="2" charset="2"/>
              <a:buChar char="Ø"/>
            </a:pPr>
            <a:endParaRPr lang="tr-TR" sz="2400" b="1" dirty="0" smtClean="0">
              <a:solidFill>
                <a:srgbClr val="0000FF"/>
              </a:solidFill>
            </a:endParaRPr>
          </a:p>
          <a:p>
            <a:pPr indent="0">
              <a:buNone/>
            </a:pPr>
            <a:endParaRPr lang="tr-TR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9148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8382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Aft>
                <a:spcPct val="0"/>
              </a:spcAft>
            </a:pPr>
            <a:r>
              <a:rPr lang="tr-TR" sz="48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8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8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Bütçesi</a:t>
            </a:r>
            <a:br>
              <a:rPr lang="tr-TR" sz="48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8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400" b="1" dirty="0" smtClean="0">
              <a:solidFill>
                <a:srgbClr val="0000FF"/>
              </a:solidFill>
              <a:latin typeface="+mj-lt"/>
              <a:cs typeface="Arial" charset="0"/>
            </a:endParaRPr>
          </a:p>
          <a:p>
            <a:pPr marL="0" indent="0" algn="just">
              <a:buNone/>
            </a:pPr>
            <a:r>
              <a:rPr lang="en-GB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Herhangi</a:t>
            </a:r>
            <a:r>
              <a:rPr lang="en-GB" b="1" dirty="0" smtClean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bir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hidrolojik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sistem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için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oluşturulan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su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bütçesi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denklemi</a:t>
            </a:r>
            <a:r>
              <a:rPr lang="tr-TR" b="1" dirty="0">
                <a:solidFill>
                  <a:srgbClr val="0000FF"/>
                </a:solidFill>
                <a:latin typeface="+mj-lt"/>
                <a:cs typeface="Arial" charset="0"/>
              </a:rPr>
              <a:t>;</a:t>
            </a:r>
            <a:r>
              <a:rPr lang="en-GB" b="1" dirty="0" smtClean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belirli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bir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zaman</a:t>
            </a:r>
            <a:r>
              <a:rPr lang="tr-TR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içerisinde</a:t>
            </a:r>
            <a:r>
              <a:rPr lang="en-GB" b="1" dirty="0" smtClean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sisteme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giren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ve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sistemden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ayrılan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tüm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akımları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ve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sistemde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depolanan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su</a:t>
            </a:r>
            <a:r>
              <a:rPr lang="tr-TR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miktarını</a:t>
            </a:r>
            <a:r>
              <a:rPr lang="en-GB" b="1" dirty="0" smtClean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hesaba</a:t>
            </a:r>
            <a:r>
              <a:rPr lang="en-GB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en-GB" b="1" dirty="0" err="1">
                <a:solidFill>
                  <a:srgbClr val="0000FF"/>
                </a:solidFill>
                <a:latin typeface="+mj-lt"/>
                <a:cs typeface="Arial" charset="0"/>
              </a:rPr>
              <a:t>katmaktadır</a:t>
            </a:r>
            <a:r>
              <a:rPr lang="en-GB" b="1" dirty="0" smtClean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  <a:endParaRPr lang="tr-TR" b="1" dirty="0">
              <a:solidFill>
                <a:srgbClr val="0000FF"/>
              </a:solidFill>
              <a:latin typeface="+mj-lt"/>
              <a:cs typeface="Arial" charset="0"/>
            </a:endParaRPr>
          </a:p>
          <a:p>
            <a:pPr marL="0" indent="0" algn="just">
              <a:buNone/>
            </a:pPr>
            <a:endParaRPr lang="en-GB" sz="2600" i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2275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63688" y="116632"/>
            <a:ext cx="5688632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Ülkemizin Su Bütçesi</a:t>
            </a:r>
            <a:endParaRPr lang="tr-TR" sz="44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Dikdörtgen 6"/>
              <p:cNvSpPr/>
              <p:nvPr/>
            </p:nvSpPr>
            <p:spPr>
              <a:xfrm>
                <a:off x="395536" y="1002381"/>
                <a:ext cx="8424936" cy="58619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just">
                  <a:spcBef>
                    <a:spcPct val="20000"/>
                  </a:spcBef>
                </a:pP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Ülkemizde;</a:t>
                </a:r>
              </a:p>
              <a:p>
                <a:pPr marL="342900" indent="-34290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Ortalama yağış =   ̴ 643 mm/yıl = 501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+mj-lt"/>
                            <a:cs typeface="Arial" panose="020B0604020202020204" pitchFamily="34" charset="0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tr-TR" sz="2000" b="1" i="0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  <a:cs typeface="Arial" panose="020B0604020202020204" pitchFamily="34" charset="0"/>
                  </a:rPr>
                  <a:t>yıl </a:t>
                </a: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suya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tekabül etmektedir. </a:t>
                </a:r>
                <a:endParaRPr lang="tr-TR" sz="20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marL="342900" indent="-34290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B</a:t>
                </a: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uharlaşmalar sonucu atmosfere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geri </a:t>
                </a: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dönen su = 274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+mj-lt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 </a:t>
                </a:r>
                <a:endParaRPr lang="tr-TR" sz="20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marL="342900" lvl="0" indent="-34290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Yeraltı suyuna geçiş =  69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Calibri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000" b="1" dirty="0">
                    <a:solidFill>
                      <a:srgbClr val="0000FF"/>
                    </a:solidFill>
                    <a:latin typeface="Calibri"/>
                  </a:rPr>
                  <a:t> </a:t>
                </a:r>
              </a:p>
              <a:p>
                <a:pPr marL="342900" indent="-34290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Yüzeysel akış ile denizlere ve kapalı havzalardaki göllere boşalan su = 158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+mj-lt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tr-TR" sz="2000" b="1" dirty="0">
                  <a:solidFill>
                    <a:srgbClr val="0000FF"/>
                  </a:solidFill>
                  <a:latin typeface="+mj-lt"/>
                </a:endParaRPr>
              </a:p>
              <a:p>
                <a:pPr marL="342900" indent="-34290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Yeraltı suyunu besleyen 69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+mj-lt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’lük suyun 28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+mj-lt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’ü pınarlar vasıtasıyla yerüstü suyuna tekrar katılmaktadır. </a:t>
                </a:r>
                <a:endParaRPr lang="tr-TR" sz="20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marL="342900" indent="-342900" algn="just">
                  <a:spcBef>
                    <a:spcPct val="20000"/>
                  </a:spcBef>
                  <a:buFont typeface="Arial" pitchFamily="34" charset="0"/>
                  <a:buChar char="•"/>
                </a:pP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Komşu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ülkelerden ülkemize gelen </a:t>
                </a: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su =  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̴ </a:t>
                </a: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7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  <a:latin typeface="+mj-lt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tr-TR" sz="2000" b="1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</m:oMath>
                </a14:m>
                <a:r>
                  <a:rPr lang="tr-TR" sz="2000" b="1" dirty="0">
                    <a:solidFill>
                      <a:srgbClr val="0000FF"/>
                    </a:solidFill>
                    <a:latin typeface="Calibri"/>
                    <a:cs typeface="Arial" panose="020B0604020202020204" pitchFamily="34" charset="0"/>
                  </a:rPr>
                  <a:t>yıl</a:t>
                </a:r>
                <a:endParaRPr lang="tr-TR" sz="2000" b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>
                  <a:spcBef>
                    <a:spcPct val="20000"/>
                  </a:spcBef>
                </a:pPr>
                <a:endParaRPr lang="tr-TR" sz="20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algn="just">
                  <a:spcBef>
                    <a:spcPct val="20000"/>
                  </a:spcBef>
                </a:pPr>
                <a:endParaRPr lang="tr-TR" sz="20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algn="just">
                  <a:spcBef>
                    <a:spcPct val="20000"/>
                  </a:spcBef>
                </a:pP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Böylece ülkemizin </a:t>
                </a:r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brüt yerüstü suyu potansiyeli </a:t>
                </a:r>
                <a:r>
                  <a:rPr lang="tr-TR" sz="2000" b="1" dirty="0" smtClean="0">
                    <a:solidFill>
                      <a:srgbClr val="FF0000"/>
                    </a:solidFill>
                    <a:latin typeface="+mj-lt"/>
                  </a:rPr>
                  <a:t>193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FF0000"/>
                            </a:solidFill>
                            <a:latin typeface="+mj-lt"/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000" b="1" dirty="0">
                    <a:solidFill>
                      <a:srgbClr val="0000FF"/>
                    </a:solidFill>
                    <a:latin typeface="+mj-lt"/>
                  </a:rPr>
                  <a:t> olmaktadır. </a:t>
                </a:r>
                <a:r>
                  <a:rPr lang="tr-TR" sz="2000" b="1" dirty="0" smtClean="0">
                    <a:solidFill>
                      <a:srgbClr val="0000FF"/>
                    </a:solidFill>
                    <a:latin typeface="+mj-lt"/>
                  </a:rPr>
                  <a:t>*</a:t>
                </a:r>
              </a:p>
              <a:p>
                <a:pPr algn="just">
                  <a:spcBef>
                    <a:spcPct val="20000"/>
                  </a:spcBef>
                </a:pPr>
                <a:endParaRPr lang="tr-TR" sz="2000" b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>
                  <a:spcBef>
                    <a:spcPct val="20000"/>
                  </a:spcBef>
                </a:pPr>
                <a:r>
                  <a:rPr lang="tr-TR" sz="1200" b="1" dirty="0" smtClean="0">
                    <a:solidFill>
                      <a:srgbClr val="0000FF"/>
                    </a:solidFill>
                    <a:latin typeface="+mj-lt"/>
                  </a:rPr>
                  <a:t>*DSİ 2013 Faaliyet Raporu</a:t>
                </a:r>
                <a:endParaRPr lang="tr-TR" sz="12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Dikdörtge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02381"/>
                <a:ext cx="8424936" cy="5861930"/>
              </a:xfrm>
              <a:prstGeom prst="rect">
                <a:avLst/>
              </a:prstGeom>
              <a:blipFill rotWithShape="1">
                <a:blip r:embed="rId2"/>
                <a:stretch>
                  <a:fillRect l="-796" t="-520" r="-7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  <p:sp>
        <p:nvSpPr>
          <p:cNvPr id="2" name="Aşağı Ok 1"/>
          <p:cNvSpPr/>
          <p:nvPr/>
        </p:nvSpPr>
        <p:spPr>
          <a:xfrm>
            <a:off x="3959932" y="4509120"/>
            <a:ext cx="1296144" cy="720080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44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229600" cy="5688632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0" indent="0" algn="just" fontAlgn="base">
                  <a:spcAft>
                    <a:spcPct val="0"/>
                  </a:spcAft>
                  <a:buNone/>
                </a:pP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Yeraltı suyunu besleyen 41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 su da dikkate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alındığında, ülkemizin </a:t>
                </a:r>
                <a:r>
                  <a:rPr lang="tr-TR" sz="2200" b="1" dirty="0">
                    <a:solidFill>
                      <a:srgbClr val="FF0000"/>
                    </a:solidFill>
                    <a:latin typeface="+mj-lt"/>
                    <a:cs typeface="Arial" charset="0"/>
                  </a:rPr>
                  <a:t>toplam yenilenebilir su potansiyeli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brüt </a:t>
                </a:r>
                <a:r>
                  <a:rPr lang="tr-TR" sz="2200" b="1" dirty="0" smtClean="0">
                    <a:solidFill>
                      <a:srgbClr val="FF0000"/>
                    </a:solidFill>
                    <a:latin typeface="+mj-lt"/>
                    <a:cs typeface="Arial" charset="0"/>
                  </a:rPr>
                  <a:t>234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FF0000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 olarak 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hesaplanmıştır.</a:t>
                </a:r>
              </a:p>
              <a:p>
                <a:pPr marL="0" indent="0" algn="just" fontAlgn="base">
                  <a:spcAft>
                    <a:spcPct val="0"/>
                  </a:spcAft>
                  <a:buNone/>
                </a:pPr>
                <a:endParaRPr lang="tr-TR" sz="2200" b="1" dirty="0" smtClean="0">
                  <a:solidFill>
                    <a:srgbClr val="0000FF"/>
                  </a:solidFill>
                  <a:latin typeface="+mj-lt"/>
                  <a:cs typeface="Arial" charset="0"/>
                </a:endParaRPr>
              </a:p>
              <a:p>
                <a:pPr marL="0" indent="0" algn="just" fontAlgn="base">
                  <a:spcAft>
                    <a:spcPct val="0"/>
                  </a:spcAft>
                  <a:buNone/>
                </a:pP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Günümüz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teknik ve ekonomik şartları çerçevesinde, çeşitli maksatlara yönelik olarak tüketilebilecek yerüstü suyu potansiyeli </a:t>
                </a:r>
                <a:endParaRPr lang="tr-TR" sz="2200" b="1" dirty="0" smtClean="0">
                  <a:solidFill>
                    <a:srgbClr val="0000FF"/>
                  </a:solidFill>
                  <a:latin typeface="+mj-lt"/>
                  <a:cs typeface="Arial" charset="0"/>
                </a:endParaRPr>
              </a:p>
              <a:p>
                <a:pPr algn="just" fontAlgn="base">
                  <a:spcAft>
                    <a:spcPct val="0"/>
                  </a:spcAft>
                </a:pP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Y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urt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içindeki 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akarsular = 95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tr-TR" sz="22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algn="just" fontAlgn="base">
                  <a:spcAft>
                    <a:spcPct val="0"/>
                  </a:spcAft>
                </a:pP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K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omşu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ülkelerden 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= 3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 </a:t>
                </a:r>
                <a:endParaRPr lang="tr-TR" sz="2200" b="1" dirty="0" smtClean="0">
                  <a:solidFill>
                    <a:srgbClr val="0000FF"/>
                  </a:solidFill>
                  <a:latin typeface="+mj-lt"/>
                  <a:cs typeface="Arial" charset="0"/>
                </a:endParaRPr>
              </a:p>
              <a:p>
                <a:pPr marL="0" indent="0" algn="just" fontAlgn="base">
                  <a:spcAft>
                    <a:spcPct val="0"/>
                  </a:spcAft>
                  <a:buNone/>
                </a:pP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yılda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ortalama toplam 98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tr-TR" sz="2200" b="1" i="1" smtClean="0">
                        <a:solidFill>
                          <a:srgbClr val="0000FF"/>
                        </a:solidFill>
                        <a:latin typeface="Cambria Math"/>
                      </a:rPr>
                      <m:t>. </m:t>
                    </m:r>
                  </m:oMath>
                </a14:m>
                <a:endParaRPr lang="tr-TR" sz="22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marL="0" indent="0" algn="just" fontAlgn="base">
                  <a:spcAft>
                    <a:spcPct val="0"/>
                  </a:spcAft>
                  <a:buNone/>
                </a:pPr>
                <a:endParaRPr lang="tr-TR" sz="2200" b="1" dirty="0" smtClean="0">
                  <a:solidFill>
                    <a:srgbClr val="0000FF"/>
                  </a:solidFill>
                  <a:latin typeface="+mj-lt"/>
                  <a:cs typeface="Arial" charset="0"/>
                </a:endParaRPr>
              </a:p>
              <a:p>
                <a:pPr marL="0" indent="0" algn="just" fontAlgn="base">
                  <a:spcAft>
                    <a:spcPct val="0"/>
                  </a:spcAft>
                  <a:buNone/>
                </a:pP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16,4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 olarak belirlenen yeraltı suyu potansiyeli ile birlikte ülkemizin tüketilebilir yerüstü ve yeraltı su potansiyeli yılda 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ortalama toplam </a:t>
                </a:r>
                <a:r>
                  <a:rPr lang="tr-TR" sz="2200" b="1" dirty="0" smtClean="0">
                    <a:solidFill>
                      <a:srgbClr val="FF0000"/>
                    </a:solidFill>
                    <a:latin typeface="+mj-lt"/>
                    <a:cs typeface="Arial" charset="0"/>
                  </a:rPr>
                  <a:t>112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FF0000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200" b="1" dirty="0">
                    <a:solidFill>
                      <a:srgbClr val="FF0000"/>
                    </a:solidFill>
                    <a:latin typeface="+mj-lt"/>
                    <a:cs typeface="Arial" charset="0"/>
                  </a:rPr>
                  <a:t> </a:t>
                </a:r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olup, 44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2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2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200" b="1" dirty="0">
                    <a:solidFill>
                      <a:srgbClr val="0000FF"/>
                    </a:solidFill>
                    <a:latin typeface="+mj-lt"/>
                    <a:cs typeface="Arial" charset="0"/>
                  </a:rPr>
                  <a:t>’ü kullanılmaktadır</a:t>
                </a:r>
                <a:r>
                  <a:rPr lang="tr-TR" sz="2200" b="1" dirty="0" smtClean="0">
                    <a:solidFill>
                      <a:srgbClr val="0000FF"/>
                    </a:solidFill>
                    <a:latin typeface="+mj-lt"/>
                    <a:cs typeface="Arial" charset="0"/>
                  </a:rPr>
                  <a:t>.* </a:t>
                </a:r>
                <a:endParaRPr lang="tr-TR" sz="2200" b="1" dirty="0">
                  <a:solidFill>
                    <a:srgbClr val="0000FF"/>
                  </a:solidFill>
                  <a:latin typeface="+mj-lt"/>
                  <a:cs typeface="Arial" charset="0"/>
                </a:endParaRPr>
              </a:p>
              <a:p>
                <a:pPr marL="0" indent="0" algn="just" fontAlgn="base">
                  <a:spcAft>
                    <a:spcPct val="0"/>
                  </a:spcAft>
                  <a:buNone/>
                </a:pPr>
                <a:endParaRPr lang="tr-TR" sz="2200" b="1" dirty="0">
                  <a:solidFill>
                    <a:srgbClr val="0000FF"/>
                  </a:solidFill>
                  <a:cs typeface="Arial" charset="0"/>
                </a:endParaRPr>
              </a:p>
              <a:p>
                <a:pPr marL="0" lvl="0" indent="0" algn="just" fontAlgn="base">
                  <a:spcAft>
                    <a:spcPct val="0"/>
                  </a:spcAft>
                  <a:buNone/>
                </a:pPr>
                <a:r>
                  <a:rPr lang="tr-TR" sz="1200" b="1" dirty="0">
                    <a:solidFill>
                      <a:srgbClr val="0000FF"/>
                    </a:solidFill>
                    <a:cs typeface="Arial" charset="0"/>
                  </a:rPr>
                  <a:t>*DSİ 2013 Faaliyet Raporu</a:t>
                </a:r>
              </a:p>
              <a:p>
                <a:pPr algn="just" fontAlgn="base">
                  <a:spcAft>
                    <a:spcPct val="0"/>
                  </a:spcAft>
                </a:pPr>
                <a:endParaRPr lang="tr-TR" sz="2200" b="1" dirty="0">
                  <a:solidFill>
                    <a:srgbClr val="0000FF"/>
                  </a:solidFill>
                  <a:latin typeface="+mj-lt"/>
                  <a:cs typeface="Arial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229600" cy="5688632"/>
              </a:xfrm>
              <a:blipFill rotWithShape="1">
                <a:blip r:embed="rId2"/>
                <a:stretch>
                  <a:fillRect l="-889" t="-429" r="-10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763688" y="116632"/>
            <a:ext cx="5688632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Ülkemizin Su Bütçesi</a:t>
            </a:r>
            <a:endParaRPr lang="tr-TR" sz="44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875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494613" y="1158349"/>
                <a:ext cx="8064896" cy="5469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tr-TR" sz="2000" b="1" dirty="0" smtClean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000" b="1" dirty="0" smtClean="0">
                    <a:solidFill>
                      <a:srgbClr val="0000FF"/>
                    </a:solidFill>
                  </a:rPr>
                  <a:t>Yüzey </a:t>
                </a:r>
                <a:r>
                  <a:rPr lang="tr-TR" sz="2000" b="1" dirty="0">
                    <a:solidFill>
                      <a:srgbClr val="0000FF"/>
                    </a:solidFill>
                  </a:rPr>
                  <a:t>suyunun ekonomik olarak kullanılmasının uygun olmadığı veya yetersiz olduğu alanlarda sulama suyu </a:t>
                </a:r>
                <a:r>
                  <a:rPr lang="tr-TR" sz="2000" b="1" dirty="0" smtClean="0">
                    <a:solidFill>
                      <a:srgbClr val="0000FF"/>
                    </a:solidFill>
                  </a:rPr>
                  <a:t>talebi </a:t>
                </a:r>
                <a:r>
                  <a:rPr lang="tr-TR" sz="2000" b="1" dirty="0">
                    <a:solidFill>
                      <a:srgbClr val="0000FF"/>
                    </a:solidFill>
                  </a:rPr>
                  <a:t>yeraltı suyundan </a:t>
                </a:r>
                <a:r>
                  <a:rPr lang="tr-TR" sz="2000" b="1" dirty="0" smtClean="0">
                    <a:solidFill>
                      <a:srgbClr val="0000FF"/>
                    </a:solidFill>
                  </a:rPr>
                  <a:t>karşılanmaktadır</a:t>
                </a:r>
                <a:r>
                  <a:rPr lang="tr-TR" sz="2000" b="1" dirty="0">
                    <a:solidFill>
                      <a:srgbClr val="0000FF"/>
                    </a:solidFill>
                  </a:rPr>
                  <a:t>. </a:t>
                </a:r>
                <a:endParaRPr lang="tr-TR" sz="2000" b="1" dirty="0" smtClean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tr-TR" sz="2000" b="1" dirty="0">
                  <a:solidFill>
                    <a:srgbClr val="0000FF"/>
                  </a:solidFill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000" b="1" dirty="0">
                    <a:solidFill>
                      <a:srgbClr val="0000FF"/>
                    </a:solidFill>
                  </a:rPr>
                  <a:t>Ülkemizde 16,4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r-TR" sz="2000" b="1" dirty="0">
                    <a:solidFill>
                      <a:srgbClr val="0000FF"/>
                    </a:solidFill>
                  </a:rPr>
                  <a:t> yeraltı suyu rezervi bulunmakta olup, mevcut rezervin 13,56 milyar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tr-TR" sz="2000" b="1" dirty="0">
                            <a:solidFill>
                              <a:srgbClr val="0000FF"/>
                            </a:solidFill>
                          </a:rPr>
                          <m:t>m</m:t>
                        </m:r>
                      </m:e>
                      <m:sup>
                        <m:r>
                          <a:rPr lang="tr-TR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tr-TR" sz="2000" b="1" i="1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tr-TR" sz="2000" b="1" dirty="0">
                    <a:solidFill>
                      <a:srgbClr val="0000FF"/>
                    </a:solidFill>
                  </a:rPr>
                  <a:t>/yıl tahsisi yapılmıştır</a:t>
                </a:r>
                <a:r>
                  <a:rPr lang="tr-TR" sz="2000" b="1" dirty="0" smtClean="0">
                    <a:solidFill>
                      <a:srgbClr val="0000FF"/>
                    </a:solidFill>
                  </a:rPr>
                  <a:t>.*</a:t>
                </a:r>
                <a:endParaRPr lang="tr-TR" sz="2000" b="1" dirty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 smtClean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 smtClean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 smtClean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 smtClean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 smtClean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>
                  <a:solidFill>
                    <a:srgbClr val="0000FF"/>
                  </a:solidFill>
                </a:endParaRPr>
              </a:p>
              <a:p>
                <a:pPr algn="just"/>
                <a:endParaRPr lang="tr-TR" b="1" dirty="0">
                  <a:solidFill>
                    <a:srgbClr val="0000FF"/>
                  </a:solidFill>
                </a:endParaRPr>
              </a:p>
              <a:p>
                <a:pPr lvl="0" algn="just"/>
                <a:r>
                  <a:rPr lang="tr-TR" sz="1050" b="1" dirty="0">
                    <a:solidFill>
                      <a:srgbClr val="0000FF"/>
                    </a:solidFill>
                  </a:rPr>
                  <a:t>*DSİ 2013 Faaliyet Raporu</a:t>
                </a: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13" y="1158349"/>
                <a:ext cx="8064896" cy="5469318"/>
              </a:xfrm>
              <a:prstGeom prst="rect">
                <a:avLst/>
              </a:prstGeom>
              <a:blipFill rotWithShape="1">
                <a:blip r:embed="rId2"/>
                <a:stretch>
                  <a:fillRect l="-605" r="-8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kdörtgen 6"/>
          <p:cNvSpPr/>
          <p:nvPr/>
        </p:nvSpPr>
        <p:spPr>
          <a:xfrm>
            <a:off x="1763688" y="116632"/>
            <a:ext cx="5688632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4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Ülkemizin Su Bütçesi</a:t>
            </a:r>
            <a:endParaRPr lang="tr-TR" sz="44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1777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2" y="1124744"/>
            <a:ext cx="84969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tr-TR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3168351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DSİ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Bölge 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Müdürlükleri tarafından 25 nehir havzası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için güncel verilerle </a:t>
            </a:r>
            <a:r>
              <a:rPr lang="tr-TR" sz="2200" b="1" dirty="0">
                <a:solidFill>
                  <a:srgbClr val="0000FF"/>
                </a:solidFill>
                <a:cs typeface="Arial" charset="0"/>
              </a:rPr>
              <a:t>su </a:t>
            </a:r>
            <a:r>
              <a:rPr lang="tr-TR" sz="2200" b="1" dirty="0" smtClean="0">
                <a:solidFill>
                  <a:srgbClr val="0000FF"/>
                </a:solidFill>
                <a:cs typeface="Arial" charset="0"/>
              </a:rPr>
              <a:t>bütçesi 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hesaplama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çalışmaları 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gerçekleştirilmektedir. Havza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Koruma Eylem </a:t>
            </a:r>
            <a:r>
              <a:rPr lang="tr-TR" sz="2200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Planları’nda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, mevcut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ve hazırlanmakta olan DSİ S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u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Bütçesi sonuçları kullanılmaktadır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.</a:t>
            </a:r>
          </a:p>
          <a:p>
            <a:pPr algn="just"/>
            <a:endParaRPr lang="tr-TR" sz="2200" b="1" dirty="0">
              <a:solidFill>
                <a:srgbClr val="0000FF"/>
              </a:solidFill>
              <a:latin typeface="+mj-lt"/>
              <a:cs typeface="Arial" charset="0"/>
            </a:endParaRPr>
          </a:p>
          <a:p>
            <a:pPr algn="just"/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Havza Koruma Eylem </a:t>
            </a:r>
            <a:r>
              <a:rPr lang="tr-TR" sz="2200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Planları’nın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 Nehir Havza Yönetim </a:t>
            </a:r>
            <a:r>
              <a:rPr lang="tr-TR" sz="2200" b="1" dirty="0" err="1" smtClean="0">
                <a:solidFill>
                  <a:srgbClr val="0000FF"/>
                </a:solidFill>
                <a:latin typeface="+mj-lt"/>
                <a:cs typeface="Arial" charset="0"/>
              </a:rPr>
              <a:t>Planları’na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 dönüştürülmesi sürecinde de ayrıca su bütçesi çalışmaları değerlendirilecektir.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403648" y="8355"/>
            <a:ext cx="640871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 Bütçesi Kullanım Alanları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00920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79512" y="1124744"/>
            <a:ext cx="84969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tr-TR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405496" y="1099479"/>
            <a:ext cx="8414976" cy="4993817"/>
          </a:xfrm>
        </p:spPr>
        <p:txBody>
          <a:bodyPr vert="horz" lIns="91440" tIns="45720" rIns="91440" bIns="45720" rtlCol="0">
            <a:no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Özel Hüküm Çalışmaları dahilinde gerçekleştirilen modellemelerde, su bütçesi çalışmaları da göz önüne alınmaktadır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. </a:t>
            </a:r>
          </a:p>
          <a:p>
            <a:pPr algn="just" fontAlgn="base">
              <a:spcAft>
                <a:spcPct val="0"/>
              </a:spcAft>
            </a:pP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Rezervuarın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su bütçesinin hesaplanması maksadıyla, rezervuarın </a:t>
            </a:r>
            <a:r>
              <a:rPr lang="tr-TR" sz="2200" b="1" dirty="0" err="1">
                <a:solidFill>
                  <a:srgbClr val="0000FF"/>
                </a:solidFill>
                <a:latin typeface="+mj-lt"/>
                <a:cs typeface="Arial" charset="0"/>
              </a:rPr>
              <a:t>beslenim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ve </a:t>
            </a:r>
            <a:r>
              <a:rPr lang="tr-TR" sz="2200" b="1" dirty="0">
                <a:solidFill>
                  <a:srgbClr val="0000FF"/>
                </a:solidFill>
                <a:latin typeface="+mj-lt"/>
                <a:cs typeface="Arial" charset="0"/>
              </a:rPr>
              <a:t>boşalım </a:t>
            </a: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miktarları belirlenmektedir. </a:t>
            </a:r>
          </a:p>
          <a:p>
            <a:pPr algn="just" fontAlgn="base">
              <a:spcAft>
                <a:spcPct val="0"/>
              </a:spcAft>
            </a:pPr>
            <a:r>
              <a:rPr lang="tr-TR" sz="2200" b="1" dirty="0" smtClean="0">
                <a:solidFill>
                  <a:srgbClr val="0000FF"/>
                </a:solidFill>
                <a:cs typeface="Arial" charset="0"/>
              </a:rPr>
              <a:t>Havzada </a:t>
            </a:r>
            <a:r>
              <a:rPr lang="tr-TR" sz="2200" b="1" dirty="0">
                <a:solidFill>
                  <a:srgbClr val="0000FF"/>
                </a:solidFill>
                <a:cs typeface="Arial" charset="0"/>
              </a:rPr>
              <a:t>yer alan mevcut hidromorfolojik yapıların su kalitesi ve su bütçesine olan etkileri tespit edilmektedir. </a:t>
            </a:r>
            <a:endParaRPr lang="tr-TR" sz="2200" b="1" dirty="0">
              <a:solidFill>
                <a:srgbClr val="0000FF"/>
              </a:solidFill>
              <a:latin typeface="+mj-lt"/>
              <a:cs typeface="Arial" charset="0"/>
            </a:endParaRPr>
          </a:p>
          <a:p>
            <a:pPr lvl="0" algn="just" fontAlgn="base">
              <a:spcAft>
                <a:spcPct val="0"/>
              </a:spcAft>
            </a:pP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Havzanın özümleme kapasitesi, su bütçesinin en düşük olduğu dönem dikkate alınarak hesaplanmaktadır. 	Bu hesaplamalarda, üç aylık dönem veya akarsular için haftalık veya aylık minimum-maksimum-kritik debi dikkate alınmaktadır.</a:t>
            </a:r>
          </a:p>
          <a:p>
            <a:pPr lvl="0" algn="just" fontAlgn="base">
              <a:spcAft>
                <a:spcPct val="0"/>
              </a:spcAft>
            </a:pPr>
            <a:r>
              <a:rPr lang="tr-TR" sz="2200" b="1" dirty="0" smtClean="0">
                <a:solidFill>
                  <a:srgbClr val="0000FF"/>
                </a:solidFill>
                <a:latin typeface="+mj-lt"/>
                <a:cs typeface="Arial" charset="0"/>
              </a:rPr>
              <a:t>Havzanın hidrolojik ve hidrojeolojik su bütçesi ve su kaynaklarının yenilenme süresi değerleri, havzanın kirlilik haritasının oluşturulması sürecinde değerlendirilmektedir. </a:t>
            </a:r>
            <a:endParaRPr lang="tr-TR" sz="2200" b="1" dirty="0">
              <a:solidFill>
                <a:srgbClr val="0000FF"/>
              </a:solidFill>
              <a:latin typeface="+mj-lt"/>
              <a:cs typeface="Arial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403648" y="8355"/>
            <a:ext cx="640871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 Bütçesi Kullanım Alanları</a:t>
            </a:r>
          </a:p>
        </p:txBody>
      </p:sp>
    </p:spTree>
    <p:extLst>
      <p:ext uri="{BB962C8B-B14F-4D97-AF65-F5344CB8AC3E}">
        <p14:creationId xmlns:p14="http://schemas.microsoft.com/office/powerpoint/2010/main" val="112811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95536" y="1196752"/>
            <a:ext cx="8352928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Mevcut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su kaynaklarına ilişkin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bilgilerin toplanarak,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hidrolojik sistemi etkileyen süreçler arasındaki ilişkilerin bütüncül olarak ortaya konması, havza yeraltı ve yerüstü sularının potansiyel ve talebine ilişkin verileri de bünyesinde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bulunduran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hidrolojik, çevresel, ekonomik ve sosyal analizler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yapılması yoluyla sektörel su tahsis planları hazırlanacaktır.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tr-TR" sz="2200" b="1" dirty="0">
              <a:solidFill>
                <a:srgbClr val="0000FF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Havza bazlı Sektörel Su Tahsisi Planı çalışmaları dahilinde havzanın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hidrolojik profili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çıkarılarak, elde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edilen verilerle gelecek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yıllar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için havzanın hidrolojik bütçe </a:t>
            </a:r>
            <a:r>
              <a:rPr lang="tr-TR" sz="2200" b="1" dirty="0" err="1">
                <a:solidFill>
                  <a:srgbClr val="0000FF"/>
                </a:solidFill>
                <a:latin typeface="+mn-lt"/>
              </a:rPr>
              <a:t>simulasyonu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, kuraklık </a:t>
            </a:r>
            <a:r>
              <a:rPr lang="tr-TR" sz="2200" b="1" dirty="0" err="1">
                <a:solidFill>
                  <a:srgbClr val="0000FF"/>
                </a:solidFill>
                <a:latin typeface="+mn-lt"/>
              </a:rPr>
              <a:t>simulasyonu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, kıtlık </a:t>
            </a:r>
            <a:r>
              <a:rPr lang="tr-TR" sz="2200" b="1" dirty="0" err="1">
                <a:solidFill>
                  <a:srgbClr val="0000FF"/>
                </a:solidFill>
                <a:latin typeface="+mn-lt"/>
              </a:rPr>
              <a:t>simulasyonu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yapılacak, </a:t>
            </a:r>
            <a:r>
              <a:rPr lang="tr-TR" sz="2200" b="1" dirty="0">
                <a:solidFill>
                  <a:srgbClr val="0000FF"/>
                </a:solidFill>
                <a:latin typeface="+mn-lt"/>
              </a:rPr>
              <a:t>sektörel yatırımların doğru yapılanması ve yönlenmesi </a:t>
            </a:r>
            <a:r>
              <a:rPr lang="tr-TR" sz="2200" b="1" dirty="0" smtClean="0">
                <a:solidFill>
                  <a:srgbClr val="0000FF"/>
                </a:solidFill>
                <a:latin typeface="+mn-lt"/>
              </a:rPr>
              <a:t>sağlanacaktır.</a:t>
            </a:r>
            <a:endParaRPr lang="tr-TR" sz="2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r>
              <a:rPr lang="tr-TR" dirty="0" smtClean="0">
                <a:solidFill>
                  <a:prstClr val="black">
                    <a:tint val="75000"/>
                  </a:prstClr>
                </a:solidFill>
              </a:rPr>
              <a:t>/10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03648" y="8355"/>
            <a:ext cx="6408712" cy="1015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 Bütçesi Kullanım Alanları</a:t>
            </a:r>
          </a:p>
        </p:txBody>
      </p:sp>
    </p:spTree>
    <p:extLst>
      <p:ext uri="{BB962C8B-B14F-4D97-AF65-F5344CB8AC3E}">
        <p14:creationId xmlns:p14="http://schemas.microsoft.com/office/powerpoint/2010/main" val="494403522"/>
      </p:ext>
    </p:extLst>
  </p:cSld>
  <p:clrMapOvr>
    <a:masterClrMapping/>
  </p:clrMapOvr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24C397-E7FF-4CD9-9244-5C62BB729252}"/>
</file>

<file path=customXml/itemProps2.xml><?xml version="1.0" encoding="utf-8"?>
<ds:datastoreItem xmlns:ds="http://schemas.openxmlformats.org/officeDocument/2006/customXml" ds:itemID="{B94FC46C-BEC3-492D-8159-A3AEAFFF661A}"/>
</file>

<file path=customXml/itemProps3.xml><?xml version="1.0" encoding="utf-8"?>
<ds:datastoreItem xmlns:ds="http://schemas.openxmlformats.org/officeDocument/2006/customXml" ds:itemID="{1C8B32FE-FC5D-41F0-9960-64A84E1C777D}"/>
</file>

<file path=docProps/app.xml><?xml version="1.0" encoding="utf-8"?>
<Properties xmlns="http://schemas.openxmlformats.org/officeDocument/2006/extended-properties" xmlns:vt="http://schemas.openxmlformats.org/officeDocument/2006/docPropsVTypes">
  <TotalTime>5941</TotalTime>
  <Words>590</Words>
  <Application>Microsoft Office PowerPoint</Application>
  <PresentationFormat>Ekran Gösterisi (4:3)</PresentationFormat>
  <Paragraphs>84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1_Ofis Teması</vt:lpstr>
      <vt:lpstr>PowerPoint Sunusu</vt:lpstr>
      <vt:lpstr>PowerPoint Sunusu</vt:lpstr>
      <vt:lpstr> Su Bütçesi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Güney CAN</dc:creator>
  <cp:lastModifiedBy>Güney Can</cp:lastModifiedBy>
  <cp:revision>519</cp:revision>
  <dcterms:created xsi:type="dcterms:W3CDTF">2011-12-28T16:03:59Z</dcterms:created>
  <dcterms:modified xsi:type="dcterms:W3CDTF">2014-10-17T11:53:02Z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