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gif" ContentType="image/gif"/>
  <Override PartName="/ppt/presentation.xml" ContentType="application/vnd.openxmlformats-officedocument.presentationml.presentation.main+xml"/>
  <Override PartName="/ppt/slides/slide17.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handoutMasterIdLst>
    <p:handoutMasterId r:id="rId27"/>
  </p:handoutMasterIdLst>
  <p:sldIdLst>
    <p:sldId id="534" r:id="rId2"/>
    <p:sldId id="574" r:id="rId3"/>
    <p:sldId id="615" r:id="rId4"/>
    <p:sldId id="616" r:id="rId5"/>
    <p:sldId id="617" r:id="rId6"/>
    <p:sldId id="618" r:id="rId7"/>
    <p:sldId id="537" r:id="rId8"/>
    <p:sldId id="598" r:id="rId9"/>
    <p:sldId id="634" r:id="rId10"/>
    <p:sldId id="633" r:id="rId11"/>
    <p:sldId id="599" r:id="rId12"/>
    <p:sldId id="600" r:id="rId13"/>
    <p:sldId id="628" r:id="rId14"/>
    <p:sldId id="632" r:id="rId15"/>
    <p:sldId id="605" r:id="rId16"/>
    <p:sldId id="552" r:id="rId17"/>
    <p:sldId id="624" r:id="rId18"/>
    <p:sldId id="554" r:id="rId19"/>
    <p:sldId id="555" r:id="rId20"/>
    <p:sldId id="627" r:id="rId21"/>
    <p:sldId id="620" r:id="rId22"/>
    <p:sldId id="635" r:id="rId23"/>
    <p:sldId id="566" r:id="rId24"/>
    <p:sldId id="569" r:id="rId2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00"/>
    <a:srgbClr val="0033CC"/>
    <a:srgbClr val="FF00FF"/>
    <a:srgbClr val="D5E1E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7" autoAdjust="0"/>
    <p:restoredTop sz="98462" autoAdjust="0"/>
  </p:normalViewPr>
  <p:slideViewPr>
    <p:cSldViewPr>
      <p:cViewPr>
        <p:scale>
          <a:sx n="50" d="100"/>
          <a:sy n="50" d="100"/>
        </p:scale>
        <p:origin x="-104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014C546-09FA-4247-8C0C-2B9950EF044D}" type="datetimeFigureOut">
              <a:rPr lang="tr-TR"/>
              <a:pPr>
                <a:defRPr/>
              </a:pPr>
              <a:t>18.11.2014</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1673701-22C9-4ECC-BB66-9D4682BFF531}" type="slidenum">
              <a:rPr lang="tr-TR"/>
              <a:pPr>
                <a:defRPr/>
              </a:pPr>
              <a:t>‹#›</a:t>
            </a:fld>
            <a:endParaRPr lang="tr-TR"/>
          </a:p>
        </p:txBody>
      </p:sp>
    </p:spTree>
    <p:extLst>
      <p:ext uri="{BB962C8B-B14F-4D97-AF65-F5344CB8AC3E}">
        <p14:creationId xmlns="" xmlns:p14="http://schemas.microsoft.com/office/powerpoint/2010/main" val="4264583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4D6DFF0-A466-4A54-9F6D-744F0A53622B}" type="datetimeFigureOut">
              <a:rPr lang="tr-TR"/>
              <a:pPr>
                <a:defRPr/>
              </a:pPr>
              <a:t>18.11.2014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A264147-AD68-4798-B22A-8090534D120E}" type="slidenum">
              <a:rPr lang="tr-TR"/>
              <a:pPr>
                <a:defRPr/>
              </a:pPr>
              <a:t>‹#›</a:t>
            </a:fld>
            <a:endParaRPr lang="tr-TR"/>
          </a:p>
        </p:txBody>
      </p:sp>
    </p:spTree>
    <p:extLst>
      <p:ext uri="{BB962C8B-B14F-4D97-AF65-F5344CB8AC3E}">
        <p14:creationId xmlns="" xmlns:p14="http://schemas.microsoft.com/office/powerpoint/2010/main" val="2342655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Ülkemizde su varlığı fazla gibi gözükse de havzalara farklı miktarlarda yağış düşmesi, nüfus yoğunluğunun düzensiz dağılımı, sanayileşme ve kentleşmenin yersel yoğunlaşması, tarımsal faaliyetlerin verimlilik ve tasarruf esaslarına uygun olmayışı ve sektörel faaliyetlerin su kalitesine olumsuz etkileri sonucu kullanım amacına göre erişilebilir uygun nitelik ve miktarda su azalmakta; kullanım ve tüketim ihtiyaçları açısından sıkıntılar yaşanabilmektedir. Netice itibariyle hidrolojik döngünün aritmetiği yersel, zamansal, ekonomik ve teknik imkânlar ölçüsünde ele alındığında su kaynaklarının erişilebilirliği azalmaktadır. </a:t>
            </a:r>
            <a:endParaRPr lang="tr-TR" dirty="0"/>
          </a:p>
        </p:txBody>
      </p:sp>
      <p:sp>
        <p:nvSpPr>
          <p:cNvPr id="4" name="3 Slayt Numarası Yer Tutucusu"/>
          <p:cNvSpPr>
            <a:spLocks noGrp="1"/>
          </p:cNvSpPr>
          <p:nvPr>
            <p:ph type="sldNum" sz="quarter" idx="10"/>
          </p:nvPr>
        </p:nvSpPr>
        <p:spPr/>
        <p:txBody>
          <a:bodyPr/>
          <a:lstStyle/>
          <a:p>
            <a:pPr>
              <a:defRPr/>
            </a:pPr>
            <a:fld id="{D8C77680-6A58-4AF6-A1EF-2B1312943C3C}" type="slidenum">
              <a:rPr lang="tr-TR" smtClean="0"/>
              <a:pPr>
                <a:defRPr/>
              </a:pPr>
              <a:t>3</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solidFill>
                  <a:srgbClr val="0033CC"/>
                </a:solidFill>
              </a:rPr>
              <a:t>Ancak bu finansal anlamda ‘banka’ ile karıştırılmamalıdır.</a:t>
            </a:r>
            <a:endParaRPr lang="tr-TR" dirty="0"/>
          </a:p>
        </p:txBody>
      </p:sp>
      <p:sp>
        <p:nvSpPr>
          <p:cNvPr id="4" name="3 Slayt Numarası Yer Tutucusu"/>
          <p:cNvSpPr>
            <a:spLocks noGrp="1"/>
          </p:cNvSpPr>
          <p:nvPr>
            <p:ph type="sldNum" sz="quarter" idx="10"/>
          </p:nvPr>
        </p:nvSpPr>
        <p:spPr/>
        <p:txBody>
          <a:bodyPr/>
          <a:lstStyle/>
          <a:p>
            <a:pPr>
              <a:defRPr/>
            </a:pPr>
            <a:fld id="{2A264147-AD68-4798-B22A-8090534D120E}" type="slidenum">
              <a:rPr lang="tr-TR" smtClean="0"/>
              <a:pPr>
                <a:defRPr/>
              </a:pPr>
              <a:t>18</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92500" lnSpcReduction="20000"/>
          </a:bodyPr>
          <a:lstStyle/>
          <a:p>
            <a:pPr marL="360363" lvl="1" indent="-180975">
              <a:lnSpc>
                <a:spcPct val="114000"/>
              </a:lnSpc>
              <a:spcBef>
                <a:spcPts val="600"/>
              </a:spcBef>
              <a:spcAft>
                <a:spcPts val="600"/>
              </a:spcAft>
              <a:buFont typeface="Arial" charset="0"/>
              <a:buChar char="•"/>
            </a:pPr>
            <a:r>
              <a:rPr lang="tr-TR" sz="3600" dirty="0" smtClean="0">
                <a:solidFill>
                  <a:schemeClr val="tx2"/>
                </a:solidFill>
                <a:latin typeface="Calibri" pitchFamily="34" charset="0"/>
              </a:rPr>
              <a:t>Kullanıcıların suyu kullanabilmeleri için İdareden lisans almaları gerekmektedir.</a:t>
            </a:r>
          </a:p>
          <a:p>
            <a:pPr marL="360363" lvl="1" indent="-180975">
              <a:lnSpc>
                <a:spcPct val="114000"/>
              </a:lnSpc>
              <a:spcBef>
                <a:spcPts val="600"/>
              </a:spcBef>
              <a:spcAft>
                <a:spcPts val="600"/>
              </a:spcAft>
              <a:buFont typeface="Arial" charset="0"/>
              <a:buChar char="•"/>
            </a:pPr>
            <a:r>
              <a:rPr lang="tr-TR" sz="3600" dirty="0" smtClean="0">
                <a:solidFill>
                  <a:schemeClr val="tx2"/>
                </a:solidFill>
                <a:latin typeface="Calibri" pitchFamily="34" charset="0"/>
              </a:rPr>
              <a:t>Bir lisans verilebilmesi için, önceden </a:t>
            </a:r>
            <a:r>
              <a:rPr lang="tr-TR" sz="3600" dirty="0" err="1" smtClean="0">
                <a:solidFill>
                  <a:schemeClr val="tx2"/>
                </a:solidFill>
                <a:latin typeface="Calibri" pitchFamily="34" charset="0"/>
              </a:rPr>
              <a:t>NHYP</a:t>
            </a:r>
            <a:r>
              <a:rPr lang="tr-TR" altLang="en-US" sz="3600" dirty="0" err="1" smtClean="0">
                <a:solidFill>
                  <a:schemeClr val="tx2"/>
                </a:solidFill>
                <a:latin typeface="Calibri" pitchFamily="34" charset="0"/>
              </a:rPr>
              <a:t>’</a:t>
            </a:r>
            <a:r>
              <a:rPr lang="tr-TR" sz="3600" dirty="0" err="1" smtClean="0">
                <a:solidFill>
                  <a:schemeClr val="tx2"/>
                </a:solidFill>
                <a:latin typeface="Calibri" pitchFamily="34" charset="0"/>
              </a:rPr>
              <a:t>da</a:t>
            </a:r>
            <a:r>
              <a:rPr lang="tr-TR" sz="3600" dirty="0" smtClean="0">
                <a:solidFill>
                  <a:schemeClr val="tx2"/>
                </a:solidFill>
                <a:latin typeface="Calibri" pitchFamily="34" charset="0"/>
              </a:rPr>
              <a:t> bir su kullanım tahsisinin olması gerekir.</a:t>
            </a:r>
          </a:p>
          <a:p>
            <a:pPr marL="360363" lvl="1" indent="-180975">
              <a:lnSpc>
                <a:spcPct val="114000"/>
              </a:lnSpc>
              <a:spcBef>
                <a:spcPts val="600"/>
              </a:spcBef>
              <a:buFont typeface="Arial" charset="0"/>
              <a:buChar char="•"/>
            </a:pPr>
            <a:r>
              <a:rPr lang="tr-TR" sz="3200" dirty="0" smtClean="0">
                <a:solidFill>
                  <a:schemeClr val="tx2"/>
                </a:solidFill>
                <a:latin typeface="Calibri" pitchFamily="34" charset="0"/>
              </a:rPr>
              <a:t>İlkeler:</a:t>
            </a:r>
          </a:p>
          <a:p>
            <a:pPr marL="817563" lvl="2" indent="-180975">
              <a:lnSpc>
                <a:spcPct val="114000"/>
              </a:lnSpc>
              <a:spcBef>
                <a:spcPts val="600"/>
              </a:spcBef>
            </a:pPr>
            <a:r>
              <a:rPr lang="tr-TR" sz="3200" dirty="0" smtClean="0">
                <a:solidFill>
                  <a:schemeClr val="tx2"/>
                </a:solidFill>
                <a:latin typeface="Calibri" pitchFamily="34" charset="0"/>
              </a:rPr>
              <a:t>a) </a:t>
            </a:r>
            <a:r>
              <a:rPr lang="tr-TR" sz="2800" dirty="0" smtClean="0">
                <a:solidFill>
                  <a:schemeClr val="tx2"/>
                </a:solidFill>
                <a:latin typeface="Calibri" pitchFamily="34" charset="0"/>
              </a:rPr>
              <a:t>Önceden mevcut olan kullanıcıların etkilenmesinden kaçınmak (kamuoyu istişare),</a:t>
            </a:r>
          </a:p>
          <a:p>
            <a:pPr marL="817563" lvl="2" indent="-180975">
              <a:lnSpc>
                <a:spcPct val="114000"/>
              </a:lnSpc>
              <a:spcBef>
                <a:spcPts val="600"/>
              </a:spcBef>
            </a:pPr>
            <a:r>
              <a:rPr lang="tr-TR" sz="2800" dirty="0" smtClean="0">
                <a:solidFill>
                  <a:schemeClr val="tx2"/>
                </a:solidFill>
                <a:latin typeface="Calibri" pitchFamily="34" charset="0"/>
              </a:rPr>
              <a:t>b) Hidrolojik planlama ile uyumu sağlamak (NHYP ile uyum raporu)</a:t>
            </a:r>
          </a:p>
          <a:p>
            <a:pPr marL="817563" lvl="2" indent="-180975">
              <a:lnSpc>
                <a:spcPct val="114000"/>
              </a:lnSpc>
              <a:spcBef>
                <a:spcPts val="600"/>
              </a:spcBef>
            </a:pPr>
            <a:r>
              <a:rPr lang="tr-TR" sz="2800" dirty="0" smtClean="0">
                <a:solidFill>
                  <a:schemeClr val="tx2"/>
                </a:solidFill>
                <a:latin typeface="Calibri" pitchFamily="34" charset="0"/>
              </a:rPr>
              <a:t>c) Çoklu sektör görüşlerinin dikkate alınması (çevresel gereklilikler). </a:t>
            </a:r>
          </a:p>
          <a:p>
            <a:pPr marL="360363" lvl="1" indent="-180975">
              <a:lnSpc>
                <a:spcPct val="114000"/>
              </a:lnSpc>
              <a:spcBef>
                <a:spcPts val="600"/>
              </a:spcBef>
              <a:buFont typeface="Arial" charset="0"/>
              <a:buChar char="•"/>
            </a:pPr>
            <a:r>
              <a:rPr lang="tr-TR" sz="3200" dirty="0" smtClean="0">
                <a:solidFill>
                  <a:schemeClr val="tx2"/>
                </a:solidFill>
                <a:latin typeface="Calibri" pitchFamily="34" charset="0"/>
              </a:rPr>
              <a:t>Gerekli çalışmaların bedeli başvuru sahibinden alınır.</a:t>
            </a:r>
          </a:p>
          <a:p>
            <a:pPr marL="360363" lvl="1" indent="-180975">
              <a:lnSpc>
                <a:spcPct val="114000"/>
              </a:lnSpc>
              <a:spcBef>
                <a:spcPts val="600"/>
              </a:spcBef>
              <a:buFont typeface="Arial" charset="0"/>
              <a:buChar char="•"/>
            </a:pPr>
            <a:r>
              <a:rPr lang="tr-TR" sz="2800" dirty="0" smtClean="0">
                <a:solidFill>
                  <a:schemeClr val="tx2"/>
                </a:solidFill>
                <a:latin typeface="Calibri" pitchFamily="34" charset="0"/>
              </a:rPr>
              <a:t>Lisansların verilmesi</a:t>
            </a:r>
          </a:p>
          <a:p>
            <a:pPr marL="1093788" lvl="2" indent="-457200">
              <a:lnSpc>
                <a:spcPct val="114000"/>
              </a:lnSpc>
              <a:spcBef>
                <a:spcPts val="600"/>
              </a:spcBef>
              <a:buFont typeface="Calibri" pitchFamily="34" charset="0"/>
              <a:buAutoNum type="alphaLcParenR"/>
            </a:pPr>
            <a:r>
              <a:rPr lang="tr-TR" sz="2800" dirty="0" err="1" smtClean="0">
                <a:solidFill>
                  <a:schemeClr val="tx2"/>
                </a:solidFill>
                <a:latin typeface="Calibri" pitchFamily="34" charset="0"/>
              </a:rPr>
              <a:t>NHYP</a:t>
            </a:r>
            <a:r>
              <a:rPr lang="tr-TR" altLang="en-US" sz="2800" dirty="0" err="1" smtClean="0">
                <a:solidFill>
                  <a:schemeClr val="tx2"/>
                </a:solidFill>
                <a:latin typeface="Calibri" pitchFamily="34" charset="0"/>
              </a:rPr>
              <a:t>’</a:t>
            </a:r>
            <a:r>
              <a:rPr lang="tr-TR" sz="2800" dirty="0" err="1" smtClean="0">
                <a:solidFill>
                  <a:schemeClr val="tx2"/>
                </a:solidFill>
                <a:latin typeface="Calibri" pitchFamily="34" charset="0"/>
              </a:rPr>
              <a:t>na</a:t>
            </a:r>
            <a:r>
              <a:rPr lang="tr-TR" sz="2800" dirty="0" smtClean="0">
                <a:solidFill>
                  <a:schemeClr val="tx2"/>
                </a:solidFill>
                <a:latin typeface="Calibri" pitchFamily="34" charset="0"/>
              </a:rPr>
              <a:t> göre.</a:t>
            </a:r>
          </a:p>
          <a:p>
            <a:pPr marL="1093788" lvl="2" indent="-457200">
              <a:lnSpc>
                <a:spcPct val="114000"/>
              </a:lnSpc>
              <a:spcBef>
                <a:spcPts val="600"/>
              </a:spcBef>
              <a:buFont typeface="Calibri" pitchFamily="34" charset="0"/>
              <a:buAutoNum type="alphaLcParenR"/>
            </a:pPr>
            <a:r>
              <a:rPr lang="tr-TR" sz="2800" dirty="0" smtClean="0">
                <a:solidFill>
                  <a:schemeClr val="tx2"/>
                </a:solidFill>
                <a:latin typeface="Calibri" pitchFamily="34" charset="0"/>
              </a:rPr>
              <a:t>Geçici özellikte ve 75 yıldan kısa süreli (</a:t>
            </a:r>
            <a:r>
              <a:rPr lang="tr-TR" sz="2800" dirty="0" err="1" smtClean="0">
                <a:solidFill>
                  <a:schemeClr val="tx2"/>
                </a:solidFill>
                <a:latin typeface="Calibri" pitchFamily="34" charset="0"/>
              </a:rPr>
              <a:t>NYHP</a:t>
            </a:r>
            <a:r>
              <a:rPr lang="tr-TR" altLang="en-US" sz="2800" dirty="0" err="1" smtClean="0">
                <a:solidFill>
                  <a:schemeClr val="tx2"/>
                </a:solidFill>
                <a:latin typeface="Calibri" pitchFamily="34" charset="0"/>
              </a:rPr>
              <a:t>’</a:t>
            </a:r>
            <a:r>
              <a:rPr lang="tr-TR" sz="2800" dirty="0" err="1" smtClean="0">
                <a:solidFill>
                  <a:schemeClr val="tx2"/>
                </a:solidFill>
                <a:latin typeface="Calibri" pitchFamily="34" charset="0"/>
              </a:rPr>
              <a:t>nda</a:t>
            </a:r>
            <a:r>
              <a:rPr lang="tr-TR" sz="2800" dirty="0" smtClean="0">
                <a:solidFill>
                  <a:schemeClr val="tx2"/>
                </a:solidFill>
                <a:latin typeface="Calibri" pitchFamily="34" charset="0"/>
              </a:rPr>
              <a:t> kısaltılabilir)</a:t>
            </a:r>
          </a:p>
          <a:p>
            <a:pPr marL="1093788" lvl="2" indent="-457200">
              <a:lnSpc>
                <a:spcPct val="114000"/>
              </a:lnSpc>
              <a:spcBef>
                <a:spcPts val="600"/>
              </a:spcBef>
              <a:buFont typeface="Calibri" pitchFamily="34" charset="0"/>
              <a:buAutoNum type="alphaLcParenR"/>
            </a:pPr>
            <a:r>
              <a:rPr lang="tr-TR" sz="2800" dirty="0" smtClean="0">
                <a:solidFill>
                  <a:schemeClr val="tx2"/>
                </a:solidFill>
                <a:latin typeface="Calibri" pitchFamily="34" charset="0"/>
              </a:rPr>
              <a:t>Gerekçeli olmakla birlikte takdire bağlı.</a:t>
            </a:r>
          </a:p>
          <a:p>
            <a:pPr marL="360363" lvl="1" indent="-180975">
              <a:lnSpc>
                <a:spcPct val="114000"/>
              </a:lnSpc>
              <a:spcBef>
                <a:spcPts val="600"/>
              </a:spcBef>
              <a:buFont typeface="Arial" charset="0"/>
              <a:buChar char="•"/>
            </a:pPr>
            <a:r>
              <a:rPr lang="tr-TR" sz="2800" dirty="0" smtClean="0">
                <a:solidFill>
                  <a:schemeClr val="tx2"/>
                </a:solidFill>
                <a:latin typeface="Calibri" pitchFamily="34" charset="0"/>
              </a:rPr>
              <a:t>Genel lisans koşulları :</a:t>
            </a:r>
          </a:p>
          <a:p>
            <a:pPr marL="1093788" lvl="2" indent="-457200">
              <a:lnSpc>
                <a:spcPct val="114000"/>
              </a:lnSpc>
              <a:spcBef>
                <a:spcPts val="600"/>
              </a:spcBef>
              <a:buFont typeface="Calibri" pitchFamily="34" charset="0"/>
              <a:buAutoNum type="alphaLcParenR"/>
            </a:pPr>
            <a:r>
              <a:rPr lang="tr-TR" sz="2800" dirty="0" smtClean="0">
                <a:solidFill>
                  <a:schemeClr val="tx2"/>
                </a:solidFill>
                <a:latin typeface="Calibri" pitchFamily="34" charset="0"/>
              </a:rPr>
              <a:t>Verilen su, belirlenen kullanımlara ve araziye özeldir. </a:t>
            </a:r>
          </a:p>
          <a:p>
            <a:pPr marL="1093788" lvl="2" indent="-457200">
              <a:lnSpc>
                <a:spcPct val="114000"/>
              </a:lnSpc>
              <a:spcBef>
                <a:spcPts val="600"/>
              </a:spcBef>
              <a:buFont typeface="Calibri" pitchFamily="34" charset="0"/>
              <a:buAutoNum type="alphaLcParenR"/>
            </a:pPr>
            <a:r>
              <a:rPr lang="tr-TR" sz="2800" dirty="0" smtClean="0">
                <a:solidFill>
                  <a:schemeClr val="tx2"/>
                </a:solidFill>
                <a:latin typeface="Calibri" pitchFamily="34" charset="0"/>
              </a:rPr>
              <a:t>İdare su kaynağını değiştirebilir.</a:t>
            </a:r>
          </a:p>
          <a:p>
            <a:pPr marL="360363" lvl="1" indent="-180975">
              <a:lnSpc>
                <a:spcPct val="114000"/>
              </a:lnSpc>
              <a:spcBef>
                <a:spcPts val="600"/>
              </a:spcBef>
              <a:buFont typeface="Arial" charset="0"/>
              <a:buChar char="•"/>
            </a:pPr>
            <a:endParaRPr lang="tr-TR" sz="2400" dirty="0" smtClean="0">
              <a:solidFill>
                <a:schemeClr val="accent1"/>
              </a:solidFill>
            </a:endParaRPr>
          </a:p>
          <a:p>
            <a:pPr marL="360363" lvl="1" indent="-180975">
              <a:lnSpc>
                <a:spcPct val="114000"/>
              </a:lnSpc>
              <a:spcBef>
                <a:spcPts val="600"/>
              </a:spcBef>
              <a:spcAft>
                <a:spcPts val="600"/>
              </a:spcAft>
              <a:buFont typeface="Arial" charset="0"/>
              <a:buChar char="•"/>
            </a:pPr>
            <a:endParaRPr lang="tr-TR" sz="3600" dirty="0" smtClean="0">
              <a:solidFill>
                <a:schemeClr val="tx2"/>
              </a:solidFill>
              <a:latin typeface="Calibri" pitchFamily="34" charset="0"/>
            </a:endParaRPr>
          </a:p>
          <a:p>
            <a:endParaRPr lang="tr-TR" dirty="0"/>
          </a:p>
        </p:txBody>
      </p:sp>
      <p:sp>
        <p:nvSpPr>
          <p:cNvPr id="4" name="3 Slayt Numarası Yer Tutucusu"/>
          <p:cNvSpPr>
            <a:spLocks noGrp="1"/>
          </p:cNvSpPr>
          <p:nvPr>
            <p:ph type="sldNum" sz="quarter" idx="10"/>
          </p:nvPr>
        </p:nvSpPr>
        <p:spPr/>
        <p:txBody>
          <a:bodyPr/>
          <a:lstStyle/>
          <a:p>
            <a:pPr>
              <a:defRPr/>
            </a:pPr>
            <a:fld id="{2A264147-AD68-4798-B22A-8090534D120E}" type="slidenum">
              <a:rPr lang="tr-TR" smtClean="0"/>
              <a:pPr>
                <a:defRPr/>
              </a:pPr>
              <a:t>20</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2A264147-AD68-4798-B22A-8090534D120E}" type="slidenum">
              <a:rPr lang="tr-TR" smtClean="0"/>
              <a:pPr>
                <a:defRPr/>
              </a:pPr>
              <a:t>24</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2006 yılı itibariyle havzalardaki su kaynakları potansiyelinin kullanım oranı:</a:t>
            </a:r>
            <a:r>
              <a:rPr lang="tr-TR" sz="1200" kern="1200" baseline="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Meriç-Ergene, Gediz, Büyük Menderes, Burdur Gölü, </a:t>
            </a:r>
            <a:r>
              <a:rPr lang="tr-TR" sz="1200" kern="1200" dirty="0" err="1" smtClean="0">
                <a:solidFill>
                  <a:schemeClr val="tx1"/>
                </a:solidFill>
                <a:latin typeface="+mn-lt"/>
                <a:ea typeface="+mn-ea"/>
                <a:cs typeface="+mn-cs"/>
              </a:rPr>
              <a:t>Akarçay</a:t>
            </a:r>
            <a:r>
              <a:rPr lang="tr-TR" sz="1200" kern="1200" dirty="0" smtClean="0">
                <a:solidFill>
                  <a:schemeClr val="tx1"/>
                </a:solidFill>
                <a:latin typeface="+mn-lt"/>
                <a:ea typeface="+mn-ea"/>
                <a:cs typeface="+mn-cs"/>
              </a:rPr>
              <a:t>, Konya ve Asi Nehri havzalarında yüzey ve yeraltı suyu kullanımı yenilenebilir potansiyeli aşmaktadır. Sakarya, Ceyhan ve Van havzalarının ise bu limite ulaştığı görülmektedir.</a:t>
            </a:r>
          </a:p>
          <a:p>
            <a:r>
              <a:rPr lang="tr-TR" sz="1200" kern="1200" dirty="0" smtClean="0">
                <a:solidFill>
                  <a:schemeClr val="tx1"/>
                </a:solidFill>
                <a:latin typeface="+mn-lt"/>
                <a:ea typeface="+mn-ea"/>
                <a:cs typeface="+mn-cs"/>
              </a:rPr>
              <a:t>Ayrıca 2030 yılına kadar ekonomik olarak sulanabilir alanların tümünün geliştirildiği öngörüsü ele alındığında bu havzalara ek olarak Marmara, Küçük Menderes, Sakarya, Yeşilırmak, Fırat, Kızılırmak, Asi, Ceyhan havzalarında da kullanımın yenilenebilir su potansiyeli limitini aşacağı tahmin edilmektedir </a:t>
            </a:r>
            <a:endParaRPr lang="tr-TR" dirty="0"/>
          </a:p>
        </p:txBody>
      </p:sp>
      <p:sp>
        <p:nvSpPr>
          <p:cNvPr id="4" name="3 Slayt Numarası Yer Tutucusu"/>
          <p:cNvSpPr>
            <a:spLocks noGrp="1"/>
          </p:cNvSpPr>
          <p:nvPr>
            <p:ph type="sldNum" sz="quarter" idx="10"/>
          </p:nvPr>
        </p:nvSpPr>
        <p:spPr/>
        <p:txBody>
          <a:bodyPr/>
          <a:lstStyle/>
          <a:p>
            <a:pPr>
              <a:defRPr/>
            </a:pPr>
            <a:fld id="{D8C77680-6A58-4AF6-A1EF-2B1312943C3C}" type="slidenum">
              <a:rPr lang="tr-TR" smtClean="0"/>
              <a:pPr>
                <a:defRPr/>
              </a:pPr>
              <a:t>5</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Türkiye’de %11’i sanayide, %16’sı evsel kullanım suyu %73’ü sulama suyu olmak üzere toplamda yıllık 44 milyar m</a:t>
            </a:r>
            <a:r>
              <a:rPr lang="tr-TR" sz="1200" kern="1200" baseline="30000" dirty="0" smtClean="0">
                <a:solidFill>
                  <a:schemeClr val="tx1"/>
                </a:solidFill>
                <a:latin typeface="+mn-lt"/>
                <a:ea typeface="+mn-ea"/>
                <a:cs typeface="+mn-cs"/>
              </a:rPr>
              <a:t>3</a:t>
            </a:r>
            <a:r>
              <a:rPr lang="tr-TR" sz="1200" kern="1200" dirty="0" smtClean="0">
                <a:solidFill>
                  <a:schemeClr val="tx1"/>
                </a:solidFill>
                <a:latin typeface="+mn-lt"/>
                <a:ea typeface="+mn-ea"/>
                <a:cs typeface="+mn-cs"/>
              </a:rPr>
              <a:t> su kullanılmaktadır (32 milyar m</a:t>
            </a:r>
            <a:r>
              <a:rPr lang="tr-TR" sz="1200" kern="1200" baseline="30000" dirty="0" smtClean="0">
                <a:solidFill>
                  <a:schemeClr val="tx1"/>
                </a:solidFill>
                <a:latin typeface="+mn-lt"/>
                <a:ea typeface="+mn-ea"/>
                <a:cs typeface="+mn-cs"/>
              </a:rPr>
              <a:t>3</a:t>
            </a:r>
            <a:r>
              <a:rPr lang="tr-TR" sz="1200" kern="1200" dirty="0" smtClean="0">
                <a:solidFill>
                  <a:schemeClr val="tx1"/>
                </a:solidFill>
                <a:latin typeface="+mn-lt"/>
                <a:ea typeface="+mn-ea"/>
                <a:cs typeface="+mn-cs"/>
              </a:rPr>
              <a:t>ü sulamada, 7 milyar m</a:t>
            </a:r>
            <a:r>
              <a:rPr lang="tr-TR" sz="1200" kern="1200" baseline="30000" dirty="0" smtClean="0">
                <a:solidFill>
                  <a:schemeClr val="tx1"/>
                </a:solidFill>
                <a:latin typeface="+mn-lt"/>
                <a:ea typeface="+mn-ea"/>
                <a:cs typeface="+mn-cs"/>
              </a:rPr>
              <a:t>3</a:t>
            </a:r>
            <a:r>
              <a:rPr lang="tr-TR" sz="1200" kern="1200" dirty="0" smtClean="0">
                <a:solidFill>
                  <a:schemeClr val="tx1"/>
                </a:solidFill>
                <a:latin typeface="+mn-lt"/>
                <a:ea typeface="+mn-ea"/>
                <a:cs typeface="+mn-cs"/>
              </a:rPr>
              <a:t>ü içme ve kullanmada, 5 milyar m</a:t>
            </a:r>
            <a:r>
              <a:rPr lang="tr-TR" sz="1200" kern="1200" baseline="30000" dirty="0" smtClean="0">
                <a:solidFill>
                  <a:schemeClr val="tx1"/>
                </a:solidFill>
                <a:latin typeface="+mn-lt"/>
                <a:ea typeface="+mn-ea"/>
                <a:cs typeface="+mn-cs"/>
              </a:rPr>
              <a:t>3</a:t>
            </a:r>
            <a:r>
              <a:rPr lang="tr-TR" sz="1200" kern="1200" dirty="0" smtClean="0">
                <a:solidFill>
                  <a:schemeClr val="tx1"/>
                </a:solidFill>
                <a:latin typeface="+mn-lt"/>
                <a:ea typeface="+mn-ea"/>
                <a:cs typeface="+mn-cs"/>
              </a:rPr>
              <a:t>ü sanayide). Bu miktar kullanılabilir 112 milyar m</a:t>
            </a:r>
            <a:r>
              <a:rPr lang="tr-TR" sz="1200" kern="1200" baseline="30000" dirty="0" smtClean="0">
                <a:solidFill>
                  <a:schemeClr val="tx1"/>
                </a:solidFill>
                <a:latin typeface="+mn-lt"/>
                <a:ea typeface="+mn-ea"/>
                <a:cs typeface="+mn-cs"/>
              </a:rPr>
              <a:t>3</a:t>
            </a:r>
            <a:r>
              <a:rPr lang="tr-TR" sz="1200" kern="1200" dirty="0" smtClean="0">
                <a:solidFill>
                  <a:schemeClr val="tx1"/>
                </a:solidFill>
                <a:latin typeface="+mn-lt"/>
                <a:ea typeface="+mn-ea"/>
                <a:cs typeface="+mn-cs"/>
              </a:rPr>
              <a:t> su potansiyelinin % 39’una karşılık gelmektedir (FAO, 2012; Çevre ve Şehircilik Bakanlığı, 2011). Genel görünüme bakıldığında ülkemizde 1990–2008 yılları arasındaki yaklaşık 20 yıllık süreçte, tüketilen toplam su miktarının %40 oranında bir arttığı görülmektedir. Önümüzdeki 25 yıl için yapılan tahminler ise ihtiyaç duyulacak su miktarının, bugünkü su tüketiminin üç katına ulaşacağını öngörmektedir. Artan su ihtiyacının kaynaklar üzerindeki baskıyı da giderek arttıracağı aşikardır. </a:t>
            </a:r>
          </a:p>
          <a:p>
            <a:pPr lvl="0" algn="just">
              <a:lnSpc>
                <a:spcPct val="160000"/>
              </a:lnSpc>
              <a:buFont typeface="Wingdings" pitchFamily="2" charset="2"/>
              <a:buChar char="ü"/>
            </a:pPr>
            <a:r>
              <a:rPr lang="tr-TR" b="0" dirty="0" smtClean="0"/>
              <a:t>Su kaynakları yönetiminde, imkanları ve talepleri bütüncül olarak ele alan bir görünüm yok.</a:t>
            </a:r>
          </a:p>
          <a:p>
            <a:pPr lvl="0" algn="just">
              <a:lnSpc>
                <a:spcPct val="160000"/>
              </a:lnSpc>
              <a:buFont typeface="Wingdings" pitchFamily="2" charset="2"/>
              <a:buChar char="ü"/>
            </a:pPr>
            <a:r>
              <a:rPr lang="tr-TR" b="0" dirty="0" smtClean="0"/>
              <a:t>Su kullanım kalıbımız kaynaklara göre dengelimi ve gerçek ihtiyaçları mı yansıtıyor? (Plansız sektörel gelişim, sektörlerin tekil ve düzensiz gelişim gösterdiği havzalar…)</a:t>
            </a:r>
          </a:p>
          <a:p>
            <a:endParaRPr lang="tr-TR" dirty="0"/>
          </a:p>
        </p:txBody>
      </p:sp>
      <p:sp>
        <p:nvSpPr>
          <p:cNvPr id="4" name="3 Slayt Numarası Yer Tutucusu"/>
          <p:cNvSpPr>
            <a:spLocks noGrp="1"/>
          </p:cNvSpPr>
          <p:nvPr>
            <p:ph type="sldNum" sz="quarter" idx="10"/>
          </p:nvPr>
        </p:nvSpPr>
        <p:spPr/>
        <p:txBody>
          <a:bodyPr/>
          <a:lstStyle/>
          <a:p>
            <a:pPr>
              <a:defRPr/>
            </a:pPr>
            <a:fld id="{D8C77680-6A58-4AF6-A1EF-2B1312943C3C}" type="slidenum">
              <a:rPr lang="tr-TR" smtClean="0"/>
              <a:pPr>
                <a:defRPr/>
              </a:pPr>
              <a:t>6</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D8C77680-6A58-4AF6-A1EF-2B1312943C3C}" type="slidenum">
              <a:rPr lang="tr-TR" smtClean="0"/>
              <a:pPr>
                <a:defRPr/>
              </a:pPr>
              <a:t>8</a:t>
            </a:fld>
            <a:endParaRPr lang="tr-TR"/>
          </a:p>
        </p:txBody>
      </p:sp>
    </p:spTree>
    <p:extLst>
      <p:ext uri="{BB962C8B-B14F-4D97-AF65-F5344CB8AC3E}">
        <p14:creationId xmlns:p14="http://schemas.microsoft.com/office/powerpoint/2010/main" xmlns="" val="1997675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92500"/>
          </a:bodyPr>
          <a:lstStyle/>
          <a:p>
            <a:r>
              <a:rPr lang="tr-TR" sz="1200" b="1" dirty="0" smtClean="0">
                <a:solidFill>
                  <a:srgbClr val="0000FF"/>
                </a:solidFill>
              </a:rPr>
              <a:t>Kamu Eliyle Tahsis</a:t>
            </a:r>
          </a:p>
          <a:p>
            <a:pPr algn="just"/>
            <a:r>
              <a:rPr lang="tr-TR" sz="1200" dirty="0" smtClean="0">
                <a:solidFill>
                  <a:srgbClr val="0000FF"/>
                </a:solidFill>
              </a:rPr>
              <a:t>Su kaynağından çekim yapma ya da </a:t>
            </a:r>
            <a:r>
              <a:rPr lang="tr-TR" sz="1200" dirty="0" smtClean="0">
                <a:solidFill>
                  <a:srgbClr val="FF0000"/>
                </a:solidFill>
              </a:rPr>
              <a:t>kullanma hakkı </a:t>
            </a:r>
            <a:r>
              <a:rPr lang="tr-TR" sz="1200" dirty="0" smtClean="0">
                <a:solidFill>
                  <a:srgbClr val="0000FF"/>
                </a:solidFill>
              </a:rPr>
              <a:t>bir kamu idaresi tarafından, belirli süreler için veya süresiz olarak verilir.</a:t>
            </a:r>
          </a:p>
          <a:p>
            <a:pPr algn="just"/>
            <a:r>
              <a:rPr lang="tr-TR" sz="1200" dirty="0" smtClean="0">
                <a:solidFill>
                  <a:srgbClr val="0000FF"/>
                </a:solidFill>
              </a:rPr>
              <a:t>Bu tür tahsis gıda üretimi, endüstriyel gelişim, çevre koruması vb. faaliyetlere yönelik yapılabildiği gibi, </a:t>
            </a:r>
            <a:r>
              <a:rPr lang="tr-TR" sz="1200" dirty="0" smtClean="0">
                <a:solidFill>
                  <a:srgbClr val="FF0000"/>
                </a:solidFill>
              </a:rPr>
              <a:t>kamu otoritesinin öncelikli hedefleri doğrultusunda </a:t>
            </a:r>
            <a:r>
              <a:rPr lang="tr-TR" sz="1200" dirty="0" smtClean="0">
                <a:solidFill>
                  <a:srgbClr val="0000FF"/>
                </a:solidFill>
              </a:rPr>
              <a:t>lisans veya izin vermek suretiyle de yapılabilir.</a:t>
            </a:r>
          </a:p>
          <a:p>
            <a:pPr algn="just"/>
            <a:r>
              <a:rPr lang="tr-TR" sz="1200" dirty="0" smtClean="0">
                <a:solidFill>
                  <a:srgbClr val="0000FF"/>
                </a:solidFill>
              </a:rPr>
              <a:t>Bu tahsis şekli, suyun </a:t>
            </a:r>
            <a:r>
              <a:rPr lang="tr-TR" sz="1200" dirty="0" smtClean="0">
                <a:solidFill>
                  <a:srgbClr val="FF0000"/>
                </a:solidFill>
              </a:rPr>
              <a:t>hakkaniyetle</a:t>
            </a:r>
            <a:r>
              <a:rPr lang="tr-TR" sz="1200" dirty="0" smtClean="0">
                <a:solidFill>
                  <a:srgbClr val="0000FF"/>
                </a:solidFill>
              </a:rPr>
              <a:t> tahsis edilmesini sağlamaktadır.</a:t>
            </a:r>
          </a:p>
          <a:p>
            <a:pPr algn="just"/>
            <a:r>
              <a:rPr lang="tr-TR" sz="1200" dirty="0" smtClean="0">
                <a:solidFill>
                  <a:srgbClr val="0000FF"/>
                </a:solidFill>
              </a:rPr>
              <a:t>En </a:t>
            </a:r>
            <a:r>
              <a:rPr lang="tr-TR" sz="1200" dirty="0" smtClean="0">
                <a:solidFill>
                  <a:srgbClr val="FF0000"/>
                </a:solidFill>
              </a:rPr>
              <a:t>yaygın</a:t>
            </a:r>
            <a:r>
              <a:rPr lang="tr-TR" sz="1200" dirty="0" smtClean="0">
                <a:solidFill>
                  <a:srgbClr val="0000FF"/>
                </a:solidFill>
              </a:rPr>
              <a:t> tahsis şeklidir.</a:t>
            </a:r>
          </a:p>
          <a:p>
            <a:r>
              <a:rPr lang="tr-TR" sz="1200" b="1" dirty="0" smtClean="0">
                <a:solidFill>
                  <a:srgbClr val="0000FF"/>
                </a:solidFill>
              </a:rPr>
              <a:t>Kullanıcı-bazlı Tahsis</a:t>
            </a:r>
          </a:p>
          <a:p>
            <a:r>
              <a:rPr lang="tr-TR" sz="1200" dirty="0" smtClean="0">
                <a:solidFill>
                  <a:srgbClr val="0000FF"/>
                </a:solidFill>
              </a:rPr>
              <a:t>Kanuna dayalı olmayan, </a:t>
            </a:r>
            <a:r>
              <a:rPr lang="tr-TR" sz="1200" dirty="0" smtClean="0">
                <a:solidFill>
                  <a:srgbClr val="FF0000"/>
                </a:solidFill>
              </a:rPr>
              <a:t>gelenek ve göreneklere </a:t>
            </a:r>
            <a:r>
              <a:rPr lang="tr-TR" sz="1200" dirty="0" smtClean="0">
                <a:solidFill>
                  <a:srgbClr val="0000FF"/>
                </a:solidFill>
              </a:rPr>
              <a:t>dayalı bir tahsis şeklidir.</a:t>
            </a:r>
          </a:p>
          <a:p>
            <a:r>
              <a:rPr lang="tr-TR" sz="1200" b="1" dirty="0" smtClean="0">
                <a:solidFill>
                  <a:srgbClr val="0000FF"/>
                </a:solidFill>
              </a:rPr>
              <a:t>Su Piyasaları</a:t>
            </a:r>
          </a:p>
          <a:p>
            <a:pPr algn="just" fontAlgn="auto">
              <a:spcAft>
                <a:spcPts val="0"/>
              </a:spcAft>
              <a:buFont typeface="Arial" pitchFamily="34" charset="0"/>
              <a:buChar char="•"/>
              <a:defRPr/>
            </a:pPr>
            <a:r>
              <a:rPr lang="tr-TR" sz="1200" dirty="0" smtClean="0">
                <a:solidFill>
                  <a:srgbClr val="0000FF"/>
                </a:solidFill>
              </a:rPr>
              <a:t>Bu tür tahsiste, su kullanım hakkı bir otorite kararına bağlı olmaktan ziyade, </a:t>
            </a:r>
            <a:r>
              <a:rPr lang="tr-TR" sz="1200" dirty="0" smtClean="0">
                <a:solidFill>
                  <a:srgbClr val="FF0000"/>
                </a:solidFill>
              </a:rPr>
              <a:t>ticari</a:t>
            </a:r>
            <a:r>
              <a:rPr lang="tr-TR" sz="1200" dirty="0" smtClean="0">
                <a:solidFill>
                  <a:srgbClr val="0000FF"/>
                </a:solidFill>
              </a:rPr>
              <a:t> bir şekilde kullandırılmaktadır.</a:t>
            </a:r>
          </a:p>
          <a:p>
            <a:pPr algn="just" fontAlgn="auto">
              <a:spcAft>
                <a:spcPts val="0"/>
              </a:spcAft>
              <a:buFont typeface="Arial" pitchFamily="34" charset="0"/>
              <a:buChar char="•"/>
              <a:defRPr/>
            </a:pPr>
            <a:r>
              <a:rPr lang="tr-TR" sz="1200" dirty="0" smtClean="0">
                <a:solidFill>
                  <a:srgbClr val="0000FF"/>
                </a:solidFill>
              </a:rPr>
              <a:t>Suyu ticari bir meta haline getirip zayıf ve fakir sektörlerin suya erişimini kısıtlaması nedeniyle </a:t>
            </a:r>
            <a:r>
              <a:rPr lang="tr-TR" sz="1200" dirty="0" smtClean="0">
                <a:solidFill>
                  <a:srgbClr val="FF0000"/>
                </a:solidFill>
              </a:rPr>
              <a:t>dezavantajlı </a:t>
            </a:r>
            <a:r>
              <a:rPr lang="tr-TR" sz="1200" dirty="0" smtClean="0">
                <a:solidFill>
                  <a:srgbClr val="0000FF"/>
                </a:solidFill>
              </a:rPr>
              <a:t>bir tahsis şeklidir.</a:t>
            </a:r>
          </a:p>
          <a:p>
            <a:r>
              <a:rPr lang="tr-TR" sz="1200" b="1" dirty="0" smtClean="0">
                <a:solidFill>
                  <a:srgbClr val="0000FF"/>
                </a:solidFill>
              </a:rPr>
              <a:t>Su Bankaları</a:t>
            </a:r>
          </a:p>
          <a:p>
            <a:pPr algn="just" fontAlgn="auto">
              <a:spcAft>
                <a:spcPts val="0"/>
              </a:spcAft>
              <a:buFont typeface="Arial" pitchFamily="34" charset="0"/>
              <a:buChar char="•"/>
              <a:defRPr/>
            </a:pPr>
            <a:r>
              <a:rPr lang="tr-TR" sz="1200" dirty="0" smtClean="0">
                <a:solidFill>
                  <a:srgbClr val="0000FF"/>
                </a:solidFill>
              </a:rPr>
              <a:t>Su Bankası, su kullanım hakkı ticaretine yönelik </a:t>
            </a:r>
            <a:r>
              <a:rPr lang="tr-TR" sz="1200" dirty="0" smtClean="0">
                <a:solidFill>
                  <a:srgbClr val="FF0000"/>
                </a:solidFill>
              </a:rPr>
              <a:t>fiyat ve miktar kurallarını koyan</a:t>
            </a:r>
            <a:r>
              <a:rPr lang="tr-TR" sz="1200" dirty="0" smtClean="0">
                <a:solidFill>
                  <a:srgbClr val="0000FF"/>
                </a:solidFill>
              </a:rPr>
              <a:t>, alıcı ve satıcı arasında aracı olan ve böylece güvenlik ve düşük işlem maliyeti sağlayan bir organizasyondur .</a:t>
            </a:r>
          </a:p>
          <a:p>
            <a:pPr algn="just" fontAlgn="auto">
              <a:spcAft>
                <a:spcPts val="0"/>
              </a:spcAft>
              <a:buFont typeface="Arial" pitchFamily="34" charset="0"/>
              <a:buChar char="•"/>
              <a:defRPr/>
            </a:pPr>
            <a:r>
              <a:rPr lang="tr-TR" sz="1200" dirty="0" smtClean="0">
                <a:solidFill>
                  <a:srgbClr val="0000FF"/>
                </a:solidFill>
              </a:rPr>
              <a:t>Su bankaları, </a:t>
            </a:r>
            <a:r>
              <a:rPr lang="tr-TR" sz="1200" dirty="0" smtClean="0">
                <a:solidFill>
                  <a:srgbClr val="FF0000"/>
                </a:solidFill>
              </a:rPr>
              <a:t>Kaliforniya Kuraklık Su Bankası (ABD) </a:t>
            </a:r>
            <a:r>
              <a:rPr lang="tr-TR" sz="1200" dirty="0" smtClean="0">
                <a:solidFill>
                  <a:srgbClr val="0000FF"/>
                </a:solidFill>
              </a:rPr>
              <a:t>örneğinde olduğu gibi özel bir amaçla da kurulabilirler.</a:t>
            </a:r>
          </a:p>
          <a:p>
            <a:endParaRPr lang="en-US" sz="1200" dirty="0" smtClean="0">
              <a:solidFill>
                <a:srgbClr val="0000FF"/>
              </a:solidFill>
            </a:endParaRPr>
          </a:p>
          <a:p>
            <a:pPr marL="0" indent="0">
              <a:buNone/>
            </a:pPr>
            <a:endParaRPr lang="en-US" sz="1200" dirty="0">
              <a:solidFill>
                <a:srgbClr val="0000FF"/>
              </a:solidFill>
            </a:endParaRPr>
          </a:p>
        </p:txBody>
      </p:sp>
      <p:sp>
        <p:nvSpPr>
          <p:cNvPr id="4" name="3 Slayt Numarası Yer Tutucusu"/>
          <p:cNvSpPr>
            <a:spLocks noGrp="1"/>
          </p:cNvSpPr>
          <p:nvPr>
            <p:ph type="sldNum" sz="quarter" idx="10"/>
          </p:nvPr>
        </p:nvSpPr>
        <p:spPr/>
        <p:txBody>
          <a:bodyPr/>
          <a:lstStyle/>
          <a:p>
            <a:pPr>
              <a:defRPr/>
            </a:pPr>
            <a:fld id="{2A264147-AD68-4798-B22A-8090534D120E}" type="slidenum">
              <a:rPr lang="tr-TR" smtClean="0"/>
              <a:pPr>
                <a:defRPr/>
              </a:pPr>
              <a:t>10</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mn-cs"/>
              </a:rPr>
              <a:t>Dolayısıyla bütüncül bir bakış açısını temel alan </a:t>
            </a:r>
            <a:r>
              <a:rPr lang="tr-TR" sz="1200" kern="1200" dirty="0" err="1" smtClean="0">
                <a:solidFill>
                  <a:schemeClr val="tx1"/>
                </a:solidFill>
                <a:effectLst/>
                <a:latin typeface="+mn-lt"/>
                <a:ea typeface="+mn-ea"/>
                <a:cs typeface="+mn-cs"/>
              </a:rPr>
              <a:t>sektörel</a:t>
            </a:r>
            <a:r>
              <a:rPr lang="tr-TR" sz="1200" kern="1200" dirty="0" smtClean="0">
                <a:solidFill>
                  <a:schemeClr val="tx1"/>
                </a:solidFill>
                <a:effectLst/>
                <a:latin typeface="+mn-lt"/>
                <a:ea typeface="+mn-ea"/>
                <a:cs typeface="+mn-cs"/>
              </a:rPr>
              <a:t> su tahsisi ihtiva ettiği hedefler bakımından su yönetimine doğrudan eklemlenmektedir:</a:t>
            </a:r>
          </a:p>
          <a:p>
            <a:pPr lvl="0"/>
            <a:r>
              <a:rPr lang="tr-TR" sz="1200" b="1" kern="1200" dirty="0" smtClean="0">
                <a:solidFill>
                  <a:schemeClr val="tx1"/>
                </a:solidFill>
                <a:effectLst/>
                <a:latin typeface="+mn-lt"/>
                <a:ea typeface="+mn-ea"/>
                <a:cs typeface="+mn-cs"/>
              </a:rPr>
              <a:t>Etkin-Verimli Ekonomik Hedef</a:t>
            </a:r>
            <a:r>
              <a:rPr lang="tr-TR" sz="1200" kern="1200" dirty="0" smtClean="0">
                <a:solidFill>
                  <a:schemeClr val="tx1"/>
                </a:solidFill>
                <a:effectLst/>
                <a:latin typeface="+mn-lt"/>
                <a:ea typeface="+mn-ea"/>
                <a:cs typeface="+mn-cs"/>
              </a:rPr>
              <a:t>: Suyun dağıtımı topluma mümkün olan en fazla faydayı sağlamalıdır.</a:t>
            </a:r>
          </a:p>
          <a:p>
            <a:pPr lvl="0"/>
            <a:r>
              <a:rPr lang="tr-TR" sz="1200" b="1" kern="1200" dirty="0" smtClean="0">
                <a:solidFill>
                  <a:schemeClr val="tx1"/>
                </a:solidFill>
                <a:effectLst/>
                <a:latin typeface="+mn-lt"/>
                <a:ea typeface="+mn-ea"/>
                <a:cs typeface="+mn-cs"/>
              </a:rPr>
              <a:t>Adil Sosyal Hedef</a:t>
            </a:r>
            <a:r>
              <a:rPr lang="tr-TR" sz="1200" kern="1200" dirty="0" smtClean="0">
                <a:solidFill>
                  <a:schemeClr val="tx1"/>
                </a:solidFill>
                <a:effectLst/>
                <a:latin typeface="+mn-lt"/>
                <a:ea typeface="+mn-ea"/>
                <a:cs typeface="+mn-cs"/>
              </a:rPr>
              <a:t>: Tüm paydaşların temel ihtiyaçları karşılanmalı ve her kullanım makul bir şekilde açıklanabilmelidir.</a:t>
            </a:r>
          </a:p>
          <a:p>
            <a:pPr lvl="0"/>
            <a:r>
              <a:rPr lang="tr-TR" sz="1200" b="1" kern="1200" dirty="0" smtClean="0">
                <a:solidFill>
                  <a:schemeClr val="tx1"/>
                </a:solidFill>
                <a:effectLst/>
                <a:latin typeface="+mn-lt"/>
                <a:ea typeface="+mn-ea"/>
                <a:cs typeface="+mn-cs"/>
              </a:rPr>
              <a:t>Sürdürülebilir Çevresel Hedef</a:t>
            </a:r>
            <a:r>
              <a:rPr lang="tr-TR" sz="1200" kern="1200" dirty="0" smtClean="0">
                <a:solidFill>
                  <a:schemeClr val="tx1"/>
                </a:solidFill>
                <a:effectLst/>
                <a:latin typeface="+mn-lt"/>
                <a:ea typeface="+mn-ea"/>
                <a:cs typeface="+mn-cs"/>
              </a:rPr>
              <a:t>: Su kaynaklarının ve ekosistemin sürdürülebilirliği sağlanmalıdır.</a:t>
            </a:r>
          </a:p>
          <a:p>
            <a:pPr algn="just"/>
            <a:r>
              <a:rPr lang="tr-TR" sz="1200" kern="1200" dirty="0" smtClean="0">
                <a:solidFill>
                  <a:schemeClr val="tx1"/>
                </a:solidFill>
                <a:effectLst/>
                <a:latin typeface="+mn-lt"/>
                <a:ea typeface="+mn-ea"/>
                <a:cs typeface="+mn-cs"/>
              </a:rPr>
              <a:t> </a:t>
            </a:r>
            <a:r>
              <a:rPr lang="tr-TR" sz="1200" dirty="0" smtClean="0">
                <a:solidFill>
                  <a:srgbClr val="0033CC"/>
                </a:solidFill>
                <a:latin typeface="Verdana" pitchFamily="34" charset="0"/>
                <a:ea typeface="Verdana" pitchFamily="34" charset="0"/>
                <a:cs typeface="Verdana" pitchFamily="34" charset="0"/>
              </a:rPr>
              <a:t>Tahsis sistemi, eşitlik ve verimlilik kavramlarına odaklanır. </a:t>
            </a:r>
          </a:p>
          <a:p>
            <a:pPr algn="just">
              <a:buNone/>
            </a:pPr>
            <a:r>
              <a:rPr lang="tr-TR" sz="1200" dirty="0" smtClean="0">
                <a:solidFill>
                  <a:srgbClr val="0033CC"/>
                </a:solidFill>
                <a:latin typeface="Verdana" pitchFamily="34" charset="0"/>
                <a:ea typeface="Verdana" pitchFamily="34" charset="0"/>
                <a:cs typeface="Verdana" pitchFamily="34" charset="0"/>
              </a:rPr>
              <a:t/>
            </a:r>
            <a:br>
              <a:rPr lang="tr-TR" sz="1200" dirty="0" smtClean="0">
                <a:solidFill>
                  <a:srgbClr val="0033CC"/>
                </a:solidFill>
                <a:latin typeface="Verdana" pitchFamily="34" charset="0"/>
                <a:ea typeface="Verdana" pitchFamily="34" charset="0"/>
                <a:cs typeface="Verdana" pitchFamily="34" charset="0"/>
              </a:rPr>
            </a:br>
            <a:r>
              <a:rPr lang="tr-TR" sz="1200" dirty="0" smtClean="0">
                <a:solidFill>
                  <a:srgbClr val="0033CC"/>
                </a:solidFill>
                <a:latin typeface="Verdana" pitchFamily="34" charset="0"/>
                <a:ea typeface="Verdana" pitchFamily="34" charset="0"/>
                <a:cs typeface="Verdana" pitchFamily="34" charset="0"/>
              </a:rPr>
              <a:t>Eşitlikten kasıt "sektörler ve toplumsal gruplar arasında gelir dağılımı “ açısından farklı imkanlara sahip kullanıcıların (1997 Dünya Bankası)  su kullanımından elde edilecek faydalara eşit erişimidir.</a:t>
            </a:r>
          </a:p>
          <a:p>
            <a:pPr algn="just"/>
            <a:endParaRPr lang="tr-TR" sz="1200" dirty="0" smtClean="0">
              <a:solidFill>
                <a:srgbClr val="0033CC"/>
              </a:solidFill>
              <a:latin typeface="Verdana" pitchFamily="34" charset="0"/>
              <a:ea typeface="Verdana" pitchFamily="34" charset="0"/>
              <a:cs typeface="Verdana" pitchFamily="34" charset="0"/>
            </a:endParaRPr>
          </a:p>
          <a:p>
            <a:pPr algn="just"/>
            <a:r>
              <a:rPr lang="tr-TR" sz="1200" dirty="0" smtClean="0">
                <a:solidFill>
                  <a:srgbClr val="0033CC"/>
                </a:solidFill>
                <a:latin typeface="Verdana" pitchFamily="34" charset="0"/>
                <a:ea typeface="Verdana" pitchFamily="34" charset="0"/>
                <a:cs typeface="Verdana" pitchFamily="34" charset="0"/>
              </a:rPr>
              <a:t>Verimlilik ise “birim miktarda suyun, kaynağın ekolojik dayanım sınırları gözetilerek en yüksek ekonomik kazanç sağlayacak amaca tahsis’’ edilmesidir. Bu açıdan belirleyici olan parametre su kullanım maksadı paralelinde elde edilen fayda yani ekonomik değerdir (Dünya Bankası, 1997).</a:t>
            </a:r>
          </a:p>
          <a:p>
            <a:pPr algn="just"/>
            <a:r>
              <a:rPr lang="tr-TR" sz="1200" dirty="0" smtClean="0">
                <a:solidFill>
                  <a:srgbClr val="0033CC"/>
                </a:solidFill>
                <a:latin typeface="Verdana" pitchFamily="34" charset="0"/>
                <a:ea typeface="Verdana" pitchFamily="34" charset="0"/>
                <a:cs typeface="Verdana" pitchFamily="34" charset="0"/>
              </a:rPr>
              <a:t>Uygulamada, çoğu tahsisat sistemleri bu iki ilke (FAO 2004a) arasında bir denge kurmaya çalışırlar.</a:t>
            </a:r>
          </a:p>
          <a:p>
            <a:pPr lvl="0"/>
            <a:endParaRPr lang="tr-TR"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pPr>
              <a:defRPr/>
            </a:pPr>
            <a:fld id="{D8C77680-6A58-4AF6-A1EF-2B1312943C3C}" type="slidenum">
              <a:rPr lang="tr-TR" smtClean="0"/>
              <a:pPr>
                <a:defRPr/>
              </a:pPr>
              <a:t>11</a:t>
            </a:fld>
            <a:endParaRPr lang="tr-TR"/>
          </a:p>
        </p:txBody>
      </p:sp>
    </p:spTree>
    <p:extLst>
      <p:ext uri="{BB962C8B-B14F-4D97-AF65-F5344CB8AC3E}">
        <p14:creationId xmlns:p14="http://schemas.microsoft.com/office/powerpoint/2010/main" xmlns="" val="1415363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Herhangi bir faydanın elde edilmesi için su tahsisi, kullanım amacına uygun kalitede bir su varlığına bağlıdır. Su kalitesi doğal süreçlerden etkilenebileceği gibi günümüzde esas kirletici faktör daha ziyade tarımsal, endüstriyel ve insani tüketim faaliyetlerinden kaynaklanan yoğun, sistemli ve devamlı bir etkidir. Su tahsisi konusundaki temel sorun erişilebilir su kaynaklarının uzun dönemler boyunca sabit olması buna karşın su talebinin artan şekilde değişkenlik göstermesidir. Bu nedenle nispeten sabit olan nicelik faktörü ile, hem nitelik hem nicelik bakımından çeşitlilik gösteren bir değişken arasında ihtiyaca göre zamansal ve yersel ilişki kurulması gerekmektedir. Bu ise tüm değişkenlerin dikkate alındığı bir analizi gerektirmektedir. (BM, 2000) Dolayısıyla bütüncül bir bakış açısını temel alan sektörel su tahsisi ihtiva ettiği hedefler bakımından su yönetimine doğrudan eklemlenmektedir:</a:t>
            </a:r>
            <a:endParaRPr lang="tr-TR" dirty="0"/>
          </a:p>
        </p:txBody>
      </p:sp>
      <p:sp>
        <p:nvSpPr>
          <p:cNvPr id="4" name="Slayt Numarası Yer Tutucusu 3"/>
          <p:cNvSpPr>
            <a:spLocks noGrp="1"/>
          </p:cNvSpPr>
          <p:nvPr>
            <p:ph type="sldNum" sz="quarter" idx="10"/>
          </p:nvPr>
        </p:nvSpPr>
        <p:spPr/>
        <p:txBody>
          <a:bodyPr/>
          <a:lstStyle/>
          <a:p>
            <a:pPr>
              <a:defRPr/>
            </a:pPr>
            <a:fld id="{D8C77680-6A58-4AF6-A1EF-2B1312943C3C}" type="slidenum">
              <a:rPr lang="tr-TR" smtClean="0"/>
              <a:pPr>
                <a:defRPr/>
              </a:pPr>
              <a:t>12</a:t>
            </a:fld>
            <a:endParaRPr lang="tr-TR"/>
          </a:p>
        </p:txBody>
      </p:sp>
    </p:spTree>
    <p:extLst>
      <p:ext uri="{BB962C8B-B14F-4D97-AF65-F5344CB8AC3E}">
        <p14:creationId xmlns:p14="http://schemas.microsoft.com/office/powerpoint/2010/main" xmlns="" val="2175561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Sektörel su tahsisi planlaması farklı bölgeler, sektörler ve kullanıcılar arasında ne kadar su tahsis edileceğinin belirlenmesi ve havza bazında erişilebilir su hacminin değerlendirilmesi sürecidir. Bu süreç sonunda elde edilen çıktı ise su tahsis planıdır. Bu bağlamda, su tahsis planı yönetim kademesi için tahsis imkanlarını ortaya koyacak bir araçtır..</a:t>
            </a:r>
          </a:p>
          <a:p>
            <a:pPr algn="just">
              <a:lnSpc>
                <a:spcPct val="150000"/>
              </a:lnSpc>
              <a:buFont typeface="Wingdings" pitchFamily="2" charset="2"/>
              <a:buChar char="§"/>
              <a:defRPr/>
            </a:pPr>
            <a:r>
              <a:rPr lang="tr-TR" sz="1200" dirty="0" smtClean="0">
                <a:solidFill>
                  <a:srgbClr val="0000FF"/>
                </a:solidFill>
                <a:latin typeface="Arial" pitchFamily="34" charset="0"/>
                <a:cs typeface="Arial" pitchFamily="34" charset="0"/>
              </a:rPr>
              <a:t>Tahsis edilebilir su -Yıllık ortalama ve aylık değişimler -Garanti edilen minimum hacim</a:t>
            </a:r>
          </a:p>
          <a:p>
            <a:pPr algn="just">
              <a:lnSpc>
                <a:spcPct val="150000"/>
              </a:lnSpc>
              <a:buFont typeface="Wingdings" pitchFamily="2" charset="2"/>
              <a:buChar char="§"/>
              <a:defRPr/>
            </a:pPr>
            <a:r>
              <a:rPr lang="tr-TR" sz="1200" dirty="0" smtClean="0">
                <a:solidFill>
                  <a:srgbClr val="0000FF"/>
                </a:solidFill>
                <a:latin typeface="Arial" pitchFamily="34" charset="0"/>
                <a:cs typeface="Arial" pitchFamily="34" charset="0"/>
              </a:rPr>
              <a:t>Sınır aşan su olması durumu -Durağan koşul -Belirsizlik riski </a:t>
            </a:r>
          </a:p>
          <a:p>
            <a:pPr marL="0" marR="0" lvl="0" indent="0" algn="just" defTabSz="914400" rtl="0" eaLnBrk="0" fontAlgn="base" latinLnBrk="0" hangingPunct="0">
              <a:lnSpc>
                <a:spcPct val="150000"/>
              </a:lnSpc>
              <a:spcBef>
                <a:spcPct val="20000"/>
              </a:spcBef>
              <a:spcAft>
                <a:spcPct val="0"/>
              </a:spcAft>
              <a:buClrTx/>
              <a:buSzTx/>
              <a:buFont typeface="Wingdings" pitchFamily="2" charset="2"/>
              <a:buChar char="§"/>
              <a:tabLst/>
              <a:defRPr/>
            </a:pPr>
            <a:r>
              <a:rPr kumimoji="0" lang="tr-TR" sz="1200" i="0" u="none" strike="noStrike" kern="1200" cap="none" spc="0" normalizeH="0" baseline="0" noProof="0" dirty="0" smtClean="0">
                <a:ln>
                  <a:noFill/>
                </a:ln>
                <a:solidFill>
                  <a:srgbClr val="0000FF"/>
                </a:solidFill>
                <a:effectLst/>
                <a:uLnTx/>
                <a:uFillTx/>
                <a:latin typeface="Arial" pitchFamily="34" charset="0"/>
                <a:ea typeface="+mn-ea"/>
                <a:cs typeface="Arial" pitchFamily="34" charset="0"/>
              </a:rPr>
              <a:t>Sektörel </a:t>
            </a:r>
            <a:r>
              <a:rPr kumimoji="0" lang="tr-TR" sz="1200" i="0" u="none" strike="noStrike" kern="1200" cap="none" spc="0" normalizeH="0" baseline="0" noProof="0" dirty="0" err="1" smtClean="0">
                <a:ln>
                  <a:noFill/>
                </a:ln>
                <a:solidFill>
                  <a:srgbClr val="0000FF"/>
                </a:solidFill>
                <a:effectLst/>
                <a:uLnTx/>
                <a:uFillTx/>
                <a:latin typeface="Arial" pitchFamily="34" charset="0"/>
                <a:ea typeface="+mn-ea"/>
                <a:cs typeface="Arial" pitchFamily="34" charset="0"/>
              </a:rPr>
              <a:t>önceliklendirme</a:t>
            </a:r>
            <a:r>
              <a:rPr kumimoji="0" lang="tr-TR" sz="1200" i="0" u="none" strike="noStrike" kern="1200" cap="none" spc="0" normalizeH="0" baseline="0" noProof="0" dirty="0" smtClean="0">
                <a:ln>
                  <a:noFill/>
                </a:ln>
                <a:solidFill>
                  <a:srgbClr val="0000FF"/>
                </a:solidFill>
                <a:effectLst/>
                <a:uLnTx/>
                <a:uFillTx/>
                <a:latin typeface="Arial" pitchFamily="34" charset="0"/>
                <a:ea typeface="+mn-ea"/>
                <a:cs typeface="Arial" pitchFamily="34" charset="0"/>
              </a:rPr>
              <a:t> -Sektörel izin -Kullanıcı hakkı</a:t>
            </a:r>
          </a:p>
          <a:p>
            <a:r>
              <a:rPr lang="tr-TR" sz="1200" b="1" dirty="0" smtClean="0">
                <a:solidFill>
                  <a:srgbClr val="0045D0"/>
                </a:solidFill>
                <a:latin typeface="Verdana" pitchFamily="34" charset="0"/>
                <a:ea typeface="Verdana" pitchFamily="34" charset="0"/>
                <a:cs typeface="Verdana" pitchFamily="34" charset="0"/>
              </a:rPr>
              <a:t>Tamamlanmış bir tahsis planı 10 yıl için geçerlidir, 5 yılda bir gözden geçirilir. Bu aynı zamanda izleme programı ile elde edilen yeni bilgilerin baz alınarak planın güncellenmesini de sağlar.</a:t>
            </a:r>
            <a:r>
              <a:rPr lang="tr-TR" sz="1200" kern="1200" dirty="0" smtClean="0">
                <a:solidFill>
                  <a:schemeClr val="tx1"/>
                </a:solidFill>
                <a:effectLst/>
                <a:latin typeface="+mn-lt"/>
                <a:ea typeface="+mn-ea"/>
                <a:cs typeface="+mn-cs"/>
              </a:rPr>
              <a:t>. </a:t>
            </a:r>
          </a:p>
          <a:p>
            <a:endParaRPr lang="tr-TR" sz="1200" kern="1200" dirty="0" smtClean="0">
              <a:solidFill>
                <a:schemeClr val="tx1"/>
              </a:solidFill>
              <a:effectLst/>
              <a:latin typeface="+mn-lt"/>
              <a:ea typeface="+mn-ea"/>
              <a:cs typeface="+mn-cs"/>
            </a:endParaRPr>
          </a:p>
          <a:p>
            <a:endParaRPr lang="tr-TR" sz="1200" kern="1200" dirty="0" smtClean="0">
              <a:solidFill>
                <a:schemeClr val="tx1"/>
              </a:solidFill>
              <a:effectLst/>
              <a:latin typeface="+mn-lt"/>
              <a:ea typeface="+mn-ea"/>
              <a:cs typeface="+mn-cs"/>
            </a:endParaRPr>
          </a:p>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Sonuç olarak</a:t>
            </a:r>
            <a:r>
              <a:rPr lang="tr-TR" sz="1200" b="1"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sektörel su tahsisi planları; kullanıcıların güvenliklerini sağlamak ve yatırımları rahatlatmak için çok iyi tanımlanmalıdır. Planlamada en uygun bilimsel, sosyal, ekonomik analizleri ve toplumsal girdileri içermeli; risk yönetimi, verilerin gelişimine adapte olabilen mekanizmaları bulundurmalıdır. Ayrıca değişimlere ayak uydurmak ve problemlerin çözümünü sağlamak üzere esnek olmalıdır. Çevre ve kamu yararına yönelik sonuçlara ulaşmak için</a:t>
            </a:r>
            <a:r>
              <a:rPr lang="tr-TR" sz="1200" b="1"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havza bazında yönetimsel düzenlemeler</a:t>
            </a:r>
            <a:r>
              <a:rPr lang="tr-TR" sz="1200" b="1"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yapılmalı, alınan kararların uygulamalara yansımasını </a:t>
            </a:r>
            <a:r>
              <a:rPr lang="tr-TR" sz="1200" kern="1200" dirty="0" err="1" smtClean="0">
                <a:solidFill>
                  <a:schemeClr val="tx1"/>
                </a:solidFill>
                <a:effectLst/>
                <a:latin typeface="+mn-lt"/>
                <a:ea typeface="+mn-ea"/>
                <a:cs typeface="+mn-cs"/>
              </a:rPr>
              <a:t>teminen</a:t>
            </a:r>
            <a:r>
              <a:rPr lang="tr-TR" sz="1200" kern="1200" dirty="0" smtClean="0">
                <a:solidFill>
                  <a:schemeClr val="tx1"/>
                </a:solidFill>
                <a:effectLst/>
                <a:latin typeface="+mn-lt"/>
                <a:ea typeface="+mn-ea"/>
                <a:cs typeface="+mn-cs"/>
              </a:rPr>
              <a:t> sağlam bir teknik temel oluşturulmalıdır </a:t>
            </a:r>
          </a:p>
          <a:p>
            <a:pPr marL="360363" lvl="1" indent="-180975">
              <a:lnSpc>
                <a:spcPct val="114000"/>
              </a:lnSpc>
              <a:spcBef>
                <a:spcPts val="600"/>
              </a:spcBef>
              <a:buFont typeface="Arial" charset="0"/>
              <a:buChar char="•"/>
            </a:pPr>
            <a:r>
              <a:rPr lang="tr-TR" sz="3200" dirty="0" smtClean="0">
                <a:solidFill>
                  <a:schemeClr val="tx2"/>
                </a:solidFill>
                <a:latin typeface="Calibri" pitchFamily="34" charset="0"/>
              </a:rPr>
              <a:t>Belirli bir yıllık hacmi belirli bir talep birimine tahsis etmeye yönelik mekanizma. </a:t>
            </a:r>
          </a:p>
          <a:p>
            <a:pPr marL="360363" lvl="1" indent="-180975">
              <a:lnSpc>
                <a:spcPct val="114000"/>
              </a:lnSpc>
              <a:spcBef>
                <a:spcPts val="600"/>
              </a:spcBef>
              <a:buFont typeface="Arial" charset="0"/>
              <a:buChar char="•"/>
            </a:pPr>
            <a:r>
              <a:rPr lang="tr-TR" sz="3200" dirty="0" smtClean="0">
                <a:solidFill>
                  <a:schemeClr val="tx2"/>
                </a:solidFill>
                <a:latin typeface="Calibri" pitchFamily="34" charset="0"/>
              </a:rPr>
              <a:t>Su tahsisleri tek başına su kullanım hakkı vermez.</a:t>
            </a:r>
          </a:p>
          <a:p>
            <a:pPr marL="360363" lvl="1" indent="-180975">
              <a:lnSpc>
                <a:spcPct val="114000"/>
              </a:lnSpc>
              <a:spcBef>
                <a:spcPts val="600"/>
              </a:spcBef>
              <a:buFont typeface="Arial" charset="0"/>
              <a:buChar char="•"/>
            </a:pPr>
            <a:r>
              <a:rPr lang="tr-TR" sz="3200" dirty="0" smtClean="0">
                <a:solidFill>
                  <a:schemeClr val="tx2"/>
                </a:solidFill>
                <a:latin typeface="Calibri" pitchFamily="34" charset="0"/>
              </a:rPr>
              <a:t>Takip edilen prosedür, mevcut su hakları, su arzı ve su talebi göz önünde bulundurularak mevcut su kaynaklarının tahsisinden ve rezervinden oluşur.</a:t>
            </a:r>
            <a:endParaRPr lang="tr-TR" sz="2800" dirty="0" smtClean="0"/>
          </a:p>
          <a:p>
            <a:endParaRPr lang="tr-TR" dirty="0" smtClean="0"/>
          </a:p>
          <a:p>
            <a:endParaRPr lang="tr-TR" sz="1200" kern="1200" dirty="0" smtClean="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pPr>
              <a:defRPr/>
            </a:pPr>
            <a:fld id="{D8C77680-6A58-4AF6-A1EF-2B1312943C3C}" type="slidenum">
              <a:rPr lang="tr-TR" smtClean="0"/>
              <a:pPr>
                <a:defRPr/>
              </a:pPr>
              <a:t>13</a:t>
            </a:fld>
            <a:endParaRPr lang="tr-TR"/>
          </a:p>
        </p:txBody>
      </p:sp>
    </p:spTree>
    <p:extLst>
      <p:ext uri="{BB962C8B-B14F-4D97-AF65-F5344CB8AC3E}">
        <p14:creationId xmlns:p14="http://schemas.microsoft.com/office/powerpoint/2010/main" xmlns="" val="3408170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Bugüne kadar geliştirilen su yönetim sistemleri geleneksel amaçlara yöneliktir: Sel kontrolü, enerji üretimi, sulama, kentsel su ihtiyacı. Geleneksel olmayan amaçlar ise; nehir ve ekosistem özelliklerinin korunması, biyolojik çeşitliliğin korunması gibi konuları da içermektedir. Son zamanlarda geleneksel olmayan amaçlara hizmet etmek üzere bazı teknik araçlar geliştirilmiştir </a:t>
            </a:r>
          </a:p>
          <a:p>
            <a:endParaRPr lang="tr-TR" sz="1200" kern="1200" dirty="0" smtClean="0">
              <a:solidFill>
                <a:schemeClr val="tx1"/>
              </a:solidFill>
              <a:latin typeface="+mn-lt"/>
              <a:ea typeface="+mn-ea"/>
              <a:cs typeface="+mn-cs"/>
            </a:endParaRPr>
          </a:p>
          <a:p>
            <a:pPr algn="just">
              <a:buFont typeface="Wingdings" pitchFamily="2" charset="2"/>
              <a:buChar char="ü"/>
            </a:pPr>
            <a:r>
              <a:rPr lang="tr-TR" sz="1200" b="1" dirty="0" smtClean="0">
                <a:solidFill>
                  <a:srgbClr val="0033CC"/>
                </a:solidFill>
              </a:rPr>
              <a:t>Su yönetiminde havza ölçeği esas alınmaktadır.</a:t>
            </a:r>
          </a:p>
          <a:p>
            <a:pPr algn="just">
              <a:buFont typeface="Wingdings" pitchFamily="2" charset="2"/>
              <a:buChar char="ü"/>
            </a:pPr>
            <a:r>
              <a:rPr lang="tr-TR" sz="1200" b="1" dirty="0" smtClean="0">
                <a:solidFill>
                  <a:srgbClr val="0033CC"/>
                </a:solidFill>
              </a:rPr>
              <a:t>Kaynakların beka kabiliyetini korumak üzere su en uygun kullanıma </a:t>
            </a:r>
            <a:r>
              <a:rPr lang="tr-TR" sz="1200" b="1" dirty="0" err="1" smtClean="0">
                <a:solidFill>
                  <a:srgbClr val="0033CC"/>
                </a:solidFill>
              </a:rPr>
              <a:t>kanalize</a:t>
            </a:r>
            <a:r>
              <a:rPr lang="tr-TR" sz="1200" b="1" dirty="0" smtClean="0">
                <a:solidFill>
                  <a:srgbClr val="0033CC"/>
                </a:solidFill>
              </a:rPr>
              <a:t> edilmektedir.</a:t>
            </a:r>
          </a:p>
          <a:p>
            <a:pPr lvl="0" algn="just">
              <a:buFont typeface="Wingdings" pitchFamily="2" charset="2"/>
              <a:buChar char="ü"/>
            </a:pPr>
            <a:r>
              <a:rPr lang="tr-TR" sz="1200" b="1" dirty="0" smtClean="0">
                <a:solidFill>
                  <a:srgbClr val="0033CC"/>
                </a:solidFill>
              </a:rPr>
              <a:t>Yasal dayanak ile dengeli kullanım koşullarının bozulması durumunda yetkili otoritenin müdahale yetkisi ve gücü bulunduğu görülmektedir.</a:t>
            </a:r>
          </a:p>
          <a:p>
            <a:pPr lvl="0" algn="just">
              <a:buFont typeface="Wingdings" pitchFamily="2" charset="2"/>
              <a:buChar char="ü"/>
            </a:pPr>
            <a:r>
              <a:rPr lang="tr-TR" sz="1200" b="1" dirty="0" smtClean="0">
                <a:solidFill>
                  <a:srgbClr val="0033CC"/>
                </a:solidFill>
              </a:rPr>
              <a:t>Merkezden yerele sorumluluklar ve yetkilerin dağıtıldığı kurumsal yapılanma tesis edilmiştir.</a:t>
            </a:r>
          </a:p>
          <a:p>
            <a:pPr lvl="0" algn="just">
              <a:buFont typeface="Wingdings" pitchFamily="2" charset="2"/>
              <a:buChar char="ü"/>
            </a:pPr>
            <a:r>
              <a:rPr lang="tr-TR" sz="1200" b="1" dirty="0" smtClean="0">
                <a:solidFill>
                  <a:srgbClr val="0033CC"/>
                </a:solidFill>
              </a:rPr>
              <a:t>Tahsis edilen suyun kullanım amacı ve miktarı çeşitli mekanizmalarla takip edilmektedir .</a:t>
            </a:r>
          </a:p>
          <a:p>
            <a:pPr algn="just">
              <a:buFont typeface="Wingdings" pitchFamily="2" charset="2"/>
              <a:buChar char="ü"/>
            </a:pPr>
            <a:r>
              <a:rPr lang="tr-TR" sz="1200" b="1" dirty="0" smtClean="0">
                <a:solidFill>
                  <a:srgbClr val="0033CC"/>
                </a:solidFill>
              </a:rPr>
              <a:t> İçme ve kullanma suyu ihtiyacının birinci, ekolojik ihtiyaç ikinci sırada yer aldığı; diğer sıralamanın ülkelerin sektörel özelliklerine göre değişebildiği görülmektedir.</a:t>
            </a:r>
          </a:p>
          <a:p>
            <a:pPr lvl="0" algn="just">
              <a:buFont typeface="Wingdings" pitchFamily="2" charset="2"/>
              <a:buChar char="ü"/>
            </a:pPr>
            <a:r>
              <a:rPr lang="tr-TR" sz="1200" b="1" dirty="0" smtClean="0">
                <a:solidFill>
                  <a:srgbClr val="0033CC"/>
                </a:solidFill>
              </a:rPr>
              <a:t>Su yönetiminde alınan kararlarda şeffaf ve katılımcı bir yaklaşım izlenmektedir.</a:t>
            </a:r>
          </a:p>
          <a:p>
            <a:endParaRPr lang="tr-TR" dirty="0" smtClean="0"/>
          </a:p>
          <a:p>
            <a:endParaRPr lang="tr-TR" dirty="0"/>
          </a:p>
        </p:txBody>
      </p:sp>
      <p:sp>
        <p:nvSpPr>
          <p:cNvPr id="4" name="3 Slayt Numarası Yer Tutucusu"/>
          <p:cNvSpPr>
            <a:spLocks noGrp="1"/>
          </p:cNvSpPr>
          <p:nvPr>
            <p:ph type="sldNum" sz="quarter" idx="10"/>
          </p:nvPr>
        </p:nvSpPr>
        <p:spPr/>
        <p:txBody>
          <a:bodyPr/>
          <a:lstStyle/>
          <a:p>
            <a:pPr>
              <a:defRPr/>
            </a:pPr>
            <a:fld id="{D8C77680-6A58-4AF6-A1EF-2B1312943C3C}" type="slidenum">
              <a:rPr lang="tr-TR" smtClean="0"/>
              <a:pPr>
                <a:defRPr/>
              </a:pPr>
              <a:t>15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E9CA7324-1939-48CD-B9E7-6E90101D3652}" type="datetime1">
              <a:rPr lang="tr-TR" smtClean="0"/>
              <a:pPr>
                <a:defRPr/>
              </a:pPr>
              <a:t>18.11.2014</a:t>
            </a:fld>
            <a:endParaRPr lang="tr-TR" dirty="0"/>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EA072C29-41CD-4048-AEF6-CF8935E2AE50}" type="slidenum">
              <a:rPr lang="tr-TR"/>
              <a:pPr>
                <a:defRPr/>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857700C1-545F-41A6-A3CD-CF7DD5603A8B}" type="datetime1">
              <a:rPr lang="tr-TR" smtClean="0"/>
              <a:pPr>
                <a:defRPr/>
              </a:pPr>
              <a:t>18.11.2014</a:t>
            </a:fld>
            <a:endParaRPr lang="tr-TR" dirty="0"/>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1F5A1D91-B7DF-40A8-805A-35C3D1F66B0F}" type="slidenum">
              <a:rPr lang="tr-TR"/>
              <a:pPr>
                <a:defRPr/>
              </a:pPr>
              <a:t>‹#›</a:t>
            </a:fld>
            <a:endParaRPr lang="tr-T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18.11.2014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C68D85B6-719B-49AF-8C15-B112099F8A9C}" type="datetime1">
              <a:rPr lang="tr-TR" smtClean="0"/>
              <a:pPr>
                <a:defRPr/>
              </a:pPr>
              <a:t>18.11.2014</a:t>
            </a:fld>
            <a:endParaRPr lang="tr-TR" dirty="0"/>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6D3694BA-3DDE-4AFE-B41B-561DB87B90BA}" type="slidenum">
              <a:rPr lang="tr-TR"/>
              <a:pPr>
                <a:defRPr/>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88B1CA34-3628-426E-B6E6-3DF3A5AB855B}" type="datetime1">
              <a:rPr lang="tr-TR" smtClean="0"/>
              <a:pPr>
                <a:defRPr/>
              </a:pPr>
              <a:t>18.11.2014</a:t>
            </a:fld>
            <a:endParaRPr lang="tr-TR" dirty="0"/>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E9456E87-49FE-4050-8AD2-3D72765D6BE0}" type="slidenum">
              <a:rPr lang="tr-TR"/>
              <a:pPr>
                <a:defRPr/>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6AA6223C-B52A-4EBE-9E74-7FF406A2E17B}" type="datetime1">
              <a:rPr lang="tr-TR" smtClean="0"/>
              <a:pPr>
                <a:defRPr/>
              </a:pPr>
              <a:t>18.11.2014</a:t>
            </a:fld>
            <a:endParaRPr lang="tr-TR" dirty="0"/>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73D3C1F7-75F4-4EAB-8C6D-EF1EC363ACEE}" type="slidenum">
              <a:rPr lang="tr-TR"/>
              <a:pPr>
                <a:defRPr/>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66CEF1BD-0702-4640-9C06-2D984EC41D3A}" type="datetime1">
              <a:rPr lang="tr-TR" smtClean="0"/>
              <a:pPr>
                <a:defRPr/>
              </a:pPr>
              <a:t>18.11.2014</a:t>
            </a:fld>
            <a:endParaRPr lang="tr-TR" dirty="0"/>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F4E56AA5-43B8-4F14-BBAA-8D022AA704D3}" type="slidenum">
              <a:rPr lang="tr-TR"/>
              <a:pPr>
                <a:defRPr/>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752998A2-2329-476B-8A13-697F1401A105}" type="datetime1">
              <a:rPr lang="tr-TR" smtClean="0"/>
              <a:pPr>
                <a:defRPr/>
              </a:pPr>
              <a:t>18.11.2014</a:t>
            </a:fld>
            <a:endParaRPr lang="tr-TR" dirty="0"/>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CD09E517-C2BC-4C64-B345-EE41016313D1}" type="slidenum">
              <a:rPr lang="tr-TR"/>
              <a:pPr>
                <a:defRPr/>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CEB16FA5-5875-48C2-9107-A0A2A442527A}" type="datetime1">
              <a:rPr lang="tr-TR" smtClean="0"/>
              <a:pPr>
                <a:defRPr/>
              </a:pPr>
              <a:t>18.11.2014</a:t>
            </a:fld>
            <a:endParaRPr lang="tr-TR" dirty="0"/>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5BDCF07C-495E-4811-A3E2-F059A31EA8B8}" type="slidenum">
              <a:rPr lang="tr-TR"/>
              <a:pPr>
                <a:defRPr/>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092FD1F0-320E-4DE8-8845-20D5938E8340}" type="datetime1">
              <a:rPr lang="tr-TR" smtClean="0"/>
              <a:pPr>
                <a:defRPr/>
              </a:pPr>
              <a:t>18.11.2014</a:t>
            </a:fld>
            <a:endParaRPr lang="tr-TR" dirty="0"/>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850D5072-E95B-480A-AEE5-5616EAADA18D}" type="slidenum">
              <a:rPr lang="tr-TR"/>
              <a:pPr>
                <a:defRPr/>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dirty="0" smtClean="0"/>
              <a:t>Resim eklemek için simgeyi tıklatın</a:t>
            </a:r>
            <a:endParaRPr lang="tr-TR" noProof="0"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8FD0F21F-E773-4064-8FB5-8B1117F6CD65}" type="datetime1">
              <a:rPr lang="tr-TR" smtClean="0"/>
              <a:pPr>
                <a:defRPr/>
              </a:pPr>
              <a:t>18.11.2014</a:t>
            </a:fld>
            <a:endParaRPr lang="tr-TR" dirty="0"/>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6039BBB9-1DD3-407C-A24F-98E3DF41FB33}" type="slidenum">
              <a:rPr lang="tr-TR"/>
              <a:pPr>
                <a:defRPr/>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65E692F-3698-4D07-A72C-416C9A9EE65F}" type="datetime1">
              <a:rPr lang="tr-TR" smtClean="0"/>
              <a:pPr>
                <a:defRPr/>
              </a:pPr>
              <a:t>18.11.2014</a:t>
            </a:fld>
            <a:endParaRPr lang="tr-TR" dirty="0"/>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B4B5E11-156F-404B-923D-1B9B7533192B}" type="slidenum">
              <a:rPr lang="tr-TR"/>
              <a:pPr>
                <a:defRPr/>
              </a:pPr>
              <a:t>‹#›</a:t>
            </a:fld>
            <a:endParaRPr lang="tr-TR" dirty="0"/>
          </a:p>
        </p:txBody>
      </p:sp>
    </p:spTree>
  </p:cSld>
  <p:clrMap bg1="lt1" tx1="dk1" bg2="lt2" tx2="dk2" accent1="accent1" accent2="accent2" accent3="accent3" accent4="accent4" accent5="accent5" accent6="accent6" hlink="hlink" folHlink="folHlink"/>
  <p:sldLayoutIdLst>
    <p:sldLayoutId id="2147483921"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2"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uact=8&amp;docid=FzNHthbdO958hM&amp;tbnid=rKM4BPnMGGV0DM:&amp;ved=0CAcQjRw&amp;url=http://www.kadinveaile.com/bir-fincan-cerezin-ogrettigi-adalet/&amp;ei=cAY9VOyoGtfXaoergegM&amp;bvm=bv.77161500,d.ZGU&amp;psig=AFQjCNHZh6UgvNYEqqi1g_EpMReaPDH8vw&amp;ust=141337186321613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0" y="188640"/>
            <a:ext cx="9144000" cy="115212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dana" pitchFamily="34" charset="0"/>
                <a:ea typeface="Verdana" pitchFamily="34" charset="0"/>
                <a:cs typeface="Verdana" pitchFamily="34" charset="0"/>
              </a:rPr>
              <a:t>SEKTÖREL SU TAHSİSİNDE SU SİCİLİ</a:t>
            </a:r>
            <a:r>
              <a:rPr lang="tr-T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mn-ea"/>
                <a:cs typeface="+mn-cs"/>
              </a:rPr>
              <a:t/>
            </a:r>
            <a:br>
              <a:rPr lang="tr-T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mn-ea"/>
                <a:cs typeface="+mn-cs"/>
              </a:rPr>
            </a:br>
            <a:endPar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mn-ea"/>
              <a:cs typeface="+mn-cs"/>
            </a:endParaRPr>
          </a:p>
        </p:txBody>
      </p:sp>
      <p:sp>
        <p:nvSpPr>
          <p:cNvPr id="3" name="2 Alt Başlık"/>
          <p:cNvSpPr>
            <a:spLocks noGrp="1"/>
          </p:cNvSpPr>
          <p:nvPr>
            <p:ph type="subTitle" idx="1"/>
          </p:nvPr>
        </p:nvSpPr>
        <p:spPr>
          <a:xfrm>
            <a:off x="1331640" y="4653136"/>
            <a:ext cx="6400800" cy="1944216"/>
          </a:xfrm>
        </p:spPr>
        <p:txBody>
          <a:bodyPr>
            <a:normAutofit/>
          </a:bodyPr>
          <a:lstStyle/>
          <a:p>
            <a:r>
              <a:rPr lang="tr-TR" sz="1600" b="1" dirty="0" smtClean="0">
                <a:ln w="10541" cmpd="sng">
                  <a:solidFill>
                    <a:schemeClr val="accent1">
                      <a:shade val="88000"/>
                      <a:satMod val="110000"/>
                    </a:schemeClr>
                  </a:solidFill>
                  <a:prstDash val="solid"/>
                </a:ln>
                <a:solidFill>
                  <a:srgbClr val="0045D0"/>
                </a:solidFill>
                <a:latin typeface="Verdana" pitchFamily="34" charset="0"/>
                <a:ea typeface="Verdana" pitchFamily="34" charset="0"/>
                <a:cs typeface="Verdana" pitchFamily="34" charset="0"/>
              </a:rPr>
              <a:t>Nuray AYTEN</a:t>
            </a:r>
          </a:p>
          <a:p>
            <a:r>
              <a:rPr lang="tr-TR" sz="1600" b="1" dirty="0" smtClean="0">
                <a:ln w="10541" cmpd="sng">
                  <a:solidFill>
                    <a:schemeClr val="accent1">
                      <a:shade val="88000"/>
                      <a:satMod val="110000"/>
                    </a:schemeClr>
                  </a:solidFill>
                  <a:prstDash val="solid"/>
                </a:ln>
                <a:solidFill>
                  <a:srgbClr val="0045D0"/>
                </a:solidFill>
                <a:latin typeface="Verdana" pitchFamily="34" charset="0"/>
                <a:ea typeface="Verdana" pitchFamily="34" charset="0"/>
                <a:cs typeface="Verdana" pitchFamily="34" charset="0"/>
              </a:rPr>
              <a:t>Uzman Yardımcısı</a:t>
            </a:r>
          </a:p>
          <a:p>
            <a:endParaRPr lang="tr-TR" sz="1600" b="1" dirty="0" smtClean="0">
              <a:ln w="10541" cmpd="sng">
                <a:solidFill>
                  <a:schemeClr val="accent1">
                    <a:shade val="88000"/>
                    <a:satMod val="110000"/>
                  </a:schemeClr>
                </a:solidFill>
                <a:prstDash val="solid"/>
              </a:ln>
              <a:solidFill>
                <a:srgbClr val="0045D0"/>
              </a:solidFill>
              <a:latin typeface="Verdana" pitchFamily="34" charset="0"/>
              <a:ea typeface="Verdana" pitchFamily="34" charset="0"/>
              <a:cs typeface="Verdana" pitchFamily="34" charset="0"/>
            </a:endParaRPr>
          </a:p>
          <a:p>
            <a:endParaRPr lang="tr-TR" sz="1600" b="1" dirty="0" smtClean="0">
              <a:ln w="10541" cmpd="sng">
                <a:solidFill>
                  <a:schemeClr val="accent1">
                    <a:shade val="88000"/>
                    <a:satMod val="110000"/>
                  </a:schemeClr>
                </a:solidFill>
                <a:prstDash val="solid"/>
              </a:ln>
              <a:solidFill>
                <a:srgbClr val="0045D0"/>
              </a:solidFill>
              <a:latin typeface="Verdana" pitchFamily="34" charset="0"/>
              <a:ea typeface="Verdana" pitchFamily="34" charset="0"/>
              <a:cs typeface="Verdana" pitchFamily="34" charset="0"/>
            </a:endParaRPr>
          </a:p>
          <a:p>
            <a:r>
              <a:rPr lang="tr-TR" sz="1600" b="1" dirty="0" smtClean="0">
                <a:ln w="10541" cmpd="sng">
                  <a:solidFill>
                    <a:schemeClr val="accent1">
                      <a:shade val="88000"/>
                      <a:satMod val="110000"/>
                    </a:schemeClr>
                  </a:solidFill>
                  <a:prstDash val="solid"/>
                </a:ln>
                <a:solidFill>
                  <a:srgbClr val="0045D0"/>
                </a:solidFill>
                <a:latin typeface="Verdana" pitchFamily="34" charset="0"/>
                <a:ea typeface="Verdana" pitchFamily="34" charset="0"/>
                <a:cs typeface="Verdana" pitchFamily="34" charset="0"/>
              </a:rPr>
              <a:t>TAHSİSLER ŞUBESİ</a:t>
            </a:r>
          </a:p>
          <a:p>
            <a:pPr lvl="1"/>
            <a:r>
              <a:rPr lang="tr-TR" sz="1400" b="1" dirty="0" smtClean="0">
                <a:ln w="10541" cmpd="sng">
                  <a:solidFill>
                    <a:schemeClr val="accent1">
                      <a:shade val="88000"/>
                      <a:satMod val="110000"/>
                    </a:schemeClr>
                  </a:solidFill>
                  <a:prstDash val="solid"/>
                </a:ln>
                <a:solidFill>
                  <a:srgbClr val="0045D0"/>
                </a:solidFill>
                <a:latin typeface="Verdana" pitchFamily="34" charset="0"/>
                <a:ea typeface="Verdana" pitchFamily="34" charset="0"/>
                <a:cs typeface="Verdana" pitchFamily="34" charset="0"/>
              </a:rPr>
              <a:t>18 Kasım  2014</a:t>
            </a:r>
          </a:p>
        </p:txBody>
      </p:sp>
      <p:pic>
        <p:nvPicPr>
          <p:cNvPr id="5" name="Picture 4" descr="http://radio.rpp.com.pe/cuidaelagua/files/2011/03/aguas-residual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1628801"/>
            <a:ext cx="5184576" cy="249004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332656"/>
            <a:ext cx="8229600" cy="418058"/>
          </a:xfr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indent="-342900"/>
            <a:r>
              <a:rPr lang="tr-TR" sz="3600" b="1" dirty="0" smtClean="0">
                <a:ln w="11430"/>
                <a:solidFill>
                  <a:srgbClr val="FF0000"/>
                </a:solidFill>
                <a:effectLst>
                  <a:outerShdw blurRad="50800" dist="39000" dir="5460000" algn="tl">
                    <a:srgbClr val="000000">
                      <a:alpha val="38000"/>
                    </a:srgbClr>
                  </a:outerShdw>
                </a:effectLst>
                <a:latin typeface="Calibri" pitchFamily="34" charset="0"/>
                <a:ea typeface="+mn-ea"/>
                <a:cs typeface="+mn-cs"/>
              </a:rPr>
              <a:t>SEKTÖREL SU TAHSİSİ</a:t>
            </a:r>
            <a:endParaRPr lang="tr-TR" sz="3600" b="1" dirty="0">
              <a:ln w="11430"/>
              <a:solidFill>
                <a:srgbClr val="FF0000"/>
              </a:solidFill>
              <a:effectLst>
                <a:outerShdw blurRad="50800" dist="39000" dir="5460000" algn="tl">
                  <a:srgbClr val="000000">
                    <a:alpha val="38000"/>
                  </a:srgbClr>
                </a:outerShdw>
              </a:effectLst>
              <a:latin typeface="Calibri" pitchFamily="34" charset="0"/>
              <a:ea typeface="+mn-ea"/>
              <a:cs typeface="+mn-cs"/>
            </a:endParaRPr>
          </a:p>
        </p:txBody>
      </p:sp>
      <p:sp>
        <p:nvSpPr>
          <p:cNvPr id="3" name="2 İçerik Yer Tutucusu"/>
          <p:cNvSpPr>
            <a:spLocks noGrp="1"/>
          </p:cNvSpPr>
          <p:nvPr>
            <p:ph idx="1"/>
          </p:nvPr>
        </p:nvSpPr>
        <p:spPr>
          <a:xfrm>
            <a:off x="395536" y="881336"/>
            <a:ext cx="8496944" cy="5976664"/>
          </a:xfrm>
        </p:spPr>
        <p:txBody>
          <a:bodyPr>
            <a:noAutofit/>
          </a:bodyPr>
          <a:lstStyle/>
          <a:p>
            <a:pPr algn="just"/>
            <a:endParaRPr lang="tr-TR" sz="2000" dirty="0" smtClean="0">
              <a:solidFill>
                <a:srgbClr val="0045D0"/>
              </a:solidFill>
              <a:ea typeface="Verdana" pitchFamily="34" charset="0"/>
              <a:cs typeface="Arial" pitchFamily="34" charset="0"/>
            </a:endParaRPr>
          </a:p>
          <a:p>
            <a:pPr algn="just"/>
            <a:r>
              <a:rPr lang="tr-TR" sz="2000" dirty="0" smtClean="0">
                <a:solidFill>
                  <a:srgbClr val="0045D0"/>
                </a:solidFill>
                <a:ea typeface="Verdana" pitchFamily="34" charset="0"/>
                <a:cs typeface="Arial" pitchFamily="34" charset="0"/>
              </a:rPr>
              <a:t>Su kullanımına yönelik hakkın kim tarafından ve neye dayanarak, nasıl yapılacağını ortaya koyan bir süreci anlatmaktadır </a:t>
            </a:r>
            <a:r>
              <a:rPr lang="en-US" sz="2000" dirty="0" smtClean="0">
                <a:solidFill>
                  <a:srgbClr val="0045D0"/>
                </a:solidFill>
                <a:ea typeface="Verdana" pitchFamily="34" charset="0"/>
                <a:cs typeface="Arial" pitchFamily="34" charset="0"/>
              </a:rPr>
              <a:t>(FAO 2004a; WWF 2007).</a:t>
            </a:r>
            <a:endParaRPr lang="tr-TR" sz="2000" dirty="0" smtClean="0">
              <a:solidFill>
                <a:srgbClr val="0045D0"/>
              </a:solidFill>
              <a:ea typeface="Verdana" pitchFamily="34" charset="0"/>
              <a:cs typeface="Arial" pitchFamily="34" charset="0"/>
            </a:endParaRPr>
          </a:p>
          <a:p>
            <a:pPr algn="just">
              <a:buNone/>
            </a:pPr>
            <a:endParaRPr lang="tr-TR" sz="2000" dirty="0" smtClean="0">
              <a:solidFill>
                <a:srgbClr val="0045D0"/>
              </a:solidFill>
              <a:ea typeface="Verdana" pitchFamily="34" charset="0"/>
              <a:cs typeface="Arial" pitchFamily="34" charset="0"/>
            </a:endParaRPr>
          </a:p>
          <a:p>
            <a:pPr algn="just"/>
            <a:r>
              <a:rPr lang="tr-TR" sz="2000" dirty="0" smtClean="0">
                <a:solidFill>
                  <a:srgbClr val="0045D0"/>
                </a:solidFill>
                <a:ea typeface="Verdana" pitchFamily="34" charset="0"/>
                <a:cs typeface="Arial" pitchFamily="34" charset="0"/>
              </a:rPr>
              <a:t>Tahsis, kamu tarafından tam denetimi veya piyasa ve kamu karışımı gibi farklı şekillerde yapılabilmektedir ancak bu mekanizmaların hayata geçirilmesi ülkeye özgü düzenleyici (yasal) bir çerçeve gerektirir.</a:t>
            </a:r>
          </a:p>
          <a:p>
            <a:pPr algn="just">
              <a:buNone/>
            </a:pPr>
            <a:endParaRPr lang="tr-TR" sz="2000" dirty="0" smtClean="0">
              <a:solidFill>
                <a:srgbClr val="0045D0"/>
              </a:solidFill>
              <a:ea typeface="Verdana" pitchFamily="34" charset="0"/>
              <a:cs typeface="Arial" pitchFamily="34" charset="0"/>
            </a:endParaRPr>
          </a:p>
          <a:p>
            <a:pPr algn="just">
              <a:buFont typeface="Wingdings" pitchFamily="2" charset="2"/>
              <a:buChar char="Ø"/>
            </a:pPr>
            <a:r>
              <a:rPr lang="tr-TR" sz="2000" dirty="0" smtClean="0">
                <a:solidFill>
                  <a:srgbClr val="0033CC"/>
                </a:solidFill>
              </a:rPr>
              <a:t>	</a:t>
            </a:r>
            <a:r>
              <a:rPr lang="tr-TR" sz="2000" b="1" dirty="0" smtClean="0">
                <a:solidFill>
                  <a:srgbClr val="00FF00"/>
                </a:solidFill>
              </a:rPr>
              <a:t>Kamu Eliyle Tahsis</a:t>
            </a:r>
          </a:p>
          <a:p>
            <a:pPr algn="just">
              <a:buFont typeface="Wingdings" pitchFamily="2" charset="2"/>
              <a:buChar char="Ø"/>
            </a:pPr>
            <a:r>
              <a:rPr lang="tr-TR" sz="2000" dirty="0" smtClean="0">
                <a:solidFill>
                  <a:srgbClr val="0033CC"/>
                </a:solidFill>
                <a:ea typeface="Verdana" pitchFamily="34" charset="0"/>
                <a:cs typeface="Arial" pitchFamily="34" charset="0"/>
              </a:rPr>
              <a:t>	Geleneksel Tahsis</a:t>
            </a:r>
          </a:p>
          <a:p>
            <a:pPr algn="just">
              <a:buFont typeface="Wingdings" pitchFamily="2" charset="2"/>
              <a:buChar char="Ø"/>
            </a:pPr>
            <a:r>
              <a:rPr lang="tr-TR" sz="2000" dirty="0" smtClean="0">
                <a:solidFill>
                  <a:srgbClr val="0033CC"/>
                </a:solidFill>
                <a:ea typeface="Verdana" pitchFamily="34" charset="0"/>
                <a:cs typeface="Arial" pitchFamily="34" charset="0"/>
              </a:rPr>
              <a:t>	Pazar bazlı Tahsis</a:t>
            </a:r>
          </a:p>
        </p:txBody>
      </p:sp>
      <p:sp>
        <p:nvSpPr>
          <p:cNvPr id="7" name="6 Metin kutusu"/>
          <p:cNvSpPr txBox="1"/>
          <p:nvPr/>
        </p:nvSpPr>
        <p:spPr>
          <a:xfrm>
            <a:off x="2339752" y="4005064"/>
            <a:ext cx="184731" cy="369332"/>
          </a:xfrm>
          <a:prstGeom prst="rect">
            <a:avLst/>
          </a:prstGeom>
          <a:noFill/>
        </p:spPr>
        <p:txBody>
          <a:bodyPr wrap="none" rtlCol="0">
            <a:spAutoFit/>
          </a:bodyPr>
          <a:lstStyle/>
          <a:p>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332656"/>
            <a:ext cx="7772400" cy="648072"/>
          </a:xfrm>
        </p:spPr>
        <p:txBody>
          <a:bodyPr>
            <a:normAutofit/>
          </a:bodyPr>
          <a:lstStyle/>
          <a:p>
            <a:r>
              <a:rPr lang="tr-TR" sz="3600" b="1" dirty="0" err="1" smtClean="0">
                <a:solidFill>
                  <a:srgbClr val="FF0000"/>
                </a:solidFill>
              </a:rPr>
              <a:t>Sektörel</a:t>
            </a:r>
            <a:r>
              <a:rPr lang="tr-TR" sz="3600" b="1" dirty="0" smtClean="0">
                <a:solidFill>
                  <a:srgbClr val="FF0000"/>
                </a:solidFill>
              </a:rPr>
              <a:t> Su Tahsisinin Prensipleri</a:t>
            </a:r>
            <a:endParaRPr lang="tr-TR" sz="3600" b="1" dirty="0">
              <a:solidFill>
                <a:srgbClr val="FF0000"/>
              </a:solidFill>
            </a:endParaRPr>
          </a:p>
        </p:txBody>
      </p:sp>
      <p:sp>
        <p:nvSpPr>
          <p:cNvPr id="4" name="Slayt Numarası Yer Tutucusu 3"/>
          <p:cNvSpPr>
            <a:spLocks noGrp="1"/>
          </p:cNvSpPr>
          <p:nvPr>
            <p:ph type="sldNum" sz="quarter" idx="12"/>
          </p:nvPr>
        </p:nvSpPr>
        <p:spPr/>
        <p:txBody>
          <a:bodyPr/>
          <a:lstStyle/>
          <a:p>
            <a:pPr>
              <a:defRPr/>
            </a:pPr>
            <a:fld id="{EA9660A4-D9CD-4E5B-83FF-FD92B275460E}" type="slidenum">
              <a:rPr lang="tr-TR" smtClean="0"/>
              <a:pPr>
                <a:defRPr/>
              </a:pPr>
              <a:t>11</a:t>
            </a:fld>
            <a:endParaRPr lang="tr-TR"/>
          </a:p>
        </p:txBody>
      </p:sp>
      <p:sp>
        <p:nvSpPr>
          <p:cNvPr id="5" name="Alt Başlık 4"/>
          <p:cNvSpPr>
            <a:spLocks noGrp="1"/>
          </p:cNvSpPr>
          <p:nvPr>
            <p:ph type="subTitle" idx="1"/>
          </p:nvPr>
        </p:nvSpPr>
        <p:spPr/>
        <p:txBody>
          <a:bodyPr/>
          <a:lstStyle/>
          <a:p>
            <a:endParaRPr lang="tr-TR"/>
          </a:p>
        </p:txBody>
      </p:sp>
      <p:graphicFrame>
        <p:nvGraphicFramePr>
          <p:cNvPr id="6" name="Tablo 5"/>
          <p:cNvGraphicFramePr>
            <a:graphicFrameLocks noGrp="1"/>
          </p:cNvGraphicFramePr>
          <p:nvPr>
            <p:extLst>
              <p:ext uri="{D42A27DB-BD31-4B8C-83A1-F6EECF244321}">
                <p14:modId xmlns:p14="http://schemas.microsoft.com/office/powerpoint/2010/main" xmlns="" val="434143902"/>
              </p:ext>
            </p:extLst>
          </p:nvPr>
        </p:nvGraphicFramePr>
        <p:xfrm>
          <a:off x="611560" y="1076470"/>
          <a:ext cx="7920880" cy="5312757"/>
        </p:xfrm>
        <a:graphic>
          <a:graphicData uri="http://schemas.openxmlformats.org/drawingml/2006/table">
            <a:tbl>
              <a:tblPr firstRow="1" firstCol="1" bandRow="1" bandCol="1">
                <a:tableStyleId>{5C22544A-7EE6-4342-B048-85BDC9FD1C3A}</a:tableStyleId>
              </a:tblPr>
              <a:tblGrid>
                <a:gridCol w="1266139"/>
                <a:gridCol w="4790287"/>
                <a:gridCol w="1864454"/>
              </a:tblGrid>
              <a:tr h="449302">
                <a:tc>
                  <a:txBody>
                    <a:bodyPr/>
                    <a:lstStyle/>
                    <a:p>
                      <a:pPr algn="just">
                        <a:lnSpc>
                          <a:spcPct val="150000"/>
                        </a:lnSpc>
                        <a:spcAft>
                          <a:spcPts val="0"/>
                        </a:spcAft>
                      </a:pPr>
                      <a:r>
                        <a:rPr lang="tr-TR" sz="2000" dirty="0">
                          <a:effectLst/>
                        </a:rPr>
                        <a:t>HEDEF</a:t>
                      </a:r>
                      <a:endParaRPr lang="tr-TR" sz="2000" dirty="0">
                        <a:effectLst/>
                        <a:latin typeface="Calibri"/>
                        <a:ea typeface="Calibri"/>
                        <a:cs typeface="Calibri"/>
                      </a:endParaRPr>
                    </a:p>
                  </a:txBody>
                  <a:tcPr marL="68580" marR="68580" marT="0" marB="0"/>
                </a:tc>
                <a:tc>
                  <a:txBody>
                    <a:bodyPr/>
                    <a:lstStyle/>
                    <a:p>
                      <a:pPr algn="just">
                        <a:lnSpc>
                          <a:spcPct val="150000"/>
                        </a:lnSpc>
                        <a:spcAft>
                          <a:spcPts val="0"/>
                        </a:spcAft>
                      </a:pPr>
                      <a:r>
                        <a:rPr lang="tr-TR" sz="2000" dirty="0">
                          <a:effectLst/>
                        </a:rPr>
                        <a:t>ÇIKTI</a:t>
                      </a:r>
                      <a:endParaRPr lang="tr-TR" sz="2000" dirty="0">
                        <a:effectLst/>
                        <a:latin typeface="Calibri"/>
                        <a:ea typeface="Calibri"/>
                        <a:cs typeface="Calibri"/>
                      </a:endParaRPr>
                    </a:p>
                  </a:txBody>
                  <a:tcPr marL="68580" marR="68580" marT="0" marB="0"/>
                </a:tc>
                <a:tc>
                  <a:txBody>
                    <a:bodyPr/>
                    <a:lstStyle/>
                    <a:p>
                      <a:pPr algn="just">
                        <a:lnSpc>
                          <a:spcPct val="150000"/>
                        </a:lnSpc>
                        <a:spcAft>
                          <a:spcPts val="0"/>
                        </a:spcAft>
                      </a:pPr>
                      <a:r>
                        <a:rPr lang="tr-TR" sz="2000">
                          <a:effectLst/>
                        </a:rPr>
                        <a:t>KATEGORİ</a:t>
                      </a:r>
                      <a:endParaRPr lang="tr-TR" sz="2000">
                        <a:effectLst/>
                        <a:latin typeface="Calibri"/>
                        <a:ea typeface="Calibri"/>
                        <a:cs typeface="Calibri"/>
                      </a:endParaRPr>
                    </a:p>
                  </a:txBody>
                  <a:tcPr marL="68580" marR="68580" marT="0" marB="0"/>
                </a:tc>
              </a:tr>
              <a:tr h="1451488">
                <a:tc>
                  <a:txBody>
                    <a:bodyPr/>
                    <a:lstStyle/>
                    <a:p>
                      <a:pPr algn="just">
                        <a:lnSpc>
                          <a:spcPct val="150000"/>
                        </a:lnSpc>
                        <a:spcAft>
                          <a:spcPts val="0"/>
                        </a:spcAft>
                      </a:pPr>
                      <a:r>
                        <a:rPr lang="tr-TR" sz="2000" dirty="0">
                          <a:effectLst/>
                        </a:rPr>
                        <a:t>Sosyal hedefler</a:t>
                      </a:r>
                      <a:endParaRPr lang="tr-TR" sz="2000" dirty="0">
                        <a:effectLst/>
                        <a:latin typeface="Calibri"/>
                        <a:ea typeface="Calibri"/>
                        <a:cs typeface="Calibri"/>
                      </a:endParaRPr>
                    </a:p>
                  </a:txBody>
                  <a:tcPr marL="68580" marR="68580" marT="0" marB="0"/>
                </a:tc>
                <a:tc>
                  <a:txBody>
                    <a:bodyPr/>
                    <a:lstStyle/>
                    <a:p>
                      <a:pPr algn="just">
                        <a:lnSpc>
                          <a:spcPct val="150000"/>
                        </a:lnSpc>
                        <a:spcAft>
                          <a:spcPts val="0"/>
                        </a:spcAft>
                      </a:pPr>
                      <a:r>
                        <a:rPr lang="tr-TR" sz="2000" dirty="0">
                          <a:effectLst/>
                        </a:rPr>
                        <a:t>Temel sosyal ihtiyaçlar karşılanır: temiz içme ve kullanma suyu, gıda </a:t>
                      </a:r>
                      <a:r>
                        <a:rPr lang="tr-TR" sz="2000" dirty="0" smtClean="0">
                          <a:effectLst/>
                        </a:rPr>
                        <a:t>güvenliği..</a:t>
                      </a:r>
                      <a:endParaRPr lang="tr-TR" sz="2000" dirty="0">
                        <a:effectLst/>
                        <a:latin typeface="Calibri"/>
                        <a:ea typeface="Calibri"/>
                        <a:cs typeface="Calibri"/>
                      </a:endParaRPr>
                    </a:p>
                  </a:txBody>
                  <a:tcPr marL="68580" marR="68580" marT="0" marB="0"/>
                </a:tc>
                <a:tc>
                  <a:txBody>
                    <a:bodyPr/>
                    <a:lstStyle/>
                    <a:p>
                      <a:pPr algn="just">
                        <a:lnSpc>
                          <a:spcPct val="150000"/>
                        </a:lnSpc>
                        <a:spcAft>
                          <a:spcPts val="0"/>
                        </a:spcAft>
                      </a:pPr>
                      <a:r>
                        <a:rPr lang="tr-TR" sz="2000" dirty="0">
                          <a:effectLst/>
                        </a:rPr>
                        <a:t>Eşitlik</a:t>
                      </a:r>
                      <a:endParaRPr lang="tr-TR" sz="2000" dirty="0">
                        <a:effectLst/>
                        <a:latin typeface="Calibri"/>
                        <a:ea typeface="Calibri"/>
                        <a:cs typeface="Calibri"/>
                      </a:endParaRPr>
                    </a:p>
                  </a:txBody>
                  <a:tcPr marL="68580" marR="68580" marT="0" marB="0"/>
                </a:tc>
              </a:tr>
              <a:tr h="1952581">
                <a:tc>
                  <a:txBody>
                    <a:bodyPr/>
                    <a:lstStyle/>
                    <a:p>
                      <a:pPr algn="just">
                        <a:lnSpc>
                          <a:spcPct val="150000"/>
                        </a:lnSpc>
                        <a:spcAft>
                          <a:spcPts val="0"/>
                        </a:spcAft>
                      </a:pPr>
                      <a:r>
                        <a:rPr lang="tr-TR" sz="2000">
                          <a:effectLst/>
                        </a:rPr>
                        <a:t>Ekonomik hedefler</a:t>
                      </a:r>
                      <a:endParaRPr lang="tr-TR" sz="2000">
                        <a:effectLst/>
                        <a:latin typeface="Calibri"/>
                        <a:ea typeface="Calibri"/>
                        <a:cs typeface="Calibri"/>
                      </a:endParaRPr>
                    </a:p>
                  </a:txBody>
                  <a:tcPr marL="68580" marR="68580" marT="0" marB="0"/>
                </a:tc>
                <a:tc>
                  <a:txBody>
                    <a:bodyPr/>
                    <a:lstStyle/>
                    <a:p>
                      <a:pPr algn="just">
                        <a:lnSpc>
                          <a:spcPct val="150000"/>
                        </a:lnSpc>
                        <a:spcAft>
                          <a:spcPts val="0"/>
                        </a:spcAft>
                      </a:pPr>
                      <a:r>
                        <a:rPr lang="tr-TR" sz="2000" kern="1200" dirty="0" smtClean="0">
                          <a:solidFill>
                            <a:schemeClr val="tx1"/>
                          </a:solidFill>
                          <a:effectLst/>
                          <a:latin typeface="+mn-lt"/>
                          <a:ea typeface="+mn-ea"/>
                          <a:cs typeface="+mn-cs"/>
                        </a:rPr>
                        <a:t>Suyun dağıtımı topluma mümkün olan en fazla faydayı sağlamalıdır.</a:t>
                      </a:r>
                      <a:endParaRPr lang="tr-TR" sz="2000" dirty="0">
                        <a:effectLst/>
                        <a:latin typeface="Calibri"/>
                        <a:ea typeface="Calibri"/>
                        <a:cs typeface="Calibri"/>
                      </a:endParaRPr>
                    </a:p>
                  </a:txBody>
                  <a:tcPr marL="68580" marR="68580" marT="0" marB="0">
                    <a:solidFill>
                      <a:schemeClr val="accent1">
                        <a:lumMod val="40000"/>
                        <a:lumOff val="60000"/>
                      </a:schemeClr>
                    </a:solidFill>
                  </a:tcPr>
                </a:tc>
                <a:tc>
                  <a:txBody>
                    <a:bodyPr/>
                    <a:lstStyle/>
                    <a:p>
                      <a:pPr algn="just">
                        <a:lnSpc>
                          <a:spcPct val="150000"/>
                        </a:lnSpc>
                        <a:spcAft>
                          <a:spcPts val="0"/>
                        </a:spcAft>
                      </a:pPr>
                      <a:r>
                        <a:rPr lang="tr-TR" sz="2000" dirty="0">
                          <a:effectLst/>
                        </a:rPr>
                        <a:t>Etkinlik</a:t>
                      </a:r>
                      <a:endParaRPr lang="tr-TR" sz="2000" dirty="0">
                        <a:effectLst/>
                        <a:latin typeface="Calibri"/>
                        <a:ea typeface="Calibri"/>
                        <a:cs typeface="Calibri"/>
                      </a:endParaRPr>
                    </a:p>
                  </a:txBody>
                  <a:tcPr marL="68580" marR="68580" marT="0" marB="0">
                    <a:solidFill>
                      <a:schemeClr val="accent1">
                        <a:lumMod val="40000"/>
                        <a:lumOff val="60000"/>
                      </a:schemeClr>
                    </a:solidFill>
                  </a:tcPr>
                </a:tc>
              </a:tr>
              <a:tr h="1451488">
                <a:tc>
                  <a:txBody>
                    <a:bodyPr/>
                    <a:lstStyle/>
                    <a:p>
                      <a:pPr algn="just">
                        <a:lnSpc>
                          <a:spcPct val="150000"/>
                        </a:lnSpc>
                        <a:spcAft>
                          <a:spcPts val="0"/>
                        </a:spcAft>
                      </a:pPr>
                      <a:r>
                        <a:rPr lang="tr-TR" sz="2000">
                          <a:effectLst/>
                        </a:rPr>
                        <a:t>Çevresel hedefler</a:t>
                      </a:r>
                      <a:endParaRPr lang="tr-TR" sz="2000">
                        <a:effectLst/>
                        <a:latin typeface="Calibri"/>
                        <a:ea typeface="Calibri"/>
                        <a:cs typeface="Calibri"/>
                      </a:endParaRPr>
                    </a:p>
                  </a:txBody>
                  <a:tcPr marL="68580" marR="68580" marT="0" marB="0"/>
                </a:tc>
                <a:tc>
                  <a:txBody>
                    <a:bodyPr/>
                    <a:lstStyle/>
                    <a:p>
                      <a:pPr algn="just">
                        <a:lnSpc>
                          <a:spcPct val="150000"/>
                        </a:lnSpc>
                        <a:spcAft>
                          <a:spcPts val="0"/>
                        </a:spcAft>
                      </a:pPr>
                      <a:r>
                        <a:rPr lang="tr-TR" sz="2000" kern="1200" dirty="0" smtClean="0">
                          <a:solidFill>
                            <a:schemeClr val="tx1"/>
                          </a:solidFill>
                          <a:effectLst/>
                          <a:latin typeface="+mn-lt"/>
                          <a:ea typeface="+mn-ea"/>
                          <a:cs typeface="+mn-cs"/>
                        </a:rPr>
                        <a:t>Su kaynaklarının ve ekosistemin sürdürülebilirliği sağlanmalıdır.</a:t>
                      </a:r>
                      <a:endParaRPr lang="tr-TR" sz="2000" dirty="0">
                        <a:effectLst/>
                        <a:latin typeface="Calibri"/>
                        <a:ea typeface="Calibri"/>
                        <a:cs typeface="Calibri"/>
                      </a:endParaRPr>
                    </a:p>
                  </a:txBody>
                  <a:tcPr marL="68580" marR="68580" marT="0" marB="0"/>
                </a:tc>
                <a:tc>
                  <a:txBody>
                    <a:bodyPr/>
                    <a:lstStyle/>
                    <a:p>
                      <a:pPr algn="just">
                        <a:lnSpc>
                          <a:spcPct val="150000"/>
                        </a:lnSpc>
                        <a:spcAft>
                          <a:spcPts val="0"/>
                        </a:spcAft>
                      </a:pPr>
                      <a:r>
                        <a:rPr lang="tr-TR" sz="2000" dirty="0">
                          <a:effectLst/>
                        </a:rPr>
                        <a:t>Sürdürülebilirlik</a:t>
                      </a:r>
                      <a:endParaRPr lang="tr-TR" sz="2000" dirty="0">
                        <a:effectLst/>
                        <a:latin typeface="Calibri"/>
                        <a:ea typeface="Calibri"/>
                        <a:cs typeface="Calibri"/>
                      </a:endParaRPr>
                    </a:p>
                  </a:txBody>
                  <a:tcPr marL="68580" marR="68580" marT="0" marB="0"/>
                </a:tc>
              </a:tr>
            </a:tbl>
          </a:graphicData>
        </a:graphic>
      </p:graphicFrame>
    </p:spTree>
    <p:extLst>
      <p:ext uri="{BB962C8B-B14F-4D97-AF65-F5344CB8AC3E}">
        <p14:creationId xmlns:p14="http://schemas.microsoft.com/office/powerpoint/2010/main" xmlns="" val="3839271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a:p>
        </p:txBody>
      </p:sp>
      <p:sp>
        <p:nvSpPr>
          <p:cNvPr id="4" name="Slayt Numarası Yer Tutucusu 3"/>
          <p:cNvSpPr>
            <a:spLocks noGrp="1"/>
          </p:cNvSpPr>
          <p:nvPr>
            <p:ph type="sldNum" sz="quarter" idx="12"/>
          </p:nvPr>
        </p:nvSpPr>
        <p:spPr/>
        <p:txBody>
          <a:bodyPr/>
          <a:lstStyle/>
          <a:p>
            <a:pPr>
              <a:defRPr/>
            </a:pPr>
            <a:fld id="{EA9660A4-D9CD-4E5B-83FF-FD92B275460E}" type="slidenum">
              <a:rPr lang="tr-TR" smtClean="0"/>
              <a:pPr>
                <a:defRPr/>
              </a:pPr>
              <a:t>12</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xmlns="" val="3391857740"/>
              </p:ext>
            </p:extLst>
          </p:nvPr>
        </p:nvGraphicFramePr>
        <p:xfrm>
          <a:off x="179512" y="980728"/>
          <a:ext cx="8795406" cy="5021485"/>
        </p:xfrm>
        <a:graphic>
          <a:graphicData uri="http://schemas.openxmlformats.org/drawingml/2006/table">
            <a:tbl>
              <a:tblPr firstRow="1" firstCol="1" bandRow="1" bandCol="1">
                <a:tableStyleId>{5C22544A-7EE6-4342-B048-85BDC9FD1C3A}</a:tableStyleId>
              </a:tblPr>
              <a:tblGrid>
                <a:gridCol w="2121915"/>
                <a:gridCol w="6673491"/>
              </a:tblGrid>
              <a:tr h="779922">
                <a:tc>
                  <a:txBody>
                    <a:bodyPr/>
                    <a:lstStyle/>
                    <a:p>
                      <a:pPr algn="just">
                        <a:lnSpc>
                          <a:spcPct val="150000"/>
                        </a:lnSpc>
                        <a:spcAft>
                          <a:spcPts val="0"/>
                        </a:spcAft>
                      </a:pPr>
                      <a:r>
                        <a:rPr lang="tr-TR" sz="2000" dirty="0">
                          <a:effectLst/>
                        </a:rPr>
                        <a:t>Yasal temelde</a:t>
                      </a:r>
                      <a:endParaRPr lang="tr-TR" sz="2000" dirty="0">
                        <a:effectLst/>
                        <a:latin typeface="Calibri"/>
                        <a:ea typeface="Calibri"/>
                        <a:cs typeface="Calibri"/>
                      </a:endParaRPr>
                    </a:p>
                  </a:txBody>
                  <a:tcPr marL="68580" marR="68580" marT="0" marB="0" anchor="ctr"/>
                </a:tc>
                <a:tc>
                  <a:txBody>
                    <a:bodyPr/>
                    <a:lstStyle/>
                    <a:p>
                      <a:pPr algn="just">
                        <a:lnSpc>
                          <a:spcPct val="150000"/>
                        </a:lnSpc>
                        <a:spcAft>
                          <a:spcPts val="0"/>
                        </a:spcAft>
                      </a:pPr>
                      <a:r>
                        <a:rPr lang="tr-TR" sz="2000" b="1" dirty="0" smtClean="0">
                          <a:solidFill>
                            <a:schemeClr val="tx1"/>
                          </a:solidFill>
                          <a:effectLst/>
                        </a:rPr>
                        <a:t>Su kullanımı için yasal ve düzenleyici çerçeve </a:t>
                      </a:r>
                      <a:endParaRPr lang="tr-TR" sz="2000" b="1" dirty="0">
                        <a:solidFill>
                          <a:schemeClr val="tx1"/>
                        </a:solidFill>
                        <a:effectLst/>
                        <a:latin typeface="Calibri"/>
                        <a:ea typeface="Calibri"/>
                        <a:cs typeface="Calibri"/>
                      </a:endParaRPr>
                    </a:p>
                  </a:txBody>
                  <a:tcPr marL="68580" marR="68580" marT="0" marB="0" anchor="ctr">
                    <a:solidFill>
                      <a:schemeClr val="accent1">
                        <a:lumMod val="40000"/>
                        <a:lumOff val="60000"/>
                      </a:schemeClr>
                    </a:solidFill>
                  </a:tcPr>
                </a:tc>
              </a:tr>
              <a:tr h="779922">
                <a:tc>
                  <a:txBody>
                    <a:bodyPr/>
                    <a:lstStyle/>
                    <a:p>
                      <a:pPr algn="just">
                        <a:lnSpc>
                          <a:spcPct val="150000"/>
                        </a:lnSpc>
                        <a:spcAft>
                          <a:spcPts val="0"/>
                        </a:spcAft>
                      </a:pPr>
                      <a:r>
                        <a:rPr lang="tr-TR" sz="2000" dirty="0">
                          <a:effectLst/>
                        </a:rPr>
                        <a:t>Kurumsal temelde</a:t>
                      </a:r>
                      <a:endParaRPr lang="tr-TR" sz="2000" dirty="0">
                        <a:effectLst/>
                        <a:latin typeface="Calibri"/>
                        <a:ea typeface="Calibri"/>
                        <a:cs typeface="Calibri"/>
                      </a:endParaRPr>
                    </a:p>
                  </a:txBody>
                  <a:tcPr marL="68580" marR="68580" marT="0" marB="0" anchor="ctr"/>
                </a:tc>
                <a:tc>
                  <a:txBody>
                    <a:bodyPr/>
                    <a:lstStyle/>
                    <a:p>
                      <a:pPr algn="just">
                        <a:lnSpc>
                          <a:spcPct val="150000"/>
                        </a:lnSpc>
                        <a:spcAft>
                          <a:spcPts val="0"/>
                        </a:spcAft>
                      </a:pPr>
                      <a:r>
                        <a:rPr lang="tr-TR" sz="2000" b="1" dirty="0">
                          <a:solidFill>
                            <a:schemeClr val="tx1"/>
                          </a:solidFill>
                          <a:effectLst/>
                        </a:rPr>
                        <a:t>Sorumluluk ve yetkilerin </a:t>
                      </a:r>
                      <a:r>
                        <a:rPr lang="tr-TR" sz="2000" b="1" dirty="0" smtClean="0">
                          <a:solidFill>
                            <a:schemeClr val="tx1"/>
                          </a:solidFill>
                          <a:effectLst/>
                        </a:rPr>
                        <a:t>paylaşıldığı </a:t>
                      </a:r>
                      <a:r>
                        <a:rPr lang="tr-TR" sz="2000" b="1" dirty="0">
                          <a:solidFill>
                            <a:schemeClr val="tx1"/>
                          </a:solidFill>
                          <a:effectLst/>
                        </a:rPr>
                        <a:t>yönetim </a:t>
                      </a:r>
                      <a:r>
                        <a:rPr lang="tr-TR" sz="2000" b="1" dirty="0" smtClean="0">
                          <a:solidFill>
                            <a:schemeClr val="tx1"/>
                          </a:solidFill>
                          <a:effectLst/>
                        </a:rPr>
                        <a:t>birimleri</a:t>
                      </a:r>
                      <a:endParaRPr lang="tr-TR" sz="2000" b="1" dirty="0">
                        <a:solidFill>
                          <a:schemeClr val="tx1"/>
                        </a:solidFill>
                        <a:effectLst/>
                        <a:latin typeface="Calibri"/>
                        <a:ea typeface="Calibri"/>
                        <a:cs typeface="Calibri"/>
                      </a:endParaRPr>
                    </a:p>
                  </a:txBody>
                  <a:tcPr marL="68580" marR="68580" marT="0" marB="0" anchor="ctr">
                    <a:solidFill>
                      <a:schemeClr val="accent1">
                        <a:lumMod val="40000"/>
                        <a:lumOff val="60000"/>
                      </a:schemeClr>
                    </a:solidFill>
                  </a:tcPr>
                </a:tc>
              </a:tr>
              <a:tr h="852919">
                <a:tc>
                  <a:txBody>
                    <a:bodyPr/>
                    <a:lstStyle/>
                    <a:p>
                      <a:pPr algn="just">
                        <a:lnSpc>
                          <a:spcPct val="150000"/>
                        </a:lnSpc>
                        <a:spcAft>
                          <a:spcPts val="0"/>
                        </a:spcAft>
                      </a:pPr>
                      <a:r>
                        <a:rPr lang="tr-TR" sz="2000" dirty="0">
                          <a:effectLst/>
                        </a:rPr>
                        <a:t>Teknik temelde</a:t>
                      </a:r>
                      <a:endParaRPr lang="tr-TR" sz="2000" dirty="0">
                        <a:effectLst/>
                        <a:latin typeface="Calibri"/>
                        <a:ea typeface="Calibri"/>
                        <a:cs typeface="Calibri"/>
                      </a:endParaRPr>
                    </a:p>
                  </a:txBody>
                  <a:tcPr marL="68580" marR="68580" marT="0" marB="0" anchor="ctr"/>
                </a:tc>
                <a:tc>
                  <a:txBody>
                    <a:bodyPr/>
                    <a:lstStyle/>
                    <a:p>
                      <a:pPr algn="just">
                        <a:lnSpc>
                          <a:spcPct val="150000"/>
                        </a:lnSpc>
                        <a:spcAft>
                          <a:spcPts val="0"/>
                        </a:spcAft>
                      </a:pPr>
                      <a:r>
                        <a:rPr lang="tr-TR" sz="2000" b="1" dirty="0">
                          <a:solidFill>
                            <a:schemeClr val="tx1"/>
                          </a:solidFill>
                          <a:effectLst/>
                        </a:rPr>
                        <a:t>Su kaynağının </a:t>
                      </a:r>
                      <a:r>
                        <a:rPr lang="tr-TR" sz="2000" b="1" dirty="0" smtClean="0">
                          <a:solidFill>
                            <a:schemeClr val="tx1"/>
                          </a:solidFill>
                          <a:effectLst/>
                        </a:rPr>
                        <a:t>ve </a:t>
                      </a:r>
                      <a:r>
                        <a:rPr lang="tr-TR" sz="2000" b="1" dirty="0">
                          <a:solidFill>
                            <a:schemeClr val="tx1"/>
                          </a:solidFill>
                          <a:effectLst/>
                        </a:rPr>
                        <a:t>kullanımların izlenmesi, değerlendirmesi </a:t>
                      </a:r>
                      <a:endParaRPr lang="tr-TR" sz="2000" b="1" dirty="0">
                        <a:solidFill>
                          <a:schemeClr val="tx1"/>
                        </a:solidFill>
                        <a:effectLst/>
                        <a:latin typeface="Calibri"/>
                        <a:ea typeface="Calibri"/>
                        <a:cs typeface="Calibri"/>
                      </a:endParaRPr>
                    </a:p>
                  </a:txBody>
                  <a:tcPr marL="68580" marR="68580" marT="0" marB="0" anchor="ctr">
                    <a:solidFill>
                      <a:schemeClr val="accent1">
                        <a:lumMod val="40000"/>
                        <a:lumOff val="60000"/>
                      </a:schemeClr>
                    </a:solidFill>
                  </a:tcPr>
                </a:tc>
              </a:tr>
              <a:tr h="779922">
                <a:tc>
                  <a:txBody>
                    <a:bodyPr/>
                    <a:lstStyle/>
                    <a:p>
                      <a:pPr algn="just">
                        <a:lnSpc>
                          <a:spcPct val="150000"/>
                        </a:lnSpc>
                        <a:spcAft>
                          <a:spcPts val="0"/>
                        </a:spcAft>
                      </a:pPr>
                      <a:r>
                        <a:rPr lang="tr-TR" sz="2000">
                          <a:effectLst/>
                        </a:rPr>
                        <a:t>Ekonomik temelde</a:t>
                      </a:r>
                      <a:endParaRPr lang="tr-TR" sz="2000">
                        <a:effectLst/>
                        <a:latin typeface="Calibri"/>
                        <a:ea typeface="Calibri"/>
                        <a:cs typeface="Calibri"/>
                      </a:endParaRPr>
                    </a:p>
                  </a:txBody>
                  <a:tcPr marL="68580" marR="68580" marT="0" marB="0" anchor="ctr"/>
                </a:tc>
                <a:tc>
                  <a:txBody>
                    <a:bodyPr/>
                    <a:lstStyle/>
                    <a:p>
                      <a:pPr algn="just">
                        <a:lnSpc>
                          <a:spcPct val="150000"/>
                        </a:lnSpc>
                        <a:spcAft>
                          <a:spcPts val="0"/>
                        </a:spcAft>
                      </a:pPr>
                      <a:r>
                        <a:rPr lang="tr-TR" sz="2000" b="1" dirty="0" smtClean="0">
                          <a:solidFill>
                            <a:schemeClr val="tx1"/>
                          </a:solidFill>
                          <a:effectLst/>
                        </a:rPr>
                        <a:t>Elde </a:t>
                      </a:r>
                      <a:r>
                        <a:rPr lang="tr-TR" sz="2000" b="1" dirty="0">
                          <a:solidFill>
                            <a:schemeClr val="tx1"/>
                          </a:solidFill>
                          <a:effectLst/>
                        </a:rPr>
                        <a:t>edilecek faydaların, kullanıma ilişkin koşulların tanımlanması</a:t>
                      </a:r>
                      <a:endParaRPr lang="tr-TR" sz="2000" b="1" dirty="0">
                        <a:solidFill>
                          <a:schemeClr val="tx1"/>
                        </a:solidFill>
                        <a:effectLst/>
                        <a:latin typeface="Calibri"/>
                        <a:ea typeface="Calibri"/>
                        <a:cs typeface="Calibri"/>
                      </a:endParaRPr>
                    </a:p>
                  </a:txBody>
                  <a:tcPr marL="68580" marR="68580" marT="0" marB="0" anchor="ctr">
                    <a:solidFill>
                      <a:schemeClr val="accent1">
                        <a:lumMod val="40000"/>
                        <a:lumOff val="60000"/>
                      </a:schemeClr>
                    </a:solidFill>
                  </a:tcPr>
                </a:tc>
              </a:tr>
              <a:tr h="779922">
                <a:tc>
                  <a:txBody>
                    <a:bodyPr/>
                    <a:lstStyle/>
                    <a:p>
                      <a:pPr algn="just">
                        <a:lnSpc>
                          <a:spcPct val="150000"/>
                        </a:lnSpc>
                        <a:spcAft>
                          <a:spcPts val="0"/>
                        </a:spcAft>
                      </a:pPr>
                      <a:r>
                        <a:rPr lang="tr-TR" sz="2000">
                          <a:effectLst/>
                        </a:rPr>
                        <a:t>Kamusal temelde</a:t>
                      </a:r>
                      <a:endParaRPr lang="tr-TR" sz="2000">
                        <a:effectLst/>
                        <a:latin typeface="Calibri"/>
                        <a:ea typeface="Calibri"/>
                        <a:cs typeface="Calibri"/>
                      </a:endParaRPr>
                    </a:p>
                  </a:txBody>
                  <a:tcPr marL="68580" marR="68580" marT="0" marB="0" anchor="ctr"/>
                </a:tc>
                <a:tc>
                  <a:txBody>
                    <a:bodyPr/>
                    <a:lstStyle/>
                    <a:p>
                      <a:pPr algn="just">
                        <a:lnSpc>
                          <a:spcPct val="150000"/>
                        </a:lnSpc>
                        <a:spcAft>
                          <a:spcPts val="0"/>
                        </a:spcAft>
                      </a:pPr>
                      <a:r>
                        <a:rPr lang="tr-TR" sz="2000" b="1" dirty="0">
                          <a:solidFill>
                            <a:schemeClr val="tx1"/>
                          </a:solidFill>
                          <a:effectLst/>
                        </a:rPr>
                        <a:t>Çevresel, sosyal ve diğer amaçlar için su güveliğinin sağlanması</a:t>
                      </a:r>
                      <a:endParaRPr lang="tr-TR" sz="2000" b="1" dirty="0">
                        <a:solidFill>
                          <a:schemeClr val="tx1"/>
                        </a:solidFill>
                        <a:effectLst/>
                        <a:latin typeface="Calibri"/>
                        <a:ea typeface="Calibri"/>
                        <a:cs typeface="Calibri"/>
                      </a:endParaRPr>
                    </a:p>
                  </a:txBody>
                  <a:tcPr marL="68580" marR="68580" marT="0" marB="0" anchor="ctr">
                    <a:solidFill>
                      <a:schemeClr val="accent1">
                        <a:lumMod val="40000"/>
                        <a:lumOff val="60000"/>
                      </a:schemeClr>
                    </a:solidFill>
                  </a:tcPr>
                </a:tc>
              </a:tr>
              <a:tr h="779922">
                <a:tc>
                  <a:txBody>
                    <a:bodyPr/>
                    <a:lstStyle/>
                    <a:p>
                      <a:pPr algn="just">
                        <a:lnSpc>
                          <a:spcPct val="150000"/>
                        </a:lnSpc>
                        <a:spcAft>
                          <a:spcPts val="0"/>
                        </a:spcAft>
                      </a:pPr>
                      <a:r>
                        <a:rPr lang="tr-TR" sz="2000" dirty="0">
                          <a:effectLst/>
                        </a:rPr>
                        <a:t>Sosyal temelde</a:t>
                      </a:r>
                      <a:endParaRPr lang="tr-TR" sz="2000" dirty="0">
                        <a:effectLst/>
                        <a:latin typeface="Calibri"/>
                        <a:ea typeface="Calibri"/>
                        <a:cs typeface="Calibri"/>
                      </a:endParaRPr>
                    </a:p>
                  </a:txBody>
                  <a:tcPr marL="68580" marR="68580" marT="0" marB="0" anchor="ctr"/>
                </a:tc>
                <a:tc>
                  <a:txBody>
                    <a:bodyPr/>
                    <a:lstStyle/>
                    <a:p>
                      <a:pPr algn="just">
                        <a:lnSpc>
                          <a:spcPct val="150000"/>
                        </a:lnSpc>
                        <a:spcAft>
                          <a:spcPts val="0"/>
                        </a:spcAft>
                      </a:pPr>
                      <a:r>
                        <a:rPr lang="tr-TR" sz="2000" b="1" dirty="0">
                          <a:solidFill>
                            <a:schemeClr val="tx1"/>
                          </a:solidFill>
                          <a:effectLst/>
                        </a:rPr>
                        <a:t>Koordinasyon ve </a:t>
                      </a:r>
                      <a:r>
                        <a:rPr lang="tr-TR" sz="2000" b="1" dirty="0" smtClean="0">
                          <a:solidFill>
                            <a:schemeClr val="tx1"/>
                          </a:solidFill>
                          <a:effectLst/>
                        </a:rPr>
                        <a:t> </a:t>
                      </a:r>
                      <a:r>
                        <a:rPr lang="tr-TR" sz="2000" b="1" dirty="0">
                          <a:solidFill>
                            <a:schemeClr val="tx1"/>
                          </a:solidFill>
                          <a:effectLst/>
                        </a:rPr>
                        <a:t>katılımcı mekanizmanın temini</a:t>
                      </a:r>
                      <a:endParaRPr lang="tr-TR" sz="2000" b="1" dirty="0">
                        <a:solidFill>
                          <a:schemeClr val="tx1"/>
                        </a:solidFill>
                        <a:effectLst/>
                        <a:latin typeface="Calibri"/>
                        <a:ea typeface="Calibri"/>
                        <a:cs typeface="Calibri"/>
                      </a:endParaRPr>
                    </a:p>
                  </a:txBody>
                  <a:tcPr marL="68580" marR="68580" marT="0" marB="0" anchor="ctr">
                    <a:solidFill>
                      <a:schemeClr val="accent1">
                        <a:lumMod val="40000"/>
                        <a:lumOff val="60000"/>
                      </a:schemeClr>
                    </a:solidFill>
                  </a:tcPr>
                </a:tc>
              </a:tr>
            </a:tbl>
          </a:graphicData>
        </a:graphic>
      </p:graphicFrame>
      <p:sp>
        <p:nvSpPr>
          <p:cNvPr id="6" name="Dikdörtgen 5"/>
          <p:cNvSpPr/>
          <p:nvPr/>
        </p:nvSpPr>
        <p:spPr>
          <a:xfrm>
            <a:off x="2123728" y="260648"/>
            <a:ext cx="5904656" cy="461665"/>
          </a:xfrm>
          <a:prstGeom prst="rect">
            <a:avLst/>
          </a:prstGeom>
        </p:spPr>
        <p:txBody>
          <a:bodyPr wrap="square">
            <a:spAutoFit/>
          </a:bodyPr>
          <a:lstStyle/>
          <a:p>
            <a:r>
              <a:rPr lang="tr-TR" b="1" dirty="0" smtClean="0"/>
              <a:t> </a:t>
            </a:r>
            <a:r>
              <a:rPr lang="tr-TR" sz="2400" b="1" dirty="0" err="1">
                <a:solidFill>
                  <a:srgbClr val="FF0000"/>
                </a:solidFill>
              </a:rPr>
              <a:t>Sektörel</a:t>
            </a:r>
            <a:r>
              <a:rPr lang="tr-TR" sz="2400" b="1" dirty="0">
                <a:solidFill>
                  <a:srgbClr val="FF0000"/>
                </a:solidFill>
              </a:rPr>
              <a:t> Su Tahsisinin Bileşenleri </a:t>
            </a:r>
          </a:p>
        </p:txBody>
      </p:sp>
    </p:spTree>
    <p:extLst>
      <p:ext uri="{BB962C8B-B14F-4D97-AF65-F5344CB8AC3E}">
        <p14:creationId xmlns:p14="http://schemas.microsoft.com/office/powerpoint/2010/main" xmlns="" val="2090688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99592" y="260648"/>
            <a:ext cx="7412360" cy="794519"/>
          </a:xfrm>
        </p:spPr>
        <p:txBody>
          <a:bodyPr>
            <a:normAutofit/>
          </a:bodyPr>
          <a:lstStyle/>
          <a:p>
            <a:r>
              <a:rPr lang="tr-TR" sz="3200" b="1" dirty="0" smtClean="0">
                <a:solidFill>
                  <a:srgbClr val="FF0000"/>
                </a:solidFill>
              </a:rPr>
              <a:t>Sektörel </a:t>
            </a:r>
            <a:r>
              <a:rPr lang="tr-TR" sz="3200" b="1" dirty="0">
                <a:solidFill>
                  <a:srgbClr val="FF0000"/>
                </a:solidFill>
              </a:rPr>
              <a:t>Su </a:t>
            </a:r>
            <a:r>
              <a:rPr lang="tr-TR" sz="3200" b="1" dirty="0" smtClean="0">
                <a:solidFill>
                  <a:srgbClr val="FF0000"/>
                </a:solidFill>
              </a:rPr>
              <a:t>Tahsisi </a:t>
            </a:r>
            <a:r>
              <a:rPr lang="tr-TR" sz="3200" b="1" dirty="0">
                <a:solidFill>
                  <a:srgbClr val="FF0000"/>
                </a:solidFill>
              </a:rPr>
              <a:t>Planlama </a:t>
            </a:r>
            <a:r>
              <a:rPr lang="tr-TR" sz="3200" b="1" dirty="0" smtClean="0">
                <a:solidFill>
                  <a:srgbClr val="FF0000"/>
                </a:solidFill>
              </a:rPr>
              <a:t>Aşamaları</a:t>
            </a:r>
            <a:endParaRPr lang="tr-TR" sz="3200" b="1" dirty="0">
              <a:solidFill>
                <a:srgbClr val="FF0000"/>
              </a:solidFill>
            </a:endParaRPr>
          </a:p>
        </p:txBody>
      </p:sp>
      <p:sp>
        <p:nvSpPr>
          <p:cNvPr id="3" name="Alt Başlık 2"/>
          <p:cNvSpPr>
            <a:spLocks noGrp="1"/>
          </p:cNvSpPr>
          <p:nvPr>
            <p:ph type="subTitle" idx="1"/>
          </p:nvPr>
        </p:nvSpPr>
        <p:spPr>
          <a:xfrm>
            <a:off x="539552" y="1052736"/>
            <a:ext cx="8208912" cy="5256584"/>
          </a:xfrm>
        </p:spPr>
        <p:txBody>
          <a:bodyPr>
            <a:noAutofit/>
          </a:bodyPr>
          <a:lstStyle/>
          <a:p>
            <a:pPr algn="l"/>
            <a:r>
              <a:rPr lang="tr-TR" sz="2400" b="1" dirty="0" err="1" smtClean="0">
                <a:solidFill>
                  <a:srgbClr val="0033CC"/>
                </a:solidFill>
              </a:rPr>
              <a:t>Sektörel</a:t>
            </a:r>
            <a:r>
              <a:rPr lang="tr-TR" sz="2400" b="1" dirty="0" smtClean="0">
                <a:solidFill>
                  <a:srgbClr val="0033CC"/>
                </a:solidFill>
              </a:rPr>
              <a:t> </a:t>
            </a:r>
            <a:r>
              <a:rPr lang="tr-TR" sz="2400" b="1" dirty="0">
                <a:solidFill>
                  <a:srgbClr val="0033CC"/>
                </a:solidFill>
              </a:rPr>
              <a:t>su tahsisi planının hazırlanma </a:t>
            </a:r>
            <a:r>
              <a:rPr lang="tr-TR" sz="2400" b="1" dirty="0" smtClean="0">
                <a:solidFill>
                  <a:srgbClr val="0033CC"/>
                </a:solidFill>
              </a:rPr>
              <a:t>aşamaları:</a:t>
            </a:r>
          </a:p>
          <a:p>
            <a:pPr algn="l"/>
            <a:endParaRPr lang="tr-TR" sz="2400" b="1" dirty="0" smtClean="0">
              <a:solidFill>
                <a:srgbClr val="0033CC"/>
              </a:solidFill>
            </a:endParaRPr>
          </a:p>
          <a:p>
            <a:pPr algn="l">
              <a:lnSpc>
                <a:spcPct val="160000"/>
              </a:lnSpc>
              <a:buFont typeface="Courier New" pitchFamily="49" charset="0"/>
              <a:buChar char="o"/>
            </a:pPr>
            <a:r>
              <a:rPr lang="tr-TR" sz="2400" b="1" dirty="0" smtClean="0">
                <a:solidFill>
                  <a:srgbClr val="0033CC"/>
                </a:solidFill>
              </a:rPr>
              <a:t> Mevcut Durum Analizi</a:t>
            </a:r>
          </a:p>
          <a:p>
            <a:pPr algn="l">
              <a:lnSpc>
                <a:spcPct val="160000"/>
              </a:lnSpc>
              <a:buFont typeface="Courier New" pitchFamily="49" charset="0"/>
              <a:buChar char="o"/>
            </a:pPr>
            <a:r>
              <a:rPr lang="tr-TR" sz="2400" b="1" dirty="0" smtClean="0">
                <a:solidFill>
                  <a:srgbClr val="0033CC"/>
                </a:solidFill>
              </a:rPr>
              <a:t> </a:t>
            </a:r>
            <a:r>
              <a:rPr lang="tr-TR" sz="2400" b="1" dirty="0" err="1" smtClean="0">
                <a:solidFill>
                  <a:srgbClr val="0033CC"/>
                </a:solidFill>
              </a:rPr>
              <a:t>Sosyo</a:t>
            </a:r>
            <a:r>
              <a:rPr lang="tr-TR" sz="2400" b="1" dirty="0" smtClean="0">
                <a:solidFill>
                  <a:srgbClr val="0033CC"/>
                </a:solidFill>
              </a:rPr>
              <a:t>-Ekonomik ve Çevresel Analizler</a:t>
            </a:r>
          </a:p>
          <a:p>
            <a:pPr algn="l">
              <a:lnSpc>
                <a:spcPct val="160000"/>
              </a:lnSpc>
              <a:buFont typeface="Courier New" pitchFamily="49" charset="0"/>
              <a:buChar char="o"/>
            </a:pPr>
            <a:r>
              <a:rPr lang="tr-TR" sz="2400" b="1" dirty="0" smtClean="0">
                <a:solidFill>
                  <a:srgbClr val="0033CC"/>
                </a:solidFill>
              </a:rPr>
              <a:t> Stratejilerin değerlendirilmesi</a:t>
            </a:r>
          </a:p>
          <a:p>
            <a:pPr algn="l">
              <a:lnSpc>
                <a:spcPct val="160000"/>
              </a:lnSpc>
              <a:buFont typeface="Courier New" pitchFamily="49" charset="0"/>
              <a:buChar char="o"/>
            </a:pPr>
            <a:r>
              <a:rPr lang="tr-TR" sz="2400" b="1" dirty="0" smtClean="0">
                <a:solidFill>
                  <a:srgbClr val="0033CC"/>
                </a:solidFill>
              </a:rPr>
              <a:t> Strateji Seçimi</a:t>
            </a:r>
          </a:p>
          <a:p>
            <a:pPr algn="l">
              <a:lnSpc>
                <a:spcPct val="160000"/>
              </a:lnSpc>
              <a:buFont typeface="Courier New" pitchFamily="49" charset="0"/>
              <a:buChar char="o"/>
            </a:pPr>
            <a:r>
              <a:rPr lang="tr-TR" sz="2400" b="1" dirty="0" smtClean="0">
                <a:solidFill>
                  <a:srgbClr val="0033CC"/>
                </a:solidFill>
              </a:rPr>
              <a:t> Uygulama esasları</a:t>
            </a:r>
            <a:endParaRPr lang="tr-TR" sz="2400" b="1" dirty="0">
              <a:solidFill>
                <a:srgbClr val="0033CC"/>
              </a:solidFill>
            </a:endParaRPr>
          </a:p>
        </p:txBody>
      </p:sp>
      <p:sp>
        <p:nvSpPr>
          <p:cNvPr id="4" name="Slayt Numarası Yer Tutucusu 3"/>
          <p:cNvSpPr>
            <a:spLocks noGrp="1"/>
          </p:cNvSpPr>
          <p:nvPr>
            <p:ph type="sldNum" sz="quarter" idx="12"/>
          </p:nvPr>
        </p:nvSpPr>
        <p:spPr/>
        <p:txBody>
          <a:bodyPr/>
          <a:lstStyle/>
          <a:p>
            <a:pPr>
              <a:defRPr/>
            </a:pPr>
            <a:fld id="{EA9660A4-D9CD-4E5B-83FF-FD92B275460E}" type="slidenum">
              <a:rPr lang="tr-TR" smtClean="0"/>
              <a:pPr>
                <a:defRPr/>
              </a:pPr>
              <a:t>13</a:t>
            </a:fld>
            <a:endParaRPr lang="tr-TR"/>
          </a:p>
        </p:txBody>
      </p:sp>
    </p:spTree>
    <p:extLst>
      <p:ext uri="{BB962C8B-B14F-4D97-AF65-F5344CB8AC3E}">
        <p14:creationId xmlns:p14="http://schemas.microsoft.com/office/powerpoint/2010/main" xmlns="" val="4161814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dirty="0"/>
          </a:p>
        </p:txBody>
      </p:sp>
      <p:sp>
        <p:nvSpPr>
          <p:cNvPr id="3" name="2 Alt Başlık"/>
          <p:cNvSpPr>
            <a:spLocks noGrp="1"/>
          </p:cNvSpPr>
          <p:nvPr>
            <p:ph type="subTitle" idx="1"/>
          </p:nvPr>
        </p:nvSpPr>
        <p:spPr/>
        <p:txBody>
          <a:bodyPr/>
          <a:lstStyle/>
          <a:p>
            <a:endParaRPr lang="tr-TR" dirty="0"/>
          </a:p>
        </p:txBody>
      </p:sp>
      <p:sp>
        <p:nvSpPr>
          <p:cNvPr id="4" name="3 Slayt Numarası Yer Tutucusu"/>
          <p:cNvSpPr>
            <a:spLocks noGrp="1"/>
          </p:cNvSpPr>
          <p:nvPr>
            <p:ph type="sldNum" sz="quarter" idx="12"/>
          </p:nvPr>
        </p:nvSpPr>
        <p:spPr/>
        <p:txBody>
          <a:bodyPr/>
          <a:lstStyle/>
          <a:p>
            <a:pPr>
              <a:defRPr/>
            </a:pPr>
            <a:fld id="{EA9660A4-D9CD-4E5B-83FF-FD92B275460E}" type="slidenum">
              <a:rPr lang="tr-TR" smtClean="0"/>
              <a:pPr>
                <a:defRPr/>
              </a:pPr>
              <a:t>14</a:t>
            </a:fld>
            <a:endParaRPr lang="tr-TR"/>
          </a:p>
        </p:txBody>
      </p:sp>
      <p:sp>
        <p:nvSpPr>
          <p:cNvPr id="6" name="5 Dikdörtgen"/>
          <p:cNvSpPr/>
          <p:nvPr/>
        </p:nvSpPr>
        <p:spPr>
          <a:xfrm>
            <a:off x="1259632" y="332656"/>
            <a:ext cx="7200800" cy="461665"/>
          </a:xfrm>
          <a:prstGeom prst="rect">
            <a:avLst/>
          </a:prstGeom>
        </p:spPr>
        <p:txBody>
          <a:bodyPr wrap="square">
            <a:spAutoFit/>
          </a:bodyPr>
          <a:lstStyle/>
          <a:p>
            <a:r>
              <a:rPr lang="tr-TR" sz="2400" b="1" dirty="0" smtClean="0">
                <a:solidFill>
                  <a:srgbClr val="FF0000"/>
                </a:solidFill>
                <a:cs typeface="Times New Roman" pitchFamily="18" charset="0"/>
              </a:rPr>
              <a:t>Su kaynakları tahsisi ve lisanslandırma siste</a:t>
            </a:r>
            <a:endParaRPr lang="tr-TR" sz="2400" b="1" dirty="0">
              <a:solidFill>
                <a:srgbClr val="FF0000"/>
              </a:solidFill>
            </a:endParaRPr>
          </a:p>
        </p:txBody>
      </p:sp>
      <p:pic>
        <p:nvPicPr>
          <p:cNvPr id="1026" name="Picture 2" descr="E:\şekil fatma2.jpg"/>
          <p:cNvPicPr>
            <a:picLocks noChangeAspect="1" noChangeArrowheads="1"/>
          </p:cNvPicPr>
          <p:nvPr/>
        </p:nvPicPr>
        <p:blipFill>
          <a:blip r:embed="rId2" cstate="print"/>
          <a:srcRect/>
          <a:stretch>
            <a:fillRect/>
          </a:stretch>
        </p:blipFill>
        <p:spPr bwMode="auto">
          <a:xfrm>
            <a:off x="1115616" y="188640"/>
            <a:ext cx="6840760" cy="6669360"/>
          </a:xfrm>
          <a:prstGeom prst="rect">
            <a:avLst/>
          </a:prstGeom>
          <a:noFill/>
        </p:spPr>
      </p:pic>
      <p:sp>
        <p:nvSpPr>
          <p:cNvPr id="7" name="6 Eksi"/>
          <p:cNvSpPr/>
          <p:nvPr/>
        </p:nvSpPr>
        <p:spPr>
          <a:xfrm>
            <a:off x="3635896" y="908720"/>
            <a:ext cx="576064" cy="50405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827584" y="0"/>
            <a:ext cx="7772400" cy="866527"/>
          </a:xfrm>
        </p:spPr>
        <p:txBody>
          <a:bodyPr>
            <a:normAutofit/>
          </a:bodyPr>
          <a:lstStyle/>
          <a:p>
            <a:r>
              <a:rPr lang="tr-TR" sz="3200" dirty="0" smtClean="0">
                <a:solidFill>
                  <a:srgbClr val="FF0000"/>
                </a:solidFill>
              </a:rPr>
              <a:t>Sektörel Su Tahsisinde Araçlar</a:t>
            </a:r>
            <a:endParaRPr lang="tr-TR" sz="3200" dirty="0">
              <a:solidFill>
                <a:srgbClr val="FF0000"/>
              </a:solidFill>
            </a:endParaRPr>
          </a:p>
        </p:txBody>
      </p:sp>
      <p:sp>
        <p:nvSpPr>
          <p:cNvPr id="3" name="2 Alt Başlık"/>
          <p:cNvSpPr>
            <a:spLocks noGrp="1"/>
          </p:cNvSpPr>
          <p:nvPr>
            <p:ph type="subTitle" idx="1"/>
          </p:nvPr>
        </p:nvSpPr>
        <p:spPr>
          <a:xfrm>
            <a:off x="323528" y="1052736"/>
            <a:ext cx="8568952" cy="5184576"/>
          </a:xfrm>
        </p:spPr>
        <p:txBody>
          <a:bodyPr>
            <a:noAutofit/>
          </a:bodyPr>
          <a:lstStyle/>
          <a:p>
            <a:pPr algn="just">
              <a:lnSpc>
                <a:spcPct val="170000"/>
              </a:lnSpc>
            </a:pPr>
            <a:r>
              <a:rPr lang="tr-TR" sz="2400" dirty="0" smtClean="0">
                <a:solidFill>
                  <a:srgbClr val="FF0000"/>
                </a:solidFill>
              </a:rPr>
              <a:t>Su Sicili</a:t>
            </a:r>
            <a:r>
              <a:rPr lang="tr-TR" sz="2400" dirty="0" smtClean="0">
                <a:solidFill>
                  <a:srgbClr val="0033CC"/>
                </a:solidFill>
              </a:rPr>
              <a:t>:Su potansiyelinin yanı sıra talebin, talep sahibinin, kullanım amacının ve uygulama noktasının bilinmesi ihtiyacından kaynaklı bir kayıt sistemidir. </a:t>
            </a:r>
          </a:p>
          <a:p>
            <a:pPr algn="just">
              <a:lnSpc>
                <a:spcPct val="170000"/>
              </a:lnSpc>
            </a:pPr>
            <a:r>
              <a:rPr lang="tr-TR" sz="2400" dirty="0" smtClean="0">
                <a:solidFill>
                  <a:srgbClr val="FF0000"/>
                </a:solidFill>
              </a:rPr>
              <a:t>Su Lisansı</a:t>
            </a:r>
            <a:r>
              <a:rPr lang="tr-TR" sz="2400" dirty="0" smtClean="0">
                <a:solidFill>
                  <a:srgbClr val="0033CC"/>
                </a:solidFill>
              </a:rPr>
              <a:t>:Su tahsis edildiğinde su kullanım lisansı tanımlanmaktadır. Su kullanım lisansı genellikle belirli bir arazi için sulamaya yönelik bir hak varlığını ifade etmektedir. Lisans, bir sulama sezonunda arazi üzerinde kullanılabilecek suyu ve diğer şartları da içermektedir.</a:t>
            </a:r>
            <a:endParaRPr lang="tr-TR" sz="2400" dirty="0">
              <a:solidFill>
                <a:srgbClr val="0033CC"/>
              </a:solidFill>
            </a:endParaRPr>
          </a:p>
        </p:txBody>
      </p:sp>
      <p:sp>
        <p:nvSpPr>
          <p:cNvPr id="4" name="3 Slayt Numarası Yer Tutucusu"/>
          <p:cNvSpPr>
            <a:spLocks noGrp="1"/>
          </p:cNvSpPr>
          <p:nvPr>
            <p:ph type="sldNum" sz="quarter" idx="12"/>
          </p:nvPr>
        </p:nvSpPr>
        <p:spPr/>
        <p:txBody>
          <a:bodyPr/>
          <a:lstStyle/>
          <a:p>
            <a:pPr>
              <a:defRPr/>
            </a:pPr>
            <a:fld id="{EA9660A4-D9CD-4E5B-83FF-FD92B275460E}" type="slidenum">
              <a:rPr lang="tr-TR" smtClean="0"/>
              <a:pPr>
                <a:defRPr/>
              </a:pPr>
              <a:t>15</a:t>
            </a:fld>
            <a:endParaRPr lang="tr-TR"/>
          </a:p>
        </p:txBody>
      </p:sp>
      <p:pic>
        <p:nvPicPr>
          <p:cNvPr id="5" name="Picture 3" descr="C:\Users\gcan\Desktop\architectural-plan-icon.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48264" y="5211198"/>
            <a:ext cx="2195736" cy="164680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6840760" cy="720080"/>
          </a:xfr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indent="-342900"/>
            <a:r>
              <a:rPr lang="tr-T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dana" pitchFamily="34" charset="0"/>
                <a:ea typeface="Verdana" pitchFamily="34" charset="0"/>
                <a:cs typeface="Verdana" pitchFamily="34" charset="0"/>
              </a:rPr>
              <a:t/>
            </a:r>
            <a:br>
              <a:rPr lang="tr-T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dana" pitchFamily="34" charset="0"/>
                <a:ea typeface="Verdana" pitchFamily="34" charset="0"/>
                <a:cs typeface="Verdana" pitchFamily="34" charset="0"/>
              </a:rPr>
            </a:br>
            <a:r>
              <a:rPr lang="tr-TR" sz="2400" b="1" dirty="0" smtClean="0">
                <a:ln w="11430"/>
                <a:solidFill>
                  <a:srgbClr val="FF0000"/>
                </a:solidFill>
                <a:effectLst>
                  <a:outerShdw blurRad="50800" dist="39000" dir="5460000" algn="tl">
                    <a:srgbClr val="000000">
                      <a:alpha val="38000"/>
                    </a:srgbClr>
                  </a:outerShdw>
                </a:effectLst>
                <a:latin typeface="Verdana" pitchFamily="34" charset="0"/>
                <a:ea typeface="Verdana" pitchFamily="34" charset="0"/>
                <a:cs typeface="Verdana" pitchFamily="34" charset="0"/>
              </a:rPr>
              <a:t>SU SİCİLİ</a:t>
            </a:r>
            <a:br>
              <a:rPr lang="tr-TR" sz="2400" b="1" dirty="0" smtClean="0">
                <a:ln w="11430"/>
                <a:solidFill>
                  <a:srgbClr val="FF0000"/>
                </a:solidFill>
                <a:effectLst>
                  <a:outerShdw blurRad="50800" dist="39000" dir="5460000" algn="tl">
                    <a:srgbClr val="000000">
                      <a:alpha val="38000"/>
                    </a:srgbClr>
                  </a:outerShdw>
                </a:effectLst>
                <a:latin typeface="Verdana" pitchFamily="34" charset="0"/>
                <a:ea typeface="Verdana" pitchFamily="34" charset="0"/>
                <a:cs typeface="Verdana" pitchFamily="34" charset="0"/>
              </a:rPr>
            </a:br>
            <a:endParaRPr lang="tr-TR" sz="2400" b="1" dirty="0">
              <a:ln w="11430"/>
              <a:solidFill>
                <a:srgbClr val="FF0000"/>
              </a:solidFill>
              <a:effectLst>
                <a:outerShdw blurRad="50800" dist="39000" dir="5460000" algn="tl">
                  <a:srgbClr val="000000">
                    <a:alpha val="38000"/>
                  </a:srgbClr>
                </a:outerShdw>
              </a:effectLst>
              <a:latin typeface="Verdana" pitchFamily="34" charset="0"/>
              <a:ea typeface="Verdana" pitchFamily="34" charset="0"/>
              <a:cs typeface="Verdana" pitchFamily="34" charset="0"/>
            </a:endParaRPr>
          </a:p>
        </p:txBody>
      </p:sp>
      <p:sp>
        <p:nvSpPr>
          <p:cNvPr id="3" name="2 İçerik Yer Tutucusu"/>
          <p:cNvSpPr>
            <a:spLocks noGrp="1"/>
          </p:cNvSpPr>
          <p:nvPr>
            <p:ph idx="1"/>
          </p:nvPr>
        </p:nvSpPr>
        <p:spPr>
          <a:xfrm>
            <a:off x="0" y="1268760"/>
            <a:ext cx="9144000" cy="4525963"/>
          </a:xfrm>
        </p:spPr>
        <p:txBody>
          <a:bodyPr>
            <a:normAutofit/>
          </a:bodyPr>
          <a:lstStyle/>
          <a:p>
            <a:pPr algn="just"/>
            <a:r>
              <a:rPr lang="tr-TR" sz="2000" b="1" dirty="0" smtClean="0">
                <a:solidFill>
                  <a:srgbClr val="0045D0"/>
                </a:solidFill>
                <a:latin typeface="+mj-lt"/>
                <a:ea typeface="Verdana" pitchFamily="34" charset="0"/>
                <a:cs typeface="Verdana" pitchFamily="34" charset="0"/>
              </a:rPr>
              <a:t>Her türlü su tahsisi için suyun </a:t>
            </a:r>
            <a:r>
              <a:rPr lang="tr-TR" sz="2000" b="1" dirty="0" smtClean="0">
                <a:solidFill>
                  <a:srgbClr val="FF0000"/>
                </a:solidFill>
                <a:latin typeface="+mj-lt"/>
                <a:ea typeface="Verdana" pitchFamily="34" charset="0"/>
                <a:cs typeface="Verdana" pitchFamily="34" charset="0"/>
              </a:rPr>
              <a:t>miktarı</a:t>
            </a:r>
            <a:r>
              <a:rPr lang="tr-TR" sz="2000" b="1" dirty="0" smtClean="0">
                <a:latin typeface="+mj-lt"/>
                <a:ea typeface="Verdana" pitchFamily="34" charset="0"/>
                <a:cs typeface="Verdana" pitchFamily="34" charset="0"/>
              </a:rPr>
              <a:t> </a:t>
            </a:r>
            <a:r>
              <a:rPr lang="tr-TR" sz="2000" b="1" dirty="0" smtClean="0">
                <a:solidFill>
                  <a:srgbClr val="0033CC"/>
                </a:solidFill>
                <a:latin typeface="+mj-lt"/>
                <a:ea typeface="Verdana" pitchFamily="34" charset="0"/>
                <a:cs typeface="Verdana" pitchFamily="34" charset="0"/>
              </a:rPr>
              <a:t>ve</a:t>
            </a:r>
            <a:r>
              <a:rPr lang="tr-TR" sz="2000" b="1" dirty="0" smtClean="0">
                <a:latin typeface="+mj-lt"/>
                <a:ea typeface="Verdana" pitchFamily="34" charset="0"/>
                <a:cs typeface="Verdana" pitchFamily="34" charset="0"/>
              </a:rPr>
              <a:t> </a:t>
            </a:r>
            <a:r>
              <a:rPr lang="tr-TR" sz="2000" b="1" dirty="0" smtClean="0">
                <a:solidFill>
                  <a:srgbClr val="FF0000"/>
                </a:solidFill>
                <a:latin typeface="+mj-lt"/>
                <a:ea typeface="Verdana" pitchFamily="34" charset="0"/>
                <a:cs typeface="Verdana" pitchFamily="34" charset="0"/>
              </a:rPr>
              <a:t>kullanım amacı </a:t>
            </a:r>
            <a:r>
              <a:rPr lang="tr-TR" sz="2000" b="1" dirty="0" smtClean="0">
                <a:solidFill>
                  <a:srgbClr val="0045D0"/>
                </a:solidFill>
                <a:latin typeface="+mj-lt"/>
                <a:ea typeface="Verdana" pitchFamily="34" charset="0"/>
                <a:cs typeface="Verdana" pitchFamily="34" charset="0"/>
              </a:rPr>
              <a:t>bilinmelidir. Bu bilgiler ışığında tahsisi belirlenen su kayıt alınarak takip ve denetim sağlanır.</a:t>
            </a:r>
          </a:p>
          <a:p>
            <a:pPr algn="just"/>
            <a:endParaRPr lang="tr-TR" sz="2000" b="1" dirty="0" smtClean="0">
              <a:solidFill>
                <a:srgbClr val="0045D0"/>
              </a:solidFill>
              <a:latin typeface="+mj-lt"/>
              <a:ea typeface="Verdana" pitchFamily="34" charset="0"/>
              <a:cs typeface="Verdana" pitchFamily="34" charset="0"/>
            </a:endParaRPr>
          </a:p>
          <a:p>
            <a:pPr algn="just">
              <a:buFont typeface="Wingdings" pitchFamily="2" charset="2"/>
              <a:buChar char="Ø"/>
            </a:pPr>
            <a:r>
              <a:rPr lang="tr-TR" sz="2000" b="1" dirty="0" smtClean="0">
                <a:solidFill>
                  <a:srgbClr val="7030A0"/>
                </a:solidFill>
                <a:latin typeface="+mj-lt"/>
                <a:ea typeface="Verdana" pitchFamily="34" charset="0"/>
                <a:cs typeface="Verdana" pitchFamily="34" charset="0"/>
              </a:rPr>
              <a:t>Potansiyel yönünde belirlilik</a:t>
            </a:r>
            <a:r>
              <a:rPr lang="tr-TR" sz="2000" dirty="0" smtClean="0">
                <a:latin typeface="+mj-lt"/>
                <a:ea typeface="Verdana" pitchFamily="34" charset="0"/>
                <a:cs typeface="Verdana" pitchFamily="34" charset="0"/>
              </a:rPr>
              <a:t>: </a:t>
            </a:r>
            <a:r>
              <a:rPr lang="tr-TR" sz="2000" b="1" dirty="0" smtClean="0">
                <a:solidFill>
                  <a:srgbClr val="0045D0"/>
                </a:solidFill>
                <a:latin typeface="+mj-lt"/>
                <a:ea typeface="Verdana" pitchFamily="34" charset="0"/>
                <a:cs typeface="Verdana" pitchFamily="34" charset="0"/>
              </a:rPr>
              <a:t>Hidrolojik çevirim içinde su kaynağının kullanılabilir miktarı bilinmelidir.</a:t>
            </a:r>
          </a:p>
          <a:p>
            <a:pPr algn="just">
              <a:buFont typeface="Wingdings" pitchFamily="2" charset="2"/>
              <a:buChar char="Ø"/>
            </a:pPr>
            <a:r>
              <a:rPr lang="tr-TR" sz="2000" b="1" dirty="0" smtClean="0">
                <a:solidFill>
                  <a:srgbClr val="7030A0"/>
                </a:solidFill>
                <a:latin typeface="+mj-lt"/>
                <a:ea typeface="Verdana" pitchFamily="34" charset="0"/>
                <a:cs typeface="Verdana" pitchFamily="34" charset="0"/>
              </a:rPr>
              <a:t>Talep yönünde belirlilik</a:t>
            </a:r>
            <a:r>
              <a:rPr lang="tr-TR" sz="2000" dirty="0" smtClean="0">
                <a:latin typeface="+mj-lt"/>
                <a:ea typeface="Verdana" pitchFamily="34" charset="0"/>
                <a:cs typeface="Verdana" pitchFamily="34" charset="0"/>
              </a:rPr>
              <a:t>: </a:t>
            </a:r>
            <a:r>
              <a:rPr lang="tr-TR" sz="2000" dirty="0" err="1" smtClean="0">
                <a:latin typeface="+mj-lt"/>
                <a:ea typeface="Verdana" pitchFamily="34" charset="0"/>
                <a:cs typeface="Verdana" pitchFamily="34" charset="0"/>
              </a:rPr>
              <a:t>S</a:t>
            </a:r>
            <a:r>
              <a:rPr lang="tr-TR" sz="2000" b="1" dirty="0" err="1" smtClean="0">
                <a:solidFill>
                  <a:srgbClr val="0045D0"/>
                </a:solidFill>
                <a:latin typeface="+mj-lt"/>
                <a:ea typeface="Verdana" pitchFamily="34" charset="0"/>
                <a:cs typeface="Verdana" pitchFamily="34" charset="0"/>
              </a:rPr>
              <a:t>ektörel</a:t>
            </a:r>
            <a:r>
              <a:rPr lang="tr-TR" sz="2000" b="1" dirty="0" smtClean="0">
                <a:solidFill>
                  <a:srgbClr val="0045D0"/>
                </a:solidFill>
                <a:latin typeface="+mj-lt"/>
                <a:ea typeface="Verdana" pitchFamily="34" charset="0"/>
                <a:cs typeface="Verdana" pitchFamily="34" charset="0"/>
              </a:rPr>
              <a:t> tahsisi yapılan ve münferit tahsise sunulan suyun kullanımı (amacı ve miktarı) bilinmelidir.</a:t>
            </a:r>
          </a:p>
          <a:p>
            <a:pPr algn="just">
              <a:buFont typeface="Wingdings" pitchFamily="2" charset="2"/>
              <a:buChar char="Ø"/>
            </a:pPr>
            <a:endParaRPr lang="tr-TR" sz="2000" b="1" dirty="0" smtClean="0">
              <a:solidFill>
                <a:srgbClr val="0045D0"/>
              </a:solidFill>
              <a:latin typeface="+mj-lt"/>
              <a:ea typeface="Verdana" pitchFamily="34" charset="0"/>
              <a:cs typeface="Verdana" pitchFamily="34" charset="0"/>
            </a:endParaRPr>
          </a:p>
          <a:p>
            <a:pPr algn="just">
              <a:buFont typeface="Wingdings" pitchFamily="2" charset="2"/>
              <a:buChar char="Ø"/>
            </a:pPr>
            <a:endParaRPr lang="tr-TR" sz="2000" b="1" dirty="0" smtClean="0">
              <a:solidFill>
                <a:srgbClr val="0045D0"/>
              </a:solidFill>
              <a:latin typeface="+mj-lt"/>
              <a:ea typeface="Verdana" pitchFamily="34" charset="0"/>
              <a:cs typeface="Verdana" pitchFamily="34" charset="0"/>
            </a:endParaRPr>
          </a:p>
          <a:p>
            <a:pPr algn="just">
              <a:buFont typeface="Wingdings" pitchFamily="2" charset="2"/>
              <a:buChar char="Ø"/>
            </a:pPr>
            <a:endParaRPr lang="tr-TR" sz="2000" b="1" dirty="0" smtClean="0">
              <a:solidFill>
                <a:srgbClr val="0045D0"/>
              </a:solidFill>
              <a:latin typeface="+mj-lt"/>
              <a:ea typeface="Verdana" pitchFamily="34" charset="0"/>
              <a:cs typeface="Verdana" pitchFamily="34" charset="0"/>
            </a:endParaRPr>
          </a:p>
          <a:p>
            <a:pPr algn="just">
              <a:buFont typeface="Wingdings" pitchFamily="2" charset="2"/>
              <a:buChar char="Ø"/>
            </a:pPr>
            <a:endParaRPr lang="tr-TR" sz="2000" b="1" dirty="0" smtClean="0">
              <a:solidFill>
                <a:srgbClr val="0045D0"/>
              </a:solidFill>
              <a:latin typeface="+mj-lt"/>
              <a:ea typeface="Verdana" pitchFamily="34" charset="0"/>
              <a:cs typeface="Verdana" pitchFamily="34" charset="0"/>
            </a:endParaRPr>
          </a:p>
          <a:p>
            <a:pPr algn="just"/>
            <a:endParaRPr lang="tr-TR" sz="2000" dirty="0">
              <a:latin typeface="+mj-lt"/>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331640" y="476672"/>
            <a:ext cx="7196336" cy="362471"/>
          </a:xfrm>
        </p:spPr>
        <p:txBody>
          <a:bodyPr/>
          <a:lstStyle/>
          <a:p>
            <a:pPr algn="l"/>
            <a:r>
              <a:rPr lang="tr-TR" sz="3200" b="1" dirty="0" smtClean="0">
                <a:ln w="11430"/>
                <a:solidFill>
                  <a:srgbClr val="FF0000"/>
                </a:solidFill>
                <a:effectLst>
                  <a:outerShdw blurRad="50800" dist="39000" dir="5460000" algn="tl">
                    <a:srgbClr val="000000">
                      <a:alpha val="38000"/>
                    </a:srgbClr>
                  </a:outerShdw>
                </a:effectLst>
                <a:latin typeface="Verdana" pitchFamily="34" charset="0"/>
                <a:ea typeface="Verdana" pitchFamily="34" charset="0"/>
                <a:cs typeface="Verdana" pitchFamily="34" charset="0"/>
              </a:rPr>
              <a:t/>
            </a:r>
            <a:br>
              <a:rPr lang="tr-TR" sz="3200" b="1" dirty="0" smtClean="0">
                <a:ln w="11430"/>
                <a:solidFill>
                  <a:srgbClr val="FF0000"/>
                </a:solidFill>
                <a:effectLst>
                  <a:outerShdw blurRad="50800" dist="39000" dir="5460000" algn="tl">
                    <a:srgbClr val="000000">
                      <a:alpha val="38000"/>
                    </a:srgbClr>
                  </a:outerShdw>
                </a:effectLst>
                <a:latin typeface="Verdana" pitchFamily="34" charset="0"/>
                <a:ea typeface="Verdana" pitchFamily="34" charset="0"/>
                <a:cs typeface="Verdana" pitchFamily="34" charset="0"/>
              </a:rPr>
            </a:br>
            <a:r>
              <a:rPr lang="tr-TR" sz="3200" b="1" dirty="0" smtClean="0">
                <a:ln w="11430"/>
                <a:solidFill>
                  <a:srgbClr val="FF0000"/>
                </a:solidFill>
                <a:effectLst>
                  <a:outerShdw blurRad="50800" dist="39000" dir="5460000" algn="tl">
                    <a:srgbClr val="000000">
                      <a:alpha val="38000"/>
                    </a:srgbClr>
                  </a:outerShdw>
                </a:effectLst>
                <a:latin typeface="Verdana" pitchFamily="34" charset="0"/>
                <a:ea typeface="Verdana" pitchFamily="34" charset="0"/>
                <a:cs typeface="Verdana" pitchFamily="34" charset="0"/>
              </a:rPr>
              <a:t>Su Sicili ile;</a:t>
            </a:r>
            <a:br>
              <a:rPr lang="tr-TR" sz="3200" b="1" dirty="0" smtClean="0">
                <a:ln w="11430"/>
                <a:solidFill>
                  <a:srgbClr val="FF0000"/>
                </a:solidFill>
                <a:effectLst>
                  <a:outerShdw blurRad="50800" dist="39000" dir="5460000" algn="tl">
                    <a:srgbClr val="000000">
                      <a:alpha val="38000"/>
                    </a:srgbClr>
                  </a:outerShdw>
                </a:effectLst>
                <a:latin typeface="Verdana" pitchFamily="34" charset="0"/>
                <a:ea typeface="Verdana" pitchFamily="34" charset="0"/>
                <a:cs typeface="Verdana" pitchFamily="34" charset="0"/>
              </a:rPr>
            </a:br>
            <a:endParaRPr lang="tr-TR" sz="3200" dirty="0"/>
          </a:p>
        </p:txBody>
      </p:sp>
      <p:sp>
        <p:nvSpPr>
          <p:cNvPr id="3" name="2 Alt Başlık"/>
          <p:cNvSpPr>
            <a:spLocks noGrp="1"/>
          </p:cNvSpPr>
          <p:nvPr>
            <p:ph type="subTitle" idx="1"/>
          </p:nvPr>
        </p:nvSpPr>
        <p:spPr>
          <a:xfrm>
            <a:off x="323528" y="980728"/>
            <a:ext cx="8568952" cy="5472608"/>
          </a:xfrm>
        </p:spPr>
        <p:txBody>
          <a:bodyPr/>
          <a:lstStyle/>
          <a:p>
            <a:pPr algn="just">
              <a:buFont typeface="Wingdings" pitchFamily="2" charset="2"/>
              <a:buChar char="ü"/>
            </a:pPr>
            <a:r>
              <a:rPr lang="tr-TR" sz="2400" dirty="0" smtClean="0">
                <a:solidFill>
                  <a:srgbClr val="0033CC"/>
                </a:solidFill>
                <a:cs typeface="Times New Roman" pitchFamily="18" charset="0"/>
              </a:rPr>
              <a:t>Tahsis planında alınan kararlar ve kurallar (</a:t>
            </a:r>
            <a:r>
              <a:rPr lang="tr-TR" sz="2400" dirty="0" err="1" smtClean="0">
                <a:solidFill>
                  <a:srgbClr val="0033CC"/>
                </a:solidFill>
                <a:cs typeface="Times New Roman" pitchFamily="18" charset="0"/>
              </a:rPr>
              <a:t>önceliklendirme</a:t>
            </a:r>
            <a:r>
              <a:rPr lang="tr-TR" sz="2400" dirty="0" smtClean="0">
                <a:solidFill>
                  <a:srgbClr val="0033CC"/>
                </a:solidFill>
                <a:cs typeface="Times New Roman" pitchFamily="18" charset="0"/>
              </a:rPr>
              <a:t> vs) uygulanır.</a:t>
            </a:r>
          </a:p>
          <a:p>
            <a:pPr algn="just">
              <a:buFont typeface="Wingdings" pitchFamily="2" charset="2"/>
              <a:buChar char="ü"/>
            </a:pPr>
            <a:r>
              <a:rPr lang="tr-TR" sz="2400" dirty="0" smtClean="0">
                <a:solidFill>
                  <a:srgbClr val="0033CC"/>
                </a:solidFill>
                <a:cs typeface="Times New Roman" pitchFamily="18" charset="0"/>
              </a:rPr>
              <a:t>Yapılan  tahsislerin usulüne  göre  kullanılıp    kullanılmadığı denetlenmektedir. (</a:t>
            </a:r>
            <a:r>
              <a:rPr lang="tr-TR" sz="2400" dirty="0" smtClean="0">
                <a:solidFill>
                  <a:srgbClr val="0033CC"/>
                </a:solidFill>
              </a:rPr>
              <a:t>Yapılan planlama ile fiili kullanımların uyumu)</a:t>
            </a:r>
          </a:p>
          <a:p>
            <a:pPr algn="just">
              <a:buFont typeface="Wingdings" pitchFamily="2" charset="2"/>
              <a:buChar char="ü"/>
            </a:pPr>
            <a:endParaRPr lang="tr-TR" sz="2400" dirty="0" smtClean="0">
              <a:solidFill>
                <a:srgbClr val="0033CC"/>
              </a:solidFill>
              <a:cs typeface="Times New Roman" pitchFamily="18" charset="0"/>
            </a:endParaRPr>
          </a:p>
          <a:p>
            <a:pPr algn="just">
              <a:buFont typeface="Wingdings" pitchFamily="2" charset="2"/>
              <a:buChar char="ü"/>
            </a:pPr>
            <a:r>
              <a:rPr lang="tr-TR" sz="2400" dirty="0" smtClean="0">
                <a:solidFill>
                  <a:srgbClr val="0033CC"/>
                </a:solidFill>
              </a:rPr>
              <a:t>Su kaynağı ve kullanımların kaydı </a:t>
            </a:r>
            <a:r>
              <a:rPr lang="tr-TR" sz="2400" dirty="0" smtClean="0">
                <a:solidFill>
                  <a:srgbClr val="0033CC"/>
                </a:solidFill>
              </a:rPr>
              <a:t>ile havzada </a:t>
            </a:r>
            <a:r>
              <a:rPr lang="tr-TR" sz="2400" dirty="0" smtClean="0">
                <a:solidFill>
                  <a:srgbClr val="0033CC"/>
                </a:solidFill>
              </a:rPr>
              <a:t>sektörel su tahsisi profilini </a:t>
            </a:r>
            <a:r>
              <a:rPr lang="tr-TR" sz="2400" dirty="0" err="1" smtClean="0">
                <a:solidFill>
                  <a:srgbClr val="0033CC"/>
                </a:solidFill>
              </a:rPr>
              <a:t>şematize</a:t>
            </a:r>
            <a:r>
              <a:rPr lang="tr-TR" sz="2400" dirty="0" smtClean="0">
                <a:solidFill>
                  <a:srgbClr val="0033CC"/>
                </a:solidFill>
              </a:rPr>
              <a:t> edilmektedir. </a:t>
            </a:r>
          </a:p>
          <a:p>
            <a:pPr algn="just">
              <a:buFont typeface="Wingdings" pitchFamily="2" charset="2"/>
              <a:buChar char="ü"/>
            </a:pPr>
            <a:endParaRPr lang="tr-TR" sz="2400" dirty="0" smtClean="0">
              <a:solidFill>
                <a:srgbClr val="0033CC"/>
              </a:solidFill>
            </a:endParaRPr>
          </a:p>
          <a:p>
            <a:pPr algn="just">
              <a:buFont typeface="Wingdings" pitchFamily="2" charset="2"/>
              <a:buChar char="ü"/>
            </a:pPr>
            <a:r>
              <a:rPr lang="tr-TR" sz="2400" dirty="0" smtClean="0">
                <a:solidFill>
                  <a:srgbClr val="0033CC"/>
                </a:solidFill>
              </a:rPr>
              <a:t>Bir kaynak için tahsisler ve kullanıcılar tanımlanmakta, yıl içinde kullanabilecek su kullanım kaydı tutulmaktadır. </a:t>
            </a:r>
          </a:p>
          <a:p>
            <a:pPr algn="just">
              <a:buFont typeface="Wingdings" pitchFamily="2" charset="2"/>
              <a:buChar char="ü"/>
            </a:pPr>
            <a:endParaRPr lang="tr-TR" sz="2400" dirty="0" smtClean="0">
              <a:solidFill>
                <a:srgbClr val="0033CC"/>
              </a:solidFill>
            </a:endParaRPr>
          </a:p>
          <a:p>
            <a:pPr algn="just">
              <a:buFont typeface="Wingdings" pitchFamily="2" charset="2"/>
              <a:buChar char="ü"/>
            </a:pPr>
            <a:r>
              <a:rPr lang="tr-TR" sz="2400" dirty="0" smtClean="0">
                <a:solidFill>
                  <a:srgbClr val="0033CC"/>
                </a:solidFill>
              </a:rPr>
              <a:t>Bu kayıt, su kaynağının kullanıma uygunluğuna ilişkin de bilgi vermektedir: Yapılan tahsisler ile birlikte </a:t>
            </a:r>
            <a:r>
              <a:rPr lang="tr-TR" sz="2400" dirty="0" smtClean="0">
                <a:solidFill>
                  <a:srgbClr val="0033CC"/>
                </a:solidFill>
              </a:rPr>
              <a:t>tüm </a:t>
            </a:r>
            <a:r>
              <a:rPr lang="tr-TR" sz="2400" dirty="0" smtClean="0">
                <a:solidFill>
                  <a:srgbClr val="0033CC"/>
                </a:solidFill>
              </a:rPr>
              <a:t>kullanımlar, taşınım/aktarımlar kaydedilmektedir. </a:t>
            </a:r>
          </a:p>
          <a:p>
            <a:pPr algn="just">
              <a:buFont typeface="Wingdings" pitchFamily="2" charset="2"/>
              <a:buChar char="ü"/>
            </a:pPr>
            <a:endParaRPr lang="tr-TR" sz="2400" dirty="0" smtClean="0">
              <a:solidFill>
                <a:srgbClr val="0033CC"/>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260648"/>
            <a:ext cx="8229600" cy="778098"/>
          </a:xfrm>
        </p:spPr>
        <p:txBody>
          <a:bodyPr>
            <a:normAutofit/>
          </a:bodyPr>
          <a:lstStyle/>
          <a:p>
            <a:r>
              <a:rPr lang="tr-TR" sz="2800" b="1" dirty="0" smtClean="0">
                <a:solidFill>
                  <a:srgbClr val="FF0000"/>
                </a:solidFill>
                <a:latin typeface="+mn-lt"/>
              </a:rPr>
              <a:t>Uygulama ve İşleyiş</a:t>
            </a:r>
            <a:endParaRPr lang="tr-TR" sz="2800" b="1" dirty="0">
              <a:solidFill>
                <a:srgbClr val="FF0000"/>
              </a:solidFill>
              <a:latin typeface="+mn-lt"/>
              <a:ea typeface="Verdana" pitchFamily="34" charset="0"/>
              <a:cs typeface="Verdana" pitchFamily="34" charset="0"/>
            </a:endParaRPr>
          </a:p>
        </p:txBody>
      </p:sp>
      <p:sp>
        <p:nvSpPr>
          <p:cNvPr id="3" name="2 İçerik Yer Tutucusu"/>
          <p:cNvSpPr>
            <a:spLocks noGrp="1"/>
          </p:cNvSpPr>
          <p:nvPr>
            <p:ph idx="1"/>
          </p:nvPr>
        </p:nvSpPr>
        <p:spPr>
          <a:xfrm>
            <a:off x="251520" y="980728"/>
            <a:ext cx="8640960" cy="5616624"/>
          </a:xfrm>
        </p:spPr>
        <p:txBody>
          <a:bodyPr>
            <a:noAutofit/>
          </a:bodyPr>
          <a:lstStyle/>
          <a:p>
            <a:pPr algn="just"/>
            <a:r>
              <a:rPr lang="tr-TR" sz="2000" dirty="0" smtClean="0">
                <a:solidFill>
                  <a:srgbClr val="0033CC"/>
                </a:solidFill>
              </a:rPr>
              <a:t>Havza ölçeğinde </a:t>
            </a:r>
            <a:r>
              <a:rPr lang="tr-TR" sz="2000" dirty="0" err="1" smtClean="0">
                <a:solidFill>
                  <a:srgbClr val="0033CC"/>
                </a:solidFill>
              </a:rPr>
              <a:t>sosyo</a:t>
            </a:r>
            <a:r>
              <a:rPr lang="tr-TR" sz="2000" dirty="0" smtClean="0">
                <a:solidFill>
                  <a:srgbClr val="0033CC"/>
                </a:solidFill>
              </a:rPr>
              <a:t>-ekonomik gelişim hedefleri, çevresel imkanlar ve kısıtlar dikkate alınarak sektörel su tahsisi planı hazırlanır.</a:t>
            </a:r>
          </a:p>
          <a:p>
            <a:pPr algn="just"/>
            <a:endParaRPr lang="tr-TR" sz="2000" dirty="0" smtClean="0">
              <a:solidFill>
                <a:srgbClr val="0033CC"/>
              </a:solidFill>
            </a:endParaRPr>
          </a:p>
          <a:p>
            <a:pPr algn="just"/>
            <a:r>
              <a:rPr lang="tr-TR" sz="2000" dirty="0" smtClean="0">
                <a:solidFill>
                  <a:srgbClr val="0033CC"/>
                </a:solidFill>
              </a:rPr>
              <a:t>Belirlenen </a:t>
            </a:r>
            <a:r>
              <a:rPr lang="tr-TR" sz="2000" dirty="0" err="1" smtClean="0">
                <a:solidFill>
                  <a:srgbClr val="0033CC"/>
                </a:solidFill>
              </a:rPr>
              <a:t>sektörel</a:t>
            </a:r>
            <a:r>
              <a:rPr lang="tr-TR" sz="2000" dirty="0" smtClean="0">
                <a:solidFill>
                  <a:srgbClr val="0033CC"/>
                </a:solidFill>
              </a:rPr>
              <a:t> paylara göre su kaynaklarının, tahsis edilebilir miktarın belirlendiği bir bilgi sistemi üzerinde  karşılanan su talepleri kaydedilir.</a:t>
            </a:r>
          </a:p>
          <a:p>
            <a:pPr algn="just"/>
            <a:endParaRPr lang="tr-TR" sz="2000" dirty="0" smtClean="0">
              <a:solidFill>
                <a:srgbClr val="0033CC"/>
              </a:solidFill>
            </a:endParaRPr>
          </a:p>
          <a:p>
            <a:pPr algn="just"/>
            <a:r>
              <a:rPr lang="tr-TR" sz="2000" dirty="0" smtClean="0">
                <a:solidFill>
                  <a:srgbClr val="0033CC"/>
                </a:solidFill>
              </a:rPr>
              <a:t>Böylece sektörel su tahsisi kapsamında kullanıcıların kullanım amaçlarının miktar, yer ve gerekli görülen diğer özelliklerle su sicili oluşturulur. </a:t>
            </a:r>
          </a:p>
          <a:p>
            <a:pPr algn="just"/>
            <a:endParaRPr lang="tr-TR" sz="2000" dirty="0" smtClean="0">
              <a:solidFill>
                <a:srgbClr val="0033CC"/>
              </a:solidFill>
            </a:endParaRPr>
          </a:p>
          <a:p>
            <a:pPr algn="just"/>
            <a:r>
              <a:rPr lang="tr-TR" sz="2000" dirty="0" smtClean="0">
                <a:solidFill>
                  <a:srgbClr val="0033CC"/>
                </a:solidFill>
              </a:rPr>
              <a:t>Su sicilinde su yılı bazında kullanıcıya ait kayıt suyun kullanım amacına, miktarına, su kaynağına ilişkin bilgileri içerir.</a:t>
            </a:r>
          </a:p>
          <a:p>
            <a:pPr algn="just"/>
            <a:endParaRPr lang="tr-TR" sz="2000" dirty="0" smtClean="0">
              <a:solidFill>
                <a:srgbClr val="0033CC"/>
              </a:solidFill>
            </a:endParaRPr>
          </a:p>
          <a:p>
            <a:pPr algn="just"/>
            <a:r>
              <a:rPr lang="tr-TR" sz="2000" dirty="0" smtClean="0">
                <a:solidFill>
                  <a:srgbClr val="0033CC"/>
                </a:solidFill>
              </a:rPr>
              <a:t>Kullanıcı için oluşturulan bu sicil aynı zamanda o kullanıcının tahsis hesabıdır. (</a:t>
            </a:r>
            <a:r>
              <a:rPr lang="tr-TR" sz="2000" dirty="0" smtClean="0">
                <a:solidFill>
                  <a:srgbClr val="0045D0"/>
                </a:solidFill>
                <a:ea typeface="Verdana" pitchFamily="34" charset="0"/>
                <a:cs typeface="Verdana" pitchFamily="34" charset="0"/>
              </a:rPr>
              <a:t>kullanıcıya ait mevcut tahsisi)</a:t>
            </a:r>
          </a:p>
          <a:p>
            <a:pPr algn="just"/>
            <a:endParaRPr lang="tr-TR" sz="2000" dirty="0" smtClean="0">
              <a:solidFill>
                <a:srgbClr val="0045D0"/>
              </a:solidFill>
              <a:ea typeface="Verdana" pitchFamily="34" charset="0"/>
              <a:cs typeface="Verdana" pitchFamily="34" charset="0"/>
            </a:endParaRPr>
          </a:p>
          <a:p>
            <a:pPr algn="just"/>
            <a:endParaRPr lang="tr-TR" sz="2000" dirty="0">
              <a:solidFill>
                <a:srgbClr val="0033CC"/>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06090"/>
          </a:xfrm>
        </p:spPr>
        <p:txBody>
          <a:bodyPr/>
          <a:lstStyle/>
          <a:p>
            <a:r>
              <a:rPr lang="tr-TR" sz="2800" b="1" dirty="0" smtClean="0">
                <a:solidFill>
                  <a:srgbClr val="FF0000"/>
                </a:solidFill>
              </a:rPr>
              <a:t>Uygulama ve İşleyiş</a:t>
            </a:r>
            <a:endParaRPr lang="tr-TR" sz="2800" b="1" dirty="0">
              <a:solidFill>
                <a:srgbClr val="FF0000"/>
              </a:solidFill>
              <a:ea typeface="Verdana" pitchFamily="34" charset="0"/>
              <a:cs typeface="Verdana" pitchFamily="34" charset="0"/>
            </a:endParaRPr>
          </a:p>
        </p:txBody>
      </p:sp>
      <p:sp>
        <p:nvSpPr>
          <p:cNvPr id="3" name="2 İçerik Yer Tutucusu"/>
          <p:cNvSpPr>
            <a:spLocks noGrp="1"/>
          </p:cNvSpPr>
          <p:nvPr>
            <p:ph idx="1"/>
          </p:nvPr>
        </p:nvSpPr>
        <p:spPr>
          <a:xfrm>
            <a:off x="251520" y="1052736"/>
            <a:ext cx="8640960" cy="5073427"/>
          </a:xfrm>
        </p:spPr>
        <p:txBody>
          <a:bodyPr>
            <a:noAutofit/>
          </a:bodyPr>
          <a:lstStyle/>
          <a:p>
            <a:pPr algn="just"/>
            <a:r>
              <a:rPr lang="tr-TR" sz="2000" dirty="0" smtClean="0">
                <a:solidFill>
                  <a:srgbClr val="0045D0"/>
                </a:solidFill>
                <a:ea typeface="Verdana" pitchFamily="34" charset="0"/>
                <a:cs typeface="Verdana" pitchFamily="34" charset="0"/>
              </a:rPr>
              <a:t>Su sicili kapsamında evsel, tarımsal,  endüstriyel kullanımlar gibi ayrı sulama amaçları tanımlanabilir.</a:t>
            </a:r>
          </a:p>
          <a:p>
            <a:pPr algn="just"/>
            <a:endParaRPr lang="tr-TR" sz="2000" dirty="0" smtClean="0">
              <a:solidFill>
                <a:srgbClr val="0033CC"/>
              </a:solidFill>
            </a:endParaRPr>
          </a:p>
          <a:p>
            <a:pPr algn="just"/>
            <a:r>
              <a:rPr lang="tr-TR" sz="2000" dirty="0" smtClean="0">
                <a:solidFill>
                  <a:srgbClr val="0033CC"/>
                </a:solidFill>
              </a:rPr>
              <a:t> Yapılan tahsisler ile birlikte hesaba ait haklar, kullanımlar, aktarımlar kaydedilir.  </a:t>
            </a:r>
            <a:r>
              <a:rPr lang="tr-TR" sz="2000" i="1" dirty="0" smtClean="0">
                <a:solidFill>
                  <a:srgbClr val="0033CC"/>
                </a:solidFill>
              </a:rPr>
              <a:t>Ancak bu aktarımların hangi amaca, hangi bölgeye yönelik olduğu su tahsis hesap sistemi içinde dikkate alınır ve uygunluğu </a:t>
            </a:r>
            <a:r>
              <a:rPr lang="tr-TR" sz="2000" i="1" dirty="0" err="1" smtClean="0">
                <a:solidFill>
                  <a:srgbClr val="0033CC"/>
                </a:solidFill>
              </a:rPr>
              <a:t>değerlendiririlir</a:t>
            </a:r>
            <a:r>
              <a:rPr lang="tr-TR" sz="2000" dirty="0" smtClean="0">
                <a:solidFill>
                  <a:srgbClr val="0033CC"/>
                </a:solidFill>
              </a:rPr>
              <a:t>. </a:t>
            </a:r>
            <a:br>
              <a:rPr lang="tr-TR" sz="2000" dirty="0" smtClean="0">
                <a:solidFill>
                  <a:srgbClr val="0033CC"/>
                </a:solidFill>
              </a:rPr>
            </a:br>
            <a:endParaRPr lang="tr-TR" sz="2000" dirty="0" smtClean="0">
              <a:solidFill>
                <a:srgbClr val="0033CC"/>
              </a:solidFill>
            </a:endParaRPr>
          </a:p>
          <a:p>
            <a:pPr algn="just"/>
            <a:r>
              <a:rPr lang="tr-TR" sz="2000" dirty="0" smtClean="0">
                <a:solidFill>
                  <a:srgbClr val="0045D0"/>
                </a:solidFill>
                <a:latin typeface="+mj-lt"/>
                <a:ea typeface="Verdana" pitchFamily="34" charset="0"/>
                <a:cs typeface="Verdana" pitchFamily="34" charset="0"/>
              </a:rPr>
              <a:t>Su tahsisi yapılan su sicili kaydı, suyun bir arazide kullanılabilmesine yönelik  bir veya daha fazla kaynağın kullanım lisansı veya su kullanım kayıtları ile bağlantılı olabilir.</a:t>
            </a:r>
          </a:p>
          <a:p>
            <a:pPr algn="just"/>
            <a:r>
              <a:rPr lang="tr-TR" sz="2000" dirty="0" smtClean="0">
                <a:solidFill>
                  <a:srgbClr val="0045D0"/>
                </a:solidFill>
                <a:latin typeface="+mj-lt"/>
                <a:ea typeface="Verdana" pitchFamily="34" charset="0"/>
                <a:cs typeface="Verdana" pitchFamily="34" charset="0"/>
              </a:rPr>
              <a:t>Yıl sonunda tahsislerin kullanım durumu, gelecek yıl için su bütçesi değerlendirilir, su kullanımı ve taşınmadan/aktarmadan kaynaklanan değişimlerin bir özeti su sicilinde kayıtlı kullanıcılara yıllık tahsis beyanı gönderilir.</a:t>
            </a:r>
          </a:p>
          <a:p>
            <a:pPr algn="just">
              <a:buNone/>
            </a:pPr>
            <a:r>
              <a:rPr lang="tr-TR" sz="2000" dirty="0" smtClean="0">
                <a:solidFill>
                  <a:srgbClr val="0045D0"/>
                </a:solidFill>
                <a:latin typeface="+mj-lt"/>
                <a:ea typeface="Verdana" pitchFamily="34" charset="0"/>
                <a:cs typeface="Verdana" pitchFamily="34" charset="0"/>
              </a:rPr>
              <a:t>	</a:t>
            </a:r>
            <a:br>
              <a:rPr lang="tr-TR" sz="2000" dirty="0" smtClean="0">
                <a:solidFill>
                  <a:srgbClr val="0045D0"/>
                </a:solidFill>
                <a:latin typeface="+mj-lt"/>
                <a:ea typeface="Verdana" pitchFamily="34" charset="0"/>
                <a:cs typeface="Verdana" pitchFamily="34" charset="0"/>
              </a:rPr>
            </a:br>
            <a:endParaRPr lang="tr-TR" sz="2000" dirty="0">
              <a:solidFill>
                <a:srgbClr val="0045D0"/>
              </a:solidFill>
              <a:latin typeface="+mj-lt"/>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143000"/>
          </a:xfr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dana" pitchFamily="34" charset="0"/>
                <a:ea typeface="Verdana" pitchFamily="34" charset="0"/>
                <a:cs typeface="Verdana" pitchFamily="34" charset="0"/>
              </a:rPr>
              <a:t>İÇERİK</a:t>
            </a:r>
            <a:endPar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dana" pitchFamily="34" charset="0"/>
              <a:ea typeface="Verdana" pitchFamily="34" charset="0"/>
              <a:cs typeface="Verdana" pitchFamily="34" charset="0"/>
            </a:endParaRPr>
          </a:p>
        </p:txBody>
      </p:sp>
      <p:sp>
        <p:nvSpPr>
          <p:cNvPr id="3" name="2 İçerik Yer Tutucusu"/>
          <p:cNvSpPr>
            <a:spLocks noGrp="1"/>
          </p:cNvSpPr>
          <p:nvPr>
            <p:ph idx="1"/>
          </p:nvPr>
        </p:nvSpPr>
        <p:spPr>
          <a:xfrm>
            <a:off x="323528" y="1124744"/>
            <a:ext cx="8435280" cy="4525963"/>
          </a:xfrm>
        </p:spPr>
        <p:txBody>
          <a:bodyPr>
            <a:normAutofit/>
          </a:bodyPr>
          <a:lstStyle/>
          <a:p>
            <a:pPr>
              <a:lnSpc>
                <a:spcPct val="200000"/>
              </a:lnSpc>
              <a:buFont typeface="Courier New" pitchFamily="49" charset="0"/>
              <a:buChar char="o"/>
            </a:pPr>
            <a:r>
              <a:rPr lang="tr-TR" sz="2800" dirty="0" smtClean="0">
                <a:solidFill>
                  <a:srgbClr val="0045D0"/>
                </a:solidFill>
                <a:latin typeface="Verdana" pitchFamily="34" charset="0"/>
                <a:ea typeface="Verdana" pitchFamily="34" charset="0"/>
                <a:cs typeface="Verdana" pitchFamily="34" charset="0"/>
              </a:rPr>
              <a:t>Havzalarımızda Su Kullanımı</a:t>
            </a:r>
          </a:p>
          <a:p>
            <a:pPr>
              <a:lnSpc>
                <a:spcPct val="200000"/>
              </a:lnSpc>
              <a:buFont typeface="Courier New" pitchFamily="49" charset="0"/>
              <a:buChar char="o"/>
            </a:pPr>
            <a:r>
              <a:rPr lang="tr-TR" sz="2800" dirty="0" smtClean="0">
                <a:solidFill>
                  <a:srgbClr val="0045D0"/>
                </a:solidFill>
                <a:latin typeface="Verdana" pitchFamily="34" charset="0"/>
                <a:ea typeface="Verdana" pitchFamily="34" charset="0"/>
                <a:cs typeface="Verdana" pitchFamily="34" charset="0"/>
              </a:rPr>
              <a:t>Sektörel Su Tahsisi</a:t>
            </a:r>
          </a:p>
          <a:p>
            <a:pPr>
              <a:lnSpc>
                <a:spcPct val="200000"/>
              </a:lnSpc>
              <a:buFont typeface="Courier New" pitchFamily="49" charset="0"/>
              <a:buChar char="o"/>
            </a:pPr>
            <a:r>
              <a:rPr lang="tr-TR" sz="2800" dirty="0" smtClean="0">
                <a:solidFill>
                  <a:srgbClr val="0045D0"/>
                </a:solidFill>
                <a:latin typeface="Verdana" pitchFamily="34" charset="0"/>
                <a:ea typeface="Verdana" pitchFamily="34" charset="0"/>
                <a:cs typeface="Verdana" pitchFamily="34" charset="0"/>
              </a:rPr>
              <a:t> Su Sicili </a:t>
            </a:r>
          </a:p>
          <a:p>
            <a:pPr>
              <a:buNone/>
            </a:pPr>
            <a:endParaRPr lang="tr-TR" sz="2800" dirty="0" smtClean="0">
              <a:solidFill>
                <a:srgbClr val="0045D0"/>
              </a:solidFill>
              <a:latin typeface="Verdana" pitchFamily="34" charset="0"/>
              <a:ea typeface="Verdana" pitchFamily="34" charset="0"/>
              <a:cs typeface="Verdana" pitchFamily="34" charset="0"/>
            </a:endParaRPr>
          </a:p>
          <a:p>
            <a:endParaRPr lang="tr-TR" sz="2800" dirty="0" smtClean="0">
              <a:solidFill>
                <a:srgbClr val="0045D0"/>
              </a:solidFill>
              <a:latin typeface="Verdana" pitchFamily="34" charset="0"/>
              <a:ea typeface="Verdana" pitchFamily="34" charset="0"/>
              <a:cs typeface="Verdana" pitchFamily="34" charset="0"/>
            </a:endParaRPr>
          </a:p>
          <a:p>
            <a:endParaRPr lang="tr-TR" b="1" dirty="0" smtClean="0">
              <a:solidFill>
                <a:srgbClr val="002060"/>
              </a:solidFill>
            </a:endParaRPr>
          </a:p>
          <a:p>
            <a:endParaRPr lang="tr-TR"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rmAutofit/>
          </a:bodyPr>
          <a:lstStyle/>
          <a:p>
            <a:r>
              <a:rPr lang="tr-TR" sz="3200" b="1" dirty="0" smtClean="0">
                <a:solidFill>
                  <a:srgbClr val="FF0000"/>
                </a:solidFill>
                <a:ea typeface="Verdana" pitchFamily="34" charset="0"/>
                <a:cs typeface="Verdana" pitchFamily="34" charset="0"/>
              </a:rPr>
              <a:t>Su Lisansı</a:t>
            </a:r>
            <a:endParaRPr lang="tr-TR" sz="3200" b="1" dirty="0">
              <a:solidFill>
                <a:srgbClr val="FF0000"/>
              </a:solidFill>
              <a:ea typeface="Verdana" pitchFamily="34" charset="0"/>
              <a:cs typeface="Verdana" pitchFamily="34" charset="0"/>
            </a:endParaRPr>
          </a:p>
        </p:txBody>
      </p:sp>
      <p:sp>
        <p:nvSpPr>
          <p:cNvPr id="3" name="2 İçerik Yer Tutucusu"/>
          <p:cNvSpPr>
            <a:spLocks noGrp="1"/>
          </p:cNvSpPr>
          <p:nvPr>
            <p:ph idx="1"/>
          </p:nvPr>
        </p:nvSpPr>
        <p:spPr>
          <a:xfrm>
            <a:off x="251520" y="908720"/>
            <a:ext cx="8640960" cy="5949280"/>
          </a:xfrm>
        </p:spPr>
        <p:txBody>
          <a:bodyPr>
            <a:noAutofit/>
          </a:bodyPr>
          <a:lstStyle/>
          <a:p>
            <a:pPr algn="just">
              <a:buNone/>
            </a:pPr>
            <a:r>
              <a:rPr lang="tr-TR" sz="2400" dirty="0" smtClean="0">
                <a:solidFill>
                  <a:srgbClr val="0045D0"/>
                </a:solidFill>
                <a:ea typeface="Verdana" pitchFamily="34" charset="0"/>
                <a:cs typeface="Verdana" pitchFamily="34" charset="0"/>
              </a:rPr>
              <a:t>Eğer düzenli bir kaynaktan/sistemden su tahsis edilirse bir su kullanım lisansı verilir. </a:t>
            </a:r>
            <a:br>
              <a:rPr lang="tr-TR" sz="2400" dirty="0" smtClean="0">
                <a:solidFill>
                  <a:srgbClr val="0045D0"/>
                </a:solidFill>
                <a:ea typeface="Verdana" pitchFamily="34" charset="0"/>
                <a:cs typeface="Verdana" pitchFamily="34" charset="0"/>
              </a:rPr>
            </a:br>
            <a:endParaRPr lang="tr-TR" sz="2400" dirty="0" smtClean="0">
              <a:solidFill>
                <a:srgbClr val="0045D0"/>
              </a:solidFill>
              <a:ea typeface="Verdana" pitchFamily="34" charset="0"/>
              <a:cs typeface="Verdana" pitchFamily="34" charset="0"/>
            </a:endParaRPr>
          </a:p>
          <a:p>
            <a:pPr algn="just">
              <a:buNone/>
            </a:pPr>
            <a:r>
              <a:rPr lang="tr-TR" sz="2400" dirty="0" smtClean="0">
                <a:solidFill>
                  <a:srgbClr val="0045D0"/>
                </a:solidFill>
                <a:ea typeface="Verdana" pitchFamily="34" charset="0"/>
                <a:cs typeface="Verdana" pitchFamily="34" charset="0"/>
              </a:rPr>
              <a:t>Su kullanım lisansı belirli bir arazi için sulamaya yönelik bir hak  varlığını ifade eder. Bir sulama sezonunda arazi üzerinde kullanılabilecek ne kadar su olduğu gibi şartları  ortaya koymaktadır. </a:t>
            </a:r>
          </a:p>
          <a:p>
            <a:pPr algn="just">
              <a:buNone/>
            </a:pPr>
            <a:endParaRPr lang="tr-TR" sz="2400" dirty="0" smtClean="0">
              <a:solidFill>
                <a:srgbClr val="0045D0"/>
              </a:solidFill>
              <a:ea typeface="Verdana" pitchFamily="34" charset="0"/>
              <a:cs typeface="Verdana" pitchFamily="34" charset="0"/>
            </a:endParaRPr>
          </a:p>
          <a:p>
            <a:pPr algn="just">
              <a:buNone/>
            </a:pPr>
            <a:r>
              <a:rPr lang="tr-TR" sz="2400" dirty="0" smtClean="0">
                <a:solidFill>
                  <a:srgbClr val="0045D0"/>
                </a:solidFill>
                <a:ea typeface="Verdana" pitchFamily="34" charset="0"/>
                <a:cs typeface="Verdana" pitchFamily="34" charset="0"/>
              </a:rPr>
              <a:t>Lisans araziye bağlıdır. Su kullanım lisansı sahibi her zaman lisansta tanımlı arazinin sahibidir. </a:t>
            </a:r>
          </a:p>
          <a:p>
            <a:pPr algn="just">
              <a:buNone/>
            </a:pPr>
            <a:r>
              <a:rPr lang="tr-TR" sz="2400" dirty="0" smtClean="0">
                <a:solidFill>
                  <a:srgbClr val="0045D0"/>
                </a:solidFill>
                <a:ea typeface="Verdana" pitchFamily="34" charset="0"/>
                <a:cs typeface="Verdana" pitchFamily="34" charset="0"/>
              </a:rPr>
              <a:t> </a:t>
            </a:r>
          </a:p>
          <a:p>
            <a:pPr algn="just">
              <a:buNone/>
            </a:pPr>
            <a:r>
              <a:rPr lang="tr-TR" sz="2400" dirty="0" smtClean="0">
                <a:solidFill>
                  <a:srgbClr val="0045D0"/>
                </a:solidFill>
                <a:ea typeface="Verdana" pitchFamily="34" charset="0"/>
                <a:cs typeface="Verdana" pitchFamily="34" charset="0"/>
              </a:rPr>
              <a:t>Eğer arazi satılırsa su kullanım lisansı arazide kalır, yeni sahibine aktarılır.Arazi bölünerek satılırsa her parçası için ayrı bir su kullanım lisansı gerekir.</a:t>
            </a:r>
          </a:p>
          <a:p>
            <a:pPr algn="just"/>
            <a:endParaRPr lang="tr-TR"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980728"/>
            <a:ext cx="8748464" cy="4824536"/>
          </a:xfrm>
        </p:spPr>
        <p:txBody>
          <a:bodyPr>
            <a:noAutofit/>
          </a:bodyPr>
          <a:lstStyle/>
          <a:p>
            <a:pPr algn="just">
              <a:buNone/>
            </a:pPr>
            <a:endParaRPr lang="tr-TR" sz="2400" dirty="0" smtClean="0">
              <a:solidFill>
                <a:srgbClr val="0033CC"/>
              </a:solidFill>
            </a:endParaRPr>
          </a:p>
          <a:p>
            <a:pPr lvl="1" algn="just"/>
            <a:r>
              <a:rPr lang="tr-TR" sz="2400" dirty="0" smtClean="0">
                <a:solidFill>
                  <a:srgbClr val="0033CC"/>
                </a:solidFill>
              </a:rPr>
              <a:t>Evsel kullanım için belediye tarafından su dağıtımı yapılan alanlara, meskenlere lisans uygulaması yapılmaz. Lisans alanlar ise bir şehir şebekesine bağlanması için desteklenir.</a:t>
            </a:r>
          </a:p>
          <a:p>
            <a:pPr lvl="1" algn="just"/>
            <a:endParaRPr lang="tr-TR" sz="2400" dirty="0" smtClean="0">
              <a:solidFill>
                <a:srgbClr val="0033CC"/>
              </a:solidFill>
            </a:endParaRPr>
          </a:p>
          <a:p>
            <a:pPr lvl="1" algn="just"/>
            <a:r>
              <a:rPr lang="tr-TR" sz="2400" dirty="0" smtClean="0">
                <a:solidFill>
                  <a:srgbClr val="0033CC"/>
                </a:solidFill>
              </a:rPr>
              <a:t>Kırsal alandaki her hane için ve beraberinde bahçe sulamasına yetecek miktarda su için lisans verilir.  Birincil su talebinin evsel kullanım olduğu alanlarda kaynak yetersiz ise bu lisans sadece evsel </a:t>
            </a:r>
            <a:r>
              <a:rPr lang="tr-TR" sz="2400" dirty="0" smtClean="0">
                <a:solidFill>
                  <a:srgbClr val="0033CC"/>
                </a:solidFill>
              </a:rPr>
              <a:t>kullanımı </a:t>
            </a:r>
            <a:r>
              <a:rPr lang="tr-TR" sz="2400" dirty="0" smtClean="0">
                <a:solidFill>
                  <a:srgbClr val="0033CC"/>
                </a:solidFill>
              </a:rPr>
              <a:t>içerir.</a:t>
            </a:r>
          </a:p>
          <a:p>
            <a:pPr lvl="1" algn="just"/>
            <a:endParaRPr lang="tr-TR" sz="2400" dirty="0" smtClean="0">
              <a:solidFill>
                <a:srgbClr val="0033CC"/>
              </a:solidFill>
            </a:endParaRPr>
          </a:p>
          <a:p>
            <a:pPr lvl="1" algn="just"/>
            <a:endParaRPr lang="tr-TR" sz="2400" dirty="0" smtClean="0">
              <a:solidFill>
                <a:srgbClr val="0033CC"/>
              </a:solidFill>
            </a:endParaRPr>
          </a:p>
          <a:p>
            <a:pPr lvl="1" algn="just"/>
            <a:endParaRPr lang="tr-TR" sz="2400" dirty="0">
              <a:solidFill>
                <a:srgbClr val="0033CC"/>
              </a:solidFill>
            </a:endParaRPr>
          </a:p>
        </p:txBody>
      </p:sp>
      <p:sp>
        <p:nvSpPr>
          <p:cNvPr id="2" name="1 Başlık"/>
          <p:cNvSpPr>
            <a:spLocks noGrp="1"/>
          </p:cNvSpPr>
          <p:nvPr>
            <p:ph type="title"/>
          </p:nvPr>
        </p:nvSpPr>
        <p:spPr>
          <a:xfrm>
            <a:off x="467544" y="260648"/>
            <a:ext cx="8229600" cy="620688"/>
          </a:xfrm>
        </p:spPr>
        <p:txBody>
          <a:bodyPr>
            <a:normAutofit/>
          </a:bodyPr>
          <a:lstStyle/>
          <a:p>
            <a:r>
              <a:rPr lang="tr-TR" sz="3200" b="1" dirty="0" smtClean="0">
                <a:solidFill>
                  <a:srgbClr val="FF0000"/>
                </a:solidFill>
              </a:rPr>
              <a:t>Uygulama ve İşleyiş</a:t>
            </a:r>
            <a:endParaRPr lang="tr-TR" sz="3200" dirty="0">
              <a:solidFill>
                <a:srgbClr val="0033CC"/>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90066"/>
          </a:xfrm>
        </p:spPr>
        <p:txBody>
          <a:bodyPr/>
          <a:lstStyle/>
          <a:p>
            <a:r>
              <a:rPr lang="tr-TR" sz="2800" b="1" dirty="0" smtClean="0">
                <a:solidFill>
                  <a:srgbClr val="FF0000"/>
                </a:solidFill>
              </a:rPr>
              <a:t>Uygulama ve İşleyiş</a:t>
            </a:r>
            <a:endParaRPr lang="tr-TR" sz="2800" dirty="0"/>
          </a:p>
        </p:txBody>
      </p:sp>
      <p:sp>
        <p:nvSpPr>
          <p:cNvPr id="3" name="2 İçerik Yer Tutucusu"/>
          <p:cNvSpPr>
            <a:spLocks noGrp="1"/>
          </p:cNvSpPr>
          <p:nvPr>
            <p:ph idx="1"/>
          </p:nvPr>
        </p:nvSpPr>
        <p:spPr>
          <a:xfrm>
            <a:off x="251520" y="1124744"/>
            <a:ext cx="8445624" cy="4525963"/>
          </a:xfrm>
        </p:spPr>
        <p:txBody>
          <a:bodyPr/>
          <a:lstStyle/>
          <a:p>
            <a:pPr lvl="1" algn="just"/>
            <a:r>
              <a:rPr lang="tr-TR" sz="2400" dirty="0" smtClean="0">
                <a:solidFill>
                  <a:srgbClr val="0033CC"/>
                </a:solidFill>
              </a:rPr>
              <a:t>Belediye olarak </a:t>
            </a:r>
            <a:r>
              <a:rPr lang="tr-TR" sz="2400" dirty="0" smtClean="0">
                <a:solidFill>
                  <a:srgbClr val="0033CC"/>
                </a:solidFill>
              </a:rPr>
              <a:t>lisans </a:t>
            </a:r>
            <a:r>
              <a:rPr lang="tr-TR" sz="2400" dirty="0" smtClean="0">
                <a:solidFill>
                  <a:srgbClr val="0033CC"/>
                </a:solidFill>
              </a:rPr>
              <a:t>almak için </a:t>
            </a:r>
            <a:r>
              <a:rPr lang="tr-TR" sz="2400" dirty="0" smtClean="0">
                <a:solidFill>
                  <a:srgbClr val="0033CC"/>
                </a:solidFill>
              </a:rPr>
              <a:t>on </a:t>
            </a:r>
            <a:r>
              <a:rPr lang="tr-TR" sz="2400" dirty="0" smtClean="0">
                <a:solidFill>
                  <a:srgbClr val="0033CC"/>
                </a:solidFill>
              </a:rPr>
              <a:t>yıllık talep projeksiyonunun yanında, alacağı lisansın bitişikteki alanın su taleplerini etkilemeyeceği, su tasarruf sağlayacağı ve gerek günlük talep farklılıklarına gerekse pik saatlere yönelik gereksinimleri karşılamak üzere depolama teknikleri geliştireceğini kanıtlamak durumundadır.</a:t>
            </a:r>
          </a:p>
          <a:p>
            <a:pPr lvl="1"/>
            <a:endParaRPr lang="tr-TR" sz="2400" dirty="0" smtClean="0">
              <a:solidFill>
                <a:srgbClr val="0033CC"/>
              </a:solidFill>
            </a:endParaRPr>
          </a:p>
          <a:p>
            <a:pPr lvl="1"/>
            <a:r>
              <a:rPr lang="tr-TR" sz="2400" dirty="0" smtClean="0">
                <a:solidFill>
                  <a:srgbClr val="0033CC"/>
                </a:solidFill>
              </a:rPr>
              <a:t>1000  m3 ten daha fazla su depolama sitemlerine sahip lisans sahipleri rezervuardaki su seviyesini kaydetmek ve raporlamak zorundadırlar.</a:t>
            </a:r>
            <a:endParaRPr lang="tr-TR"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62074"/>
          </a:xfrm>
        </p:spPr>
        <p:txBody>
          <a:bodyPr>
            <a:noAutofit/>
          </a:bodyPr>
          <a:lstStyle/>
          <a:p>
            <a:r>
              <a:rPr lang="tr-TR" sz="3200" b="1" dirty="0" smtClean="0">
                <a:solidFill>
                  <a:srgbClr val="FF0000"/>
                </a:solidFill>
              </a:rPr>
              <a:t>Yıllık Su Miktarını Arttırma Talebi</a:t>
            </a:r>
            <a:endParaRPr lang="tr-TR" sz="3200" b="1" dirty="0">
              <a:solidFill>
                <a:srgbClr val="FF0000"/>
              </a:solidFill>
            </a:endParaRPr>
          </a:p>
        </p:txBody>
      </p:sp>
      <p:sp>
        <p:nvSpPr>
          <p:cNvPr id="3" name="2 İçerik Yer Tutucusu"/>
          <p:cNvSpPr>
            <a:spLocks noGrp="1"/>
          </p:cNvSpPr>
          <p:nvPr>
            <p:ph idx="1"/>
          </p:nvPr>
        </p:nvSpPr>
        <p:spPr>
          <a:xfrm>
            <a:off x="251520" y="1124744"/>
            <a:ext cx="8640960" cy="4525963"/>
          </a:xfrm>
        </p:spPr>
        <p:txBody>
          <a:bodyPr>
            <a:normAutofit/>
          </a:bodyPr>
          <a:lstStyle/>
          <a:p>
            <a:pPr algn="just"/>
            <a:r>
              <a:rPr lang="tr-TR" sz="2400" dirty="0" smtClean="0">
                <a:solidFill>
                  <a:srgbClr val="0045D0"/>
                </a:solidFill>
                <a:latin typeface="+mj-lt"/>
                <a:ea typeface="Verdana" pitchFamily="34" charset="0"/>
                <a:cs typeface="Verdana" pitchFamily="34" charset="0"/>
              </a:rPr>
              <a:t>Eğer su kullanım lisansındaki yıllık kullanım miktarı arttırılmak istenirse, bu değişikliğin ilgili otorite tarafından değerlendirilmesi ve uygun görülmesi gerekir (talebin koşulları zorlayıcı nitelikte olup olmadığına bakılır)</a:t>
            </a:r>
          </a:p>
          <a:p>
            <a:pPr algn="just"/>
            <a:r>
              <a:rPr lang="tr-TR" sz="2400" dirty="0" smtClean="0">
                <a:solidFill>
                  <a:srgbClr val="0045D0"/>
                </a:solidFill>
                <a:latin typeface="+mj-lt"/>
                <a:ea typeface="Verdana" pitchFamily="34" charset="0"/>
                <a:cs typeface="Verdana" pitchFamily="34" charset="0"/>
              </a:rPr>
              <a:t>Sulama için talep edilen ek miktarın, tuzluluk ve </a:t>
            </a:r>
            <a:r>
              <a:rPr lang="tr-TR" sz="2400" dirty="0" err="1" smtClean="0">
                <a:solidFill>
                  <a:srgbClr val="0045D0"/>
                </a:solidFill>
                <a:latin typeface="+mj-lt"/>
                <a:ea typeface="Verdana" pitchFamily="34" charset="0"/>
                <a:cs typeface="Verdana" pitchFamily="34" charset="0"/>
              </a:rPr>
              <a:t>nütrient</a:t>
            </a:r>
            <a:r>
              <a:rPr lang="tr-TR" sz="2400" dirty="0" smtClean="0">
                <a:solidFill>
                  <a:srgbClr val="0045D0"/>
                </a:solidFill>
                <a:latin typeface="+mj-lt"/>
                <a:ea typeface="Verdana" pitchFamily="34" charset="0"/>
                <a:cs typeface="Verdana" pitchFamily="34" charset="0"/>
              </a:rPr>
              <a:t> yükü etkileri gibi zararlı etkilere neden olmayacağı gösterilmelidir.</a:t>
            </a:r>
          </a:p>
          <a:p>
            <a:pPr algn="just"/>
            <a:r>
              <a:rPr lang="tr-TR" sz="2400" dirty="0" smtClean="0">
                <a:solidFill>
                  <a:srgbClr val="0045D0"/>
                </a:solidFill>
                <a:latin typeface="Calibri" pitchFamily="34" charset="0"/>
                <a:ea typeface="Verdana" pitchFamily="34" charset="0"/>
                <a:cs typeface="Verdana" pitchFamily="34" charset="0"/>
              </a:rPr>
              <a:t>Eğer ek sulama talebi değerlendirmesi sonucunda yapılacak faaliyetin tuzlanma ve </a:t>
            </a:r>
            <a:r>
              <a:rPr lang="tr-TR" sz="2400" dirty="0" err="1" smtClean="0">
                <a:solidFill>
                  <a:srgbClr val="0045D0"/>
                </a:solidFill>
                <a:latin typeface="Calibri" pitchFamily="34" charset="0"/>
                <a:ea typeface="Verdana" pitchFamily="34" charset="0"/>
                <a:cs typeface="Verdana" pitchFamily="34" charset="0"/>
              </a:rPr>
              <a:t>nütrient</a:t>
            </a:r>
            <a:r>
              <a:rPr lang="tr-TR" sz="2400" dirty="0" smtClean="0">
                <a:solidFill>
                  <a:srgbClr val="0045D0"/>
                </a:solidFill>
                <a:latin typeface="Calibri" pitchFamily="34" charset="0"/>
                <a:ea typeface="Verdana" pitchFamily="34" charset="0"/>
                <a:cs typeface="Verdana" pitchFamily="34" charset="0"/>
              </a:rPr>
              <a:t> kirliliğine yol açacağı sonucuna varılıyorsa izin verilmez.</a:t>
            </a:r>
          </a:p>
          <a:p>
            <a:pPr algn="just"/>
            <a:r>
              <a:rPr lang="tr-TR" sz="2400" dirty="0" smtClean="0">
                <a:solidFill>
                  <a:srgbClr val="0045D0"/>
                </a:solidFill>
                <a:latin typeface="Calibri" pitchFamily="34" charset="0"/>
                <a:ea typeface="Verdana" pitchFamily="34" charset="0"/>
                <a:cs typeface="Verdana" pitchFamily="34" charset="0"/>
              </a:rPr>
              <a:t>Bu </a:t>
            </a:r>
            <a:r>
              <a:rPr lang="tr-TR" sz="2400" dirty="0" smtClean="0">
                <a:solidFill>
                  <a:srgbClr val="0045D0"/>
                </a:solidFill>
                <a:latin typeface="Calibri" pitchFamily="34" charset="0"/>
                <a:ea typeface="Verdana" pitchFamily="34" charset="0"/>
                <a:cs typeface="Verdana" pitchFamily="34" charset="0"/>
              </a:rPr>
              <a:t>durumda </a:t>
            </a:r>
            <a:r>
              <a:rPr lang="tr-TR" sz="2400" dirty="0" smtClean="0">
                <a:solidFill>
                  <a:srgbClr val="0045D0"/>
                </a:solidFill>
                <a:latin typeface="Calibri" pitchFamily="34" charset="0"/>
                <a:ea typeface="Verdana" pitchFamily="34" charset="0"/>
                <a:cs typeface="Verdana" pitchFamily="34" charset="0"/>
              </a:rPr>
              <a:t>kullanıcı bir başkasının kullanım lisansını satın almak durumundadır.</a:t>
            </a:r>
          </a:p>
          <a:p>
            <a:pPr algn="just"/>
            <a:endParaRPr lang="tr-TR" sz="2400" dirty="0" smtClean="0">
              <a:solidFill>
                <a:srgbClr val="0045D0"/>
              </a:solidFill>
              <a:latin typeface="Calibri"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2" descr="http://wallpagez.com/wp-content/uploads/2014/01/Living-Water-Desktop-Wallpaper.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21702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Başlık 1"/>
          <p:cNvSpPr txBox="1">
            <a:spLocks/>
          </p:cNvSpPr>
          <p:nvPr/>
        </p:nvSpPr>
        <p:spPr>
          <a:xfrm>
            <a:off x="683568" y="4869160"/>
            <a:ext cx="8208000" cy="864096"/>
          </a:xfrm>
          <a:prstGeom prst="rect">
            <a:avLst/>
          </a:prstGeom>
          <a:noFill/>
        </p:spPr>
        <p:txBody>
          <a:bodyPr spcFirstLastPara="1" vert="horz" lIns="91440" tIns="45720" rIns="91440" bIns="45720" numCol="1" rtlCol="0" anchor="ctr">
            <a:prstTxWarp prst="textArchDown">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800" b="1" i="0" u="none" strike="noStrike" kern="1200" cap="none" spc="0" normalizeH="0" baseline="0" noProof="0" dirty="0" smtClean="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uLnTx/>
                <a:uFillTx/>
                <a:latin typeface="+mj-lt"/>
                <a:ea typeface="+mj-ea"/>
                <a:cs typeface="+mj-cs"/>
              </a:rPr>
              <a:t>TEŞEKKÜRLER</a:t>
            </a:r>
            <a:br>
              <a:rPr kumimoji="0" lang="tr-TR" sz="4800" b="1" i="0" u="none" strike="noStrike" kern="1200" cap="none" spc="0" normalizeH="0" baseline="0" noProof="0" dirty="0" smtClean="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uLnTx/>
                <a:uFillTx/>
                <a:latin typeface="+mj-lt"/>
                <a:ea typeface="+mj-ea"/>
                <a:cs typeface="+mj-cs"/>
              </a:rPr>
            </a:br>
            <a:endParaRPr kumimoji="0" lang="tr-TR" sz="4800" b="1" i="0" u="none" strike="noStrike" kern="1200" cap="none" spc="0" normalizeH="0" baseline="0" noProof="0"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11560" y="1"/>
            <a:ext cx="7772400" cy="1052736"/>
          </a:xfrm>
        </p:spPr>
        <p:txBody>
          <a:bodyPr/>
          <a:lstStyle/>
          <a:p>
            <a:r>
              <a:rPr lang="tr-TR" sz="3200" b="1" dirty="0" smtClean="0">
                <a:solidFill>
                  <a:srgbClr val="FF0000"/>
                </a:solidFill>
              </a:rPr>
              <a:t>Ülkemizde Su Varlığı</a:t>
            </a:r>
            <a:endParaRPr lang="tr-TR" sz="3200" b="1" dirty="0">
              <a:solidFill>
                <a:srgbClr val="FF0000"/>
              </a:solidFill>
            </a:endParaRPr>
          </a:p>
        </p:txBody>
      </p:sp>
      <p:sp>
        <p:nvSpPr>
          <p:cNvPr id="3" name="2 Alt Başlık"/>
          <p:cNvSpPr>
            <a:spLocks noGrp="1"/>
          </p:cNvSpPr>
          <p:nvPr>
            <p:ph type="subTitle" idx="1"/>
          </p:nvPr>
        </p:nvSpPr>
        <p:spPr>
          <a:xfrm>
            <a:off x="323528" y="1052736"/>
            <a:ext cx="8568952" cy="1224136"/>
          </a:xfrm>
        </p:spPr>
        <p:txBody>
          <a:bodyPr>
            <a:normAutofit fontScale="85000" lnSpcReduction="20000"/>
          </a:bodyPr>
          <a:lstStyle/>
          <a:p>
            <a:pPr algn="just">
              <a:lnSpc>
                <a:spcPct val="150000"/>
              </a:lnSpc>
            </a:pPr>
            <a:r>
              <a:rPr lang="tr-TR" b="1" dirty="0" smtClean="0">
                <a:solidFill>
                  <a:srgbClr val="0033CC"/>
                </a:solidFill>
              </a:rPr>
              <a:t>25 havza: Yıllık yağış miktarı ve nüfusun su kaynaklarına göre dağılımı dengeli  değil… </a:t>
            </a:r>
          </a:p>
          <a:p>
            <a:endParaRPr lang="tr-TR" dirty="0" smtClean="0"/>
          </a:p>
          <a:p>
            <a:endParaRPr lang="tr-TR" dirty="0"/>
          </a:p>
        </p:txBody>
      </p:sp>
      <p:sp>
        <p:nvSpPr>
          <p:cNvPr id="4" name="3 Slayt Numarası Yer Tutucusu"/>
          <p:cNvSpPr>
            <a:spLocks noGrp="1"/>
          </p:cNvSpPr>
          <p:nvPr>
            <p:ph type="sldNum" sz="quarter" idx="12"/>
          </p:nvPr>
        </p:nvSpPr>
        <p:spPr/>
        <p:txBody>
          <a:bodyPr/>
          <a:lstStyle/>
          <a:p>
            <a:pPr>
              <a:defRPr/>
            </a:pPr>
            <a:fld id="{EA9660A4-D9CD-4E5B-83FF-FD92B275460E}" type="slidenum">
              <a:rPr lang="tr-TR" smtClean="0"/>
              <a:pPr>
                <a:defRPr/>
              </a:pPr>
              <a:t>3</a:t>
            </a:fld>
            <a:endParaRPr lang="tr-TR"/>
          </a:p>
        </p:txBody>
      </p:sp>
      <p:pic>
        <p:nvPicPr>
          <p:cNvPr id="5" name="Picture 4"/>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2393504"/>
            <a:ext cx="9144000" cy="4464496"/>
          </a:xfrm>
          <a:prstGeom prst="rect">
            <a:avLst/>
          </a:prstGeom>
          <a:noFill/>
          <a:ln>
            <a:noFill/>
          </a:ln>
        </p:spPr>
      </p:pic>
      <p:pic>
        <p:nvPicPr>
          <p:cNvPr id="6" name="Picture 2" descr="C:\Users\nanul\Documents\Alınan Dosyalarım\logoyeniseffaf.png"/>
          <p:cNvPicPr>
            <a:picLocks noChangeAspect="1" noChangeArrowheads="1"/>
          </p:cNvPicPr>
          <p:nvPr/>
        </p:nvPicPr>
        <p:blipFill>
          <a:blip r:embed="rId4" cstate="print"/>
          <a:srcRect/>
          <a:stretch>
            <a:fillRect/>
          </a:stretch>
        </p:blipFill>
        <p:spPr bwMode="auto">
          <a:xfrm>
            <a:off x="8208963" y="42863"/>
            <a:ext cx="935037" cy="93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115616" y="188640"/>
            <a:ext cx="6980312" cy="720080"/>
          </a:xfrm>
        </p:spPr>
        <p:txBody>
          <a:bodyPr/>
          <a:lstStyle/>
          <a:p>
            <a:r>
              <a:rPr lang="tr-TR" sz="3200" dirty="0" smtClean="0">
                <a:solidFill>
                  <a:srgbClr val="FF0000"/>
                </a:solidFill>
              </a:rPr>
              <a:t>Havzalarda kişi başına düşen su miktarı</a:t>
            </a:r>
            <a:endParaRPr lang="tr-TR" sz="3200" dirty="0">
              <a:solidFill>
                <a:srgbClr val="FF0000"/>
              </a:solidFill>
            </a:endParaRPr>
          </a:p>
        </p:txBody>
      </p:sp>
      <p:sp>
        <p:nvSpPr>
          <p:cNvPr id="4" name="3 Slayt Numarası Yer Tutucusu"/>
          <p:cNvSpPr>
            <a:spLocks noGrp="1"/>
          </p:cNvSpPr>
          <p:nvPr>
            <p:ph type="sldNum" sz="quarter" idx="12"/>
          </p:nvPr>
        </p:nvSpPr>
        <p:spPr/>
        <p:txBody>
          <a:bodyPr/>
          <a:lstStyle/>
          <a:p>
            <a:pPr>
              <a:defRPr/>
            </a:pPr>
            <a:fld id="{EA9660A4-D9CD-4E5B-83FF-FD92B275460E}" type="slidenum">
              <a:rPr lang="tr-TR" smtClean="0"/>
              <a:pPr>
                <a:defRPr/>
              </a:pPr>
              <a:t>4</a:t>
            </a:fld>
            <a:endParaRPr lang="tr-TR" dirty="0"/>
          </a:p>
        </p:txBody>
      </p:sp>
      <p:pic>
        <p:nvPicPr>
          <p:cNvPr id="84994" name="Picture 2"/>
          <p:cNvPicPr>
            <a:picLocks noChangeAspect="1" noChangeArrowheads="1"/>
          </p:cNvPicPr>
          <p:nvPr/>
        </p:nvPicPr>
        <p:blipFill>
          <a:blip r:embed="rId2" cstate="print">
            <a:lum contrast="22000"/>
          </a:blip>
          <a:srcRect/>
          <a:stretch>
            <a:fillRect/>
          </a:stretch>
        </p:blipFill>
        <p:spPr bwMode="auto">
          <a:xfrm>
            <a:off x="395536" y="1196752"/>
            <a:ext cx="8424936" cy="4320480"/>
          </a:xfrm>
          <a:prstGeom prst="rect">
            <a:avLst/>
          </a:prstGeom>
          <a:noFill/>
          <a:ln w="9525">
            <a:solidFill>
              <a:srgbClr val="FFFFFF"/>
            </a:solidFill>
            <a:miter lim="800000"/>
            <a:headEnd/>
            <a:tailEnd/>
          </a:ln>
        </p:spPr>
      </p:pic>
      <p:sp>
        <p:nvSpPr>
          <p:cNvPr id="6" name="5 Metin kutusu"/>
          <p:cNvSpPr txBox="1"/>
          <p:nvPr/>
        </p:nvSpPr>
        <p:spPr>
          <a:xfrm>
            <a:off x="5940152" y="4581128"/>
            <a:ext cx="2896947" cy="461665"/>
          </a:xfrm>
          <a:prstGeom prst="rect">
            <a:avLst/>
          </a:prstGeom>
          <a:noFill/>
        </p:spPr>
        <p:txBody>
          <a:bodyPr wrap="none" rtlCol="0">
            <a:spAutoFit/>
          </a:bodyPr>
          <a:lstStyle/>
          <a:p>
            <a:r>
              <a:rPr lang="tr-TR" sz="2400" b="1" dirty="0" smtClean="0">
                <a:solidFill>
                  <a:srgbClr val="0000FF"/>
                </a:solidFill>
              </a:rPr>
              <a:t>1500 m</a:t>
            </a:r>
            <a:r>
              <a:rPr lang="tr-TR" sz="2400" b="1" baseline="30000" dirty="0" smtClean="0">
                <a:solidFill>
                  <a:srgbClr val="0000FF"/>
                </a:solidFill>
              </a:rPr>
              <a:t>3</a:t>
            </a:r>
            <a:r>
              <a:rPr lang="tr-TR" sz="2400" b="1" dirty="0" smtClean="0">
                <a:solidFill>
                  <a:srgbClr val="0000FF"/>
                </a:solidFill>
              </a:rPr>
              <a:t>su /kişi//yıl</a:t>
            </a:r>
            <a:endParaRPr lang="tr-TR" sz="2400" b="1" dirty="0">
              <a:solidFill>
                <a:srgbClr val="0000FF"/>
              </a:solidFill>
            </a:endParaRPr>
          </a:p>
        </p:txBody>
      </p:sp>
      <p:sp>
        <p:nvSpPr>
          <p:cNvPr id="7" name="6 Dikdörtgen"/>
          <p:cNvSpPr/>
          <p:nvPr/>
        </p:nvSpPr>
        <p:spPr>
          <a:xfrm>
            <a:off x="755576" y="5733256"/>
            <a:ext cx="4392488" cy="369332"/>
          </a:xfrm>
          <a:prstGeom prst="rect">
            <a:avLst/>
          </a:prstGeom>
        </p:spPr>
        <p:txBody>
          <a:bodyPr wrap="square">
            <a:spAutoFit/>
          </a:bodyPr>
          <a:lstStyle/>
          <a:p>
            <a:r>
              <a:rPr lang="tr-TR" b="1" dirty="0" err="1" smtClean="0">
                <a:solidFill>
                  <a:srgbClr val="0000FF"/>
                </a:solidFill>
              </a:rPr>
              <a:t>Falkenmark</a:t>
            </a:r>
            <a:r>
              <a:rPr lang="tr-TR" b="1" dirty="0" smtClean="0">
                <a:solidFill>
                  <a:srgbClr val="0000FF"/>
                </a:solidFill>
              </a:rPr>
              <a:t> İndeksine göre … </a:t>
            </a:r>
            <a:endParaRPr lang="tr-TR" b="1" dirty="0">
              <a:solidFill>
                <a:srgbClr val="0000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187624" y="1"/>
            <a:ext cx="6912768" cy="1052736"/>
          </a:xfrm>
        </p:spPr>
        <p:txBody>
          <a:bodyPr>
            <a:normAutofit/>
          </a:bodyPr>
          <a:lstStyle/>
          <a:p>
            <a:pPr algn="l"/>
            <a:r>
              <a:rPr lang="tr-TR" sz="2800" dirty="0" smtClean="0">
                <a:solidFill>
                  <a:srgbClr val="FF0000"/>
                </a:solidFill>
              </a:rPr>
              <a:t> </a:t>
            </a:r>
            <a:r>
              <a:rPr lang="tr-TR" sz="2800" b="1" dirty="0" smtClean="0">
                <a:solidFill>
                  <a:srgbClr val="FF0000"/>
                </a:solidFill>
              </a:rPr>
              <a:t>Su Potansiyelinin Kullanım Oranı Tahminleri </a:t>
            </a:r>
            <a:endParaRPr lang="tr-TR" sz="2800" b="1" dirty="0">
              <a:solidFill>
                <a:srgbClr val="FF0000"/>
              </a:solidFill>
            </a:endParaRPr>
          </a:p>
        </p:txBody>
      </p:sp>
      <p:sp>
        <p:nvSpPr>
          <p:cNvPr id="3" name="2 Alt Başlık"/>
          <p:cNvSpPr>
            <a:spLocks noGrp="1"/>
          </p:cNvSpPr>
          <p:nvPr>
            <p:ph type="subTitle" idx="1"/>
          </p:nvPr>
        </p:nvSpPr>
        <p:spPr/>
        <p:txBody>
          <a:bodyPr/>
          <a:lstStyle/>
          <a:p>
            <a:endParaRPr lang="tr-TR"/>
          </a:p>
        </p:txBody>
      </p:sp>
      <p:sp>
        <p:nvSpPr>
          <p:cNvPr id="4" name="3 Slayt Numarası Yer Tutucusu"/>
          <p:cNvSpPr>
            <a:spLocks noGrp="1"/>
          </p:cNvSpPr>
          <p:nvPr>
            <p:ph type="sldNum" sz="quarter" idx="12"/>
          </p:nvPr>
        </p:nvSpPr>
        <p:spPr/>
        <p:txBody>
          <a:bodyPr/>
          <a:lstStyle/>
          <a:p>
            <a:pPr>
              <a:defRPr/>
            </a:pPr>
            <a:fld id="{EA9660A4-D9CD-4E5B-83FF-FD92B275460E}" type="slidenum">
              <a:rPr lang="tr-TR" smtClean="0"/>
              <a:pPr>
                <a:defRPr/>
              </a:pPr>
              <a:t>5</a:t>
            </a:fld>
            <a:endParaRPr lang="tr-TR"/>
          </a:p>
        </p:txBody>
      </p:sp>
      <p:sp>
        <p:nvSpPr>
          <p:cNvPr id="942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pSp>
        <p:nvGrpSpPr>
          <p:cNvPr id="5" name="Group 1"/>
          <p:cNvGrpSpPr>
            <a:grpSpLocks noChangeAspect="1"/>
          </p:cNvGrpSpPr>
          <p:nvPr/>
        </p:nvGrpSpPr>
        <p:grpSpPr bwMode="auto">
          <a:xfrm>
            <a:off x="827584" y="1340768"/>
            <a:ext cx="7632848" cy="4392488"/>
            <a:chOff x="0" y="0"/>
            <a:chExt cx="8221" cy="4705"/>
          </a:xfrm>
        </p:grpSpPr>
        <p:sp>
          <p:nvSpPr>
            <p:cNvPr id="94211" name="AutoShape 3"/>
            <p:cNvSpPr>
              <a:spLocks noChangeAspect="1" noChangeArrowheads="1" noTextEdit="1"/>
            </p:cNvSpPr>
            <p:nvPr/>
          </p:nvSpPr>
          <p:spPr bwMode="auto">
            <a:xfrm>
              <a:off x="0" y="0"/>
              <a:ext cx="8221" cy="4705"/>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94210" name="Picture 2"/>
            <p:cNvPicPr>
              <a:picLocks noChangeAspect="1" noChangeArrowheads="1"/>
            </p:cNvPicPr>
            <p:nvPr/>
          </p:nvPicPr>
          <p:blipFill>
            <a:blip r:embed="rId3" cstate="print">
              <a:lum contrast="12000"/>
            </a:blip>
            <a:srcRect/>
            <a:stretch>
              <a:fillRect/>
            </a:stretch>
          </p:blipFill>
          <p:spPr bwMode="auto">
            <a:xfrm>
              <a:off x="0" y="0"/>
              <a:ext cx="8235" cy="4719"/>
            </a:xfrm>
            <a:prstGeom prst="rect">
              <a:avLst/>
            </a:prstGeom>
            <a:solidFill>
              <a:srgbClr val="000000"/>
            </a:solidFill>
            <a:ln w="9525">
              <a:solidFill>
                <a:srgbClr val="000000"/>
              </a:solid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260648"/>
            <a:ext cx="7992888" cy="648072"/>
          </a:xfrm>
        </p:spPr>
        <p:txBody>
          <a:bodyPr>
            <a:normAutofit/>
          </a:bodyPr>
          <a:lstStyle/>
          <a:p>
            <a:r>
              <a:rPr lang="tr-TR" sz="3200" b="1" dirty="0" smtClean="0">
                <a:solidFill>
                  <a:srgbClr val="FF0000"/>
                </a:solidFill>
              </a:rPr>
              <a:t>Türkiye’de Sektörel Su Kullanımları</a:t>
            </a:r>
            <a:endParaRPr lang="tr-TR" sz="3200" b="1" dirty="0">
              <a:solidFill>
                <a:srgbClr val="FF0000"/>
              </a:solidFill>
            </a:endParaRPr>
          </a:p>
        </p:txBody>
      </p:sp>
      <p:sp>
        <p:nvSpPr>
          <p:cNvPr id="4" name="3 Slayt Numarası Yer Tutucusu"/>
          <p:cNvSpPr>
            <a:spLocks noGrp="1"/>
          </p:cNvSpPr>
          <p:nvPr>
            <p:ph type="sldNum" sz="quarter" idx="12"/>
          </p:nvPr>
        </p:nvSpPr>
        <p:spPr/>
        <p:txBody>
          <a:bodyPr/>
          <a:lstStyle/>
          <a:p>
            <a:pPr>
              <a:defRPr/>
            </a:pPr>
            <a:fld id="{EA9660A4-D9CD-4E5B-83FF-FD92B275460E}" type="slidenum">
              <a:rPr lang="tr-TR" smtClean="0"/>
              <a:pPr>
                <a:defRPr/>
              </a:pPr>
              <a:t>6</a:t>
            </a:fld>
            <a:endParaRPr lang="tr-TR"/>
          </a:p>
        </p:txBody>
      </p:sp>
      <p:graphicFrame>
        <p:nvGraphicFramePr>
          <p:cNvPr id="5" name="4 Tablo"/>
          <p:cNvGraphicFramePr>
            <a:graphicFrameLocks noGrp="1"/>
          </p:cNvGraphicFramePr>
          <p:nvPr/>
        </p:nvGraphicFramePr>
        <p:xfrm>
          <a:off x="467544" y="1484784"/>
          <a:ext cx="8280917" cy="4389120"/>
        </p:xfrm>
        <a:graphic>
          <a:graphicData uri="http://schemas.openxmlformats.org/drawingml/2006/table">
            <a:tbl>
              <a:tblPr/>
              <a:tblGrid>
                <a:gridCol w="1084089"/>
                <a:gridCol w="1084089"/>
                <a:gridCol w="985189"/>
                <a:gridCol w="985189"/>
                <a:gridCol w="878682"/>
                <a:gridCol w="878682"/>
                <a:gridCol w="794999"/>
                <a:gridCol w="794999"/>
                <a:gridCol w="794999"/>
              </a:tblGrid>
              <a:tr h="279031">
                <a:tc rowSpan="3">
                  <a:txBody>
                    <a:bodyPr/>
                    <a:lstStyle/>
                    <a:p>
                      <a:pPr algn="just">
                        <a:lnSpc>
                          <a:spcPct val="150000"/>
                        </a:lnSpc>
                        <a:spcAft>
                          <a:spcPts val="0"/>
                        </a:spcAft>
                      </a:pPr>
                      <a:endParaRPr lang="tr-TR" sz="2400" dirty="0">
                        <a:latin typeface="Calibri"/>
                        <a:ea typeface="Calibri"/>
                        <a:cs typeface="Calibri"/>
                      </a:endParaRPr>
                    </a:p>
                    <a:p>
                      <a:pPr algn="just">
                        <a:lnSpc>
                          <a:spcPct val="150000"/>
                        </a:lnSpc>
                        <a:spcAft>
                          <a:spcPts val="0"/>
                        </a:spcAft>
                      </a:pPr>
                      <a:r>
                        <a:rPr lang="tr-TR" sz="2400" b="1" dirty="0">
                          <a:latin typeface="Times New Roman"/>
                          <a:ea typeface="Calibri"/>
                          <a:cs typeface="Calibri"/>
                        </a:rPr>
                        <a:t>Yıl</a:t>
                      </a:r>
                      <a:endParaRPr lang="tr-TR" sz="24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rowSpan="2" gridSpan="2">
                  <a:txBody>
                    <a:bodyPr/>
                    <a:lstStyle/>
                    <a:p>
                      <a:pPr algn="just">
                        <a:lnSpc>
                          <a:spcPct val="150000"/>
                        </a:lnSpc>
                        <a:spcAft>
                          <a:spcPts val="0"/>
                        </a:spcAft>
                      </a:pPr>
                      <a:endParaRPr lang="tr-TR" sz="2400" dirty="0">
                        <a:latin typeface="Calibri"/>
                        <a:ea typeface="Calibri"/>
                        <a:cs typeface="Calibri"/>
                      </a:endParaRPr>
                    </a:p>
                    <a:p>
                      <a:pPr algn="just">
                        <a:lnSpc>
                          <a:spcPct val="150000"/>
                        </a:lnSpc>
                        <a:spcAft>
                          <a:spcPts val="0"/>
                        </a:spcAft>
                      </a:pPr>
                      <a:r>
                        <a:rPr lang="tr-TR" sz="2400" b="1" dirty="0">
                          <a:latin typeface="Times New Roman"/>
                          <a:ea typeface="Calibri"/>
                          <a:cs typeface="Calibri"/>
                        </a:rPr>
                        <a:t>Toplam su tüketimi</a:t>
                      </a:r>
                      <a:endParaRPr lang="tr-TR" sz="24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rowSpan="2" hMerge="1">
                  <a:txBody>
                    <a:bodyPr/>
                    <a:lstStyle/>
                    <a:p>
                      <a:endParaRPr lang="tr-TR"/>
                    </a:p>
                  </a:txBody>
                  <a:tcPr/>
                </a:tc>
                <a:tc gridSpan="6">
                  <a:txBody>
                    <a:bodyPr/>
                    <a:lstStyle/>
                    <a:p>
                      <a:pPr algn="ctr">
                        <a:lnSpc>
                          <a:spcPct val="150000"/>
                        </a:lnSpc>
                        <a:spcAft>
                          <a:spcPts val="0"/>
                        </a:spcAft>
                      </a:pPr>
                      <a:r>
                        <a:rPr lang="tr-TR" sz="2400" b="1">
                          <a:latin typeface="Times New Roman"/>
                          <a:ea typeface="Calibri"/>
                          <a:cs typeface="Calibri"/>
                        </a:rPr>
                        <a:t>Sektörler</a:t>
                      </a:r>
                      <a:endParaRPr lang="tr-TR" sz="24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58062">
                <a:tc vMerge="1">
                  <a:txBody>
                    <a:bodyPr/>
                    <a:lstStyle/>
                    <a:p>
                      <a:endParaRPr lang="tr-TR"/>
                    </a:p>
                  </a:txBody>
                  <a:tcPr/>
                </a:tc>
                <a:tc gridSpan="2" vMerge="1">
                  <a:txBody>
                    <a:bodyPr/>
                    <a:lstStyle/>
                    <a:p>
                      <a:endParaRPr lang="tr-TR"/>
                    </a:p>
                  </a:txBody>
                  <a:tcPr/>
                </a:tc>
                <a:tc hMerge="1" vMerge="1">
                  <a:txBody>
                    <a:bodyPr/>
                    <a:lstStyle/>
                    <a:p>
                      <a:endParaRPr lang="tr-TR"/>
                    </a:p>
                  </a:txBody>
                  <a:tcPr/>
                </a:tc>
                <a:tc gridSpan="2">
                  <a:txBody>
                    <a:bodyPr/>
                    <a:lstStyle/>
                    <a:p>
                      <a:pPr algn="just">
                        <a:lnSpc>
                          <a:spcPct val="150000"/>
                        </a:lnSpc>
                        <a:spcAft>
                          <a:spcPts val="0"/>
                        </a:spcAft>
                      </a:pPr>
                      <a:r>
                        <a:rPr lang="tr-TR" sz="2400" b="1" dirty="0">
                          <a:latin typeface="Times New Roman"/>
                          <a:ea typeface="Calibri"/>
                          <a:cs typeface="Calibri"/>
                        </a:rPr>
                        <a:t>Sulama</a:t>
                      </a:r>
                      <a:endParaRPr lang="tr-TR" sz="24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tr-TR"/>
                    </a:p>
                  </a:txBody>
                  <a:tcPr/>
                </a:tc>
                <a:tc gridSpan="2">
                  <a:txBody>
                    <a:bodyPr/>
                    <a:lstStyle/>
                    <a:p>
                      <a:pPr algn="just">
                        <a:lnSpc>
                          <a:spcPct val="150000"/>
                        </a:lnSpc>
                        <a:spcAft>
                          <a:spcPts val="0"/>
                        </a:spcAft>
                      </a:pPr>
                      <a:r>
                        <a:rPr lang="tr-TR" sz="2400" b="1">
                          <a:latin typeface="Times New Roman"/>
                          <a:ea typeface="Calibri"/>
                          <a:cs typeface="Calibri"/>
                        </a:rPr>
                        <a:t>Evsel</a:t>
                      </a:r>
                      <a:endParaRPr lang="tr-TR" sz="24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tr-TR"/>
                    </a:p>
                  </a:txBody>
                  <a:tcPr/>
                </a:tc>
                <a:tc gridSpan="2">
                  <a:txBody>
                    <a:bodyPr/>
                    <a:lstStyle/>
                    <a:p>
                      <a:pPr algn="just">
                        <a:lnSpc>
                          <a:spcPct val="150000"/>
                        </a:lnSpc>
                        <a:spcAft>
                          <a:spcPts val="0"/>
                        </a:spcAft>
                      </a:pPr>
                      <a:r>
                        <a:rPr lang="tr-TR" sz="2400" b="1" dirty="0">
                          <a:latin typeface="Times New Roman"/>
                          <a:ea typeface="Calibri"/>
                          <a:cs typeface="Calibri"/>
                        </a:rPr>
                        <a:t>Sanayi</a:t>
                      </a:r>
                      <a:endParaRPr lang="tr-TR" sz="24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tr-TR"/>
                    </a:p>
                  </a:txBody>
                  <a:tcPr/>
                </a:tc>
              </a:tr>
              <a:tr h="279031">
                <a:tc vMerge="1">
                  <a:txBody>
                    <a:bodyPr/>
                    <a:lstStyle/>
                    <a:p>
                      <a:endParaRPr lang="tr-TR"/>
                    </a:p>
                  </a:txBody>
                  <a:tcPr/>
                </a:tc>
                <a:tc>
                  <a:txBody>
                    <a:bodyPr/>
                    <a:lstStyle/>
                    <a:p>
                      <a:pPr algn="ctr">
                        <a:lnSpc>
                          <a:spcPct val="150000"/>
                        </a:lnSpc>
                        <a:spcAft>
                          <a:spcPts val="0"/>
                        </a:spcAft>
                      </a:pPr>
                      <a:r>
                        <a:rPr lang="tr-TR" sz="2400" b="1">
                          <a:latin typeface="Times New Roman"/>
                          <a:ea typeface="Calibri"/>
                          <a:cs typeface="Calibri"/>
                        </a:rPr>
                        <a:t>km</a:t>
                      </a:r>
                      <a:r>
                        <a:rPr lang="tr-TR" sz="2400" b="1" baseline="30000">
                          <a:latin typeface="Times New Roman"/>
                          <a:ea typeface="Calibri"/>
                          <a:cs typeface="Calibri"/>
                        </a:rPr>
                        <a:t>3</a:t>
                      </a:r>
                      <a:endParaRPr lang="tr-TR" sz="24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50000"/>
                        </a:lnSpc>
                        <a:spcAft>
                          <a:spcPts val="0"/>
                        </a:spcAft>
                      </a:pPr>
                      <a:r>
                        <a:rPr lang="tr-TR" sz="2400" b="1" dirty="0">
                          <a:latin typeface="Times New Roman"/>
                          <a:ea typeface="Calibri"/>
                          <a:cs typeface="Calibri"/>
                        </a:rPr>
                        <a:t>%</a:t>
                      </a:r>
                      <a:endParaRPr lang="tr-TR" sz="24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50000"/>
                        </a:lnSpc>
                        <a:spcAft>
                          <a:spcPts val="0"/>
                        </a:spcAft>
                      </a:pPr>
                      <a:r>
                        <a:rPr lang="tr-TR" sz="2400" b="1" dirty="0">
                          <a:latin typeface="Times New Roman"/>
                          <a:ea typeface="Calibri"/>
                          <a:cs typeface="Calibri"/>
                        </a:rPr>
                        <a:t>km</a:t>
                      </a:r>
                      <a:r>
                        <a:rPr lang="tr-TR" sz="2400" b="1" baseline="30000" dirty="0">
                          <a:latin typeface="Times New Roman"/>
                          <a:ea typeface="Calibri"/>
                          <a:cs typeface="Calibri"/>
                        </a:rPr>
                        <a:t>3</a:t>
                      </a:r>
                      <a:endParaRPr lang="tr-TR" sz="24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tr-TR" sz="2400" b="1">
                          <a:latin typeface="Times New Roman"/>
                          <a:ea typeface="Calibri"/>
                          <a:cs typeface="Calibri"/>
                        </a:rPr>
                        <a:t>%</a:t>
                      </a:r>
                      <a:endParaRPr lang="tr-TR" sz="24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tr-TR" sz="2400" b="1">
                          <a:latin typeface="Times New Roman"/>
                          <a:ea typeface="Calibri"/>
                          <a:cs typeface="Calibri"/>
                        </a:rPr>
                        <a:t>km</a:t>
                      </a:r>
                      <a:r>
                        <a:rPr lang="tr-TR" sz="2400" b="1" baseline="30000">
                          <a:latin typeface="Times New Roman"/>
                          <a:ea typeface="Calibri"/>
                          <a:cs typeface="Calibri"/>
                        </a:rPr>
                        <a:t>3</a:t>
                      </a:r>
                      <a:endParaRPr lang="tr-TR" sz="24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tr-TR" sz="2400" b="1">
                          <a:latin typeface="Times New Roman"/>
                          <a:ea typeface="Calibri"/>
                          <a:cs typeface="Calibri"/>
                        </a:rPr>
                        <a:t>%</a:t>
                      </a:r>
                      <a:endParaRPr lang="tr-TR" sz="24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tr-TR" sz="2400" b="1">
                          <a:latin typeface="Times New Roman"/>
                          <a:ea typeface="Calibri"/>
                          <a:cs typeface="Calibri"/>
                        </a:rPr>
                        <a:t>km</a:t>
                      </a:r>
                      <a:r>
                        <a:rPr lang="tr-TR" sz="2400" b="1" baseline="30000">
                          <a:latin typeface="Times New Roman"/>
                          <a:ea typeface="Calibri"/>
                          <a:cs typeface="Calibri"/>
                        </a:rPr>
                        <a:t>3</a:t>
                      </a:r>
                      <a:endParaRPr lang="tr-TR" sz="24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tr-TR" sz="2400" b="1">
                          <a:latin typeface="Times New Roman"/>
                          <a:ea typeface="Calibri"/>
                          <a:cs typeface="Calibri"/>
                        </a:rPr>
                        <a:t>%</a:t>
                      </a:r>
                      <a:endParaRPr lang="tr-TR" sz="24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79031">
                <a:tc>
                  <a:txBody>
                    <a:bodyPr/>
                    <a:lstStyle/>
                    <a:p>
                      <a:pPr algn="just">
                        <a:lnSpc>
                          <a:spcPct val="150000"/>
                        </a:lnSpc>
                        <a:spcAft>
                          <a:spcPts val="0"/>
                        </a:spcAft>
                      </a:pPr>
                      <a:r>
                        <a:rPr lang="tr-TR" sz="2400" b="1">
                          <a:latin typeface="Times New Roman"/>
                          <a:ea typeface="Calibri"/>
                          <a:cs typeface="Calibri"/>
                        </a:rPr>
                        <a:t>1990</a:t>
                      </a:r>
                      <a:endParaRPr lang="tr-TR" sz="24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R="21590" algn="r">
                        <a:lnSpc>
                          <a:spcPct val="150000"/>
                        </a:lnSpc>
                        <a:spcAft>
                          <a:spcPts val="0"/>
                        </a:spcAft>
                      </a:pPr>
                      <a:r>
                        <a:rPr lang="tr-TR" sz="2400">
                          <a:latin typeface="Times New Roman"/>
                          <a:ea typeface="Calibri"/>
                          <a:cs typeface="Calibri"/>
                        </a:rPr>
                        <a:t>30,6 </a:t>
                      </a:r>
                      <a:endParaRPr lang="tr-TR" sz="24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a:latin typeface="Times New Roman"/>
                          <a:ea typeface="Calibri"/>
                          <a:cs typeface="Calibri"/>
                        </a:rPr>
                        <a:t>28</a:t>
                      </a:r>
                      <a:endParaRPr lang="tr-TR" sz="24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dirty="0">
                          <a:latin typeface="Times New Roman"/>
                          <a:ea typeface="Calibri"/>
                          <a:cs typeface="Calibri"/>
                        </a:rPr>
                        <a:t>22,0</a:t>
                      </a:r>
                      <a:endParaRPr lang="tr-TR" sz="24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b="1" dirty="0">
                          <a:solidFill>
                            <a:srgbClr val="FF0000"/>
                          </a:solidFill>
                          <a:latin typeface="Times New Roman"/>
                          <a:ea typeface="Calibri"/>
                          <a:cs typeface="Calibri"/>
                        </a:rPr>
                        <a:t>72</a:t>
                      </a:r>
                      <a:endParaRPr lang="tr-TR" sz="2400" b="1" dirty="0">
                        <a:solidFill>
                          <a:srgbClr val="FF0000"/>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a:latin typeface="Times New Roman"/>
                          <a:ea typeface="Calibri"/>
                          <a:cs typeface="Calibri"/>
                        </a:rPr>
                        <a:t>5,1 </a:t>
                      </a:r>
                      <a:endParaRPr lang="tr-TR" sz="24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b="1" dirty="0">
                          <a:solidFill>
                            <a:srgbClr val="00B050"/>
                          </a:solidFill>
                          <a:latin typeface="Times New Roman"/>
                          <a:ea typeface="Calibri"/>
                          <a:cs typeface="Calibri"/>
                        </a:rPr>
                        <a:t>17</a:t>
                      </a:r>
                      <a:endParaRPr lang="tr-TR" sz="2400" b="1" dirty="0">
                        <a:solidFill>
                          <a:srgbClr val="00B050"/>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a:latin typeface="Times New Roman"/>
                          <a:ea typeface="Calibri"/>
                          <a:cs typeface="Calibri"/>
                        </a:rPr>
                        <a:t>3,4 </a:t>
                      </a:r>
                      <a:endParaRPr lang="tr-TR" sz="24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b="1" dirty="0">
                          <a:solidFill>
                            <a:srgbClr val="00B0F0"/>
                          </a:solidFill>
                          <a:latin typeface="Times New Roman"/>
                          <a:ea typeface="Calibri"/>
                          <a:cs typeface="Calibri"/>
                        </a:rPr>
                        <a:t>11</a:t>
                      </a:r>
                      <a:endParaRPr lang="tr-TR" sz="2400" b="1" dirty="0">
                        <a:solidFill>
                          <a:srgbClr val="00B0F0"/>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031">
                <a:tc>
                  <a:txBody>
                    <a:bodyPr/>
                    <a:lstStyle/>
                    <a:p>
                      <a:pPr algn="just">
                        <a:lnSpc>
                          <a:spcPct val="150000"/>
                        </a:lnSpc>
                        <a:spcAft>
                          <a:spcPts val="0"/>
                        </a:spcAft>
                      </a:pPr>
                      <a:r>
                        <a:rPr lang="tr-TR" sz="2400" b="1" dirty="0">
                          <a:latin typeface="Times New Roman"/>
                          <a:ea typeface="Calibri"/>
                          <a:cs typeface="Calibri"/>
                        </a:rPr>
                        <a:t>2004</a:t>
                      </a:r>
                      <a:endParaRPr lang="tr-TR" sz="24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R="21590" algn="r">
                        <a:lnSpc>
                          <a:spcPct val="150000"/>
                        </a:lnSpc>
                        <a:spcAft>
                          <a:spcPts val="0"/>
                        </a:spcAft>
                      </a:pPr>
                      <a:r>
                        <a:rPr lang="tr-TR" sz="2400">
                          <a:latin typeface="Times New Roman"/>
                          <a:ea typeface="Calibri"/>
                          <a:cs typeface="Calibri"/>
                        </a:rPr>
                        <a:t>40,1 </a:t>
                      </a:r>
                      <a:endParaRPr lang="tr-TR" sz="24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dirty="0">
                          <a:latin typeface="Times New Roman"/>
                          <a:ea typeface="Calibri"/>
                          <a:cs typeface="Calibri"/>
                        </a:rPr>
                        <a:t>36</a:t>
                      </a:r>
                      <a:endParaRPr lang="tr-TR" sz="24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dirty="0">
                          <a:latin typeface="Times New Roman"/>
                          <a:ea typeface="Calibri"/>
                          <a:cs typeface="Calibri"/>
                        </a:rPr>
                        <a:t>29,6 </a:t>
                      </a:r>
                      <a:endParaRPr lang="tr-TR" sz="24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b="1" dirty="0">
                          <a:solidFill>
                            <a:srgbClr val="FF0000"/>
                          </a:solidFill>
                          <a:latin typeface="Times New Roman"/>
                          <a:ea typeface="Calibri"/>
                          <a:cs typeface="Calibri"/>
                        </a:rPr>
                        <a:t>74</a:t>
                      </a:r>
                      <a:endParaRPr lang="tr-TR" sz="2400" b="1" dirty="0">
                        <a:solidFill>
                          <a:srgbClr val="FF0000"/>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a:latin typeface="Times New Roman"/>
                          <a:ea typeface="Calibri"/>
                          <a:cs typeface="Calibri"/>
                        </a:rPr>
                        <a:t>6,2 </a:t>
                      </a:r>
                      <a:endParaRPr lang="tr-TR" sz="24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b="1" dirty="0">
                          <a:solidFill>
                            <a:srgbClr val="00B050"/>
                          </a:solidFill>
                          <a:latin typeface="Times New Roman"/>
                          <a:ea typeface="Calibri"/>
                          <a:cs typeface="Calibri"/>
                        </a:rPr>
                        <a:t>15</a:t>
                      </a:r>
                      <a:endParaRPr lang="tr-TR" sz="2400" b="1" dirty="0">
                        <a:solidFill>
                          <a:srgbClr val="00B050"/>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a:latin typeface="Times New Roman"/>
                          <a:ea typeface="Calibri"/>
                          <a:cs typeface="Calibri"/>
                        </a:rPr>
                        <a:t>4,3 </a:t>
                      </a:r>
                      <a:endParaRPr lang="tr-TR" sz="24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b="1" dirty="0">
                          <a:solidFill>
                            <a:srgbClr val="00B0F0"/>
                          </a:solidFill>
                          <a:latin typeface="Times New Roman"/>
                          <a:ea typeface="Calibri"/>
                          <a:cs typeface="Calibri"/>
                        </a:rPr>
                        <a:t>11</a:t>
                      </a:r>
                      <a:endParaRPr lang="tr-TR" sz="2400" b="1" dirty="0">
                        <a:solidFill>
                          <a:srgbClr val="00B0F0"/>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031">
                <a:tc>
                  <a:txBody>
                    <a:bodyPr/>
                    <a:lstStyle/>
                    <a:p>
                      <a:pPr algn="just">
                        <a:lnSpc>
                          <a:spcPct val="150000"/>
                        </a:lnSpc>
                        <a:spcAft>
                          <a:spcPts val="0"/>
                        </a:spcAft>
                      </a:pPr>
                      <a:r>
                        <a:rPr lang="tr-TR" sz="2400" b="1">
                          <a:latin typeface="Times New Roman"/>
                          <a:ea typeface="Calibri"/>
                          <a:cs typeface="Calibri"/>
                        </a:rPr>
                        <a:t>2008</a:t>
                      </a:r>
                      <a:endParaRPr lang="tr-TR" sz="24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R="21590" algn="r">
                        <a:lnSpc>
                          <a:spcPct val="150000"/>
                        </a:lnSpc>
                        <a:spcAft>
                          <a:spcPts val="0"/>
                        </a:spcAft>
                      </a:pPr>
                      <a:r>
                        <a:rPr lang="tr-TR" sz="2400">
                          <a:latin typeface="Times New Roman"/>
                          <a:ea typeface="Calibri"/>
                          <a:cs typeface="Calibri"/>
                        </a:rPr>
                        <a:t>43,0</a:t>
                      </a:r>
                      <a:endParaRPr lang="tr-TR" sz="24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a:latin typeface="Times New Roman"/>
                          <a:ea typeface="Calibri"/>
                          <a:cs typeface="Calibri"/>
                        </a:rPr>
                        <a:t>38</a:t>
                      </a:r>
                      <a:endParaRPr lang="tr-TR" sz="24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dirty="0">
                          <a:latin typeface="Times New Roman"/>
                          <a:ea typeface="Calibri"/>
                          <a:cs typeface="Calibri"/>
                        </a:rPr>
                        <a:t>32,0</a:t>
                      </a:r>
                      <a:endParaRPr lang="tr-TR" sz="24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b="1" dirty="0">
                          <a:solidFill>
                            <a:srgbClr val="FF0000"/>
                          </a:solidFill>
                          <a:latin typeface="Times New Roman"/>
                          <a:ea typeface="Calibri"/>
                          <a:cs typeface="Calibri"/>
                        </a:rPr>
                        <a:t>74</a:t>
                      </a:r>
                      <a:endParaRPr lang="tr-TR" sz="2400" b="1" dirty="0">
                        <a:solidFill>
                          <a:srgbClr val="FF0000"/>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dirty="0">
                          <a:latin typeface="Times New Roman"/>
                          <a:ea typeface="Calibri"/>
                          <a:cs typeface="Calibri"/>
                        </a:rPr>
                        <a:t>6 ,0</a:t>
                      </a:r>
                      <a:endParaRPr lang="tr-TR" sz="24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b="1" dirty="0">
                          <a:solidFill>
                            <a:srgbClr val="00B050"/>
                          </a:solidFill>
                          <a:latin typeface="Times New Roman"/>
                          <a:ea typeface="Calibri"/>
                          <a:cs typeface="Calibri"/>
                        </a:rPr>
                        <a:t>15</a:t>
                      </a:r>
                      <a:endParaRPr lang="tr-TR" sz="2400" b="1" dirty="0">
                        <a:solidFill>
                          <a:srgbClr val="00B050"/>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a:latin typeface="Times New Roman"/>
                          <a:ea typeface="Calibri"/>
                          <a:cs typeface="Calibri"/>
                        </a:rPr>
                        <a:t>5,0</a:t>
                      </a:r>
                      <a:endParaRPr lang="tr-TR" sz="24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b="1" dirty="0">
                          <a:solidFill>
                            <a:srgbClr val="00B0F0"/>
                          </a:solidFill>
                          <a:latin typeface="Times New Roman"/>
                          <a:ea typeface="Calibri"/>
                          <a:cs typeface="Calibri"/>
                        </a:rPr>
                        <a:t>11</a:t>
                      </a:r>
                      <a:endParaRPr lang="tr-TR" sz="2400" b="1" dirty="0">
                        <a:solidFill>
                          <a:srgbClr val="00B0F0"/>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031">
                <a:tc>
                  <a:txBody>
                    <a:bodyPr/>
                    <a:lstStyle/>
                    <a:p>
                      <a:pPr algn="just">
                        <a:lnSpc>
                          <a:spcPct val="150000"/>
                        </a:lnSpc>
                        <a:spcAft>
                          <a:spcPts val="0"/>
                        </a:spcAft>
                      </a:pPr>
                      <a:r>
                        <a:rPr lang="tr-TR" sz="2400" b="1" dirty="0">
                          <a:latin typeface="Times New Roman"/>
                          <a:ea typeface="Calibri"/>
                          <a:cs typeface="Calibri"/>
                        </a:rPr>
                        <a:t>2023</a:t>
                      </a:r>
                      <a:endParaRPr lang="tr-TR" sz="24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R="21590" algn="r">
                        <a:lnSpc>
                          <a:spcPct val="150000"/>
                        </a:lnSpc>
                        <a:spcAft>
                          <a:spcPts val="0"/>
                        </a:spcAft>
                      </a:pPr>
                      <a:r>
                        <a:rPr lang="tr-TR" sz="2400" dirty="0">
                          <a:latin typeface="Times New Roman"/>
                          <a:ea typeface="Calibri"/>
                          <a:cs typeface="Calibri"/>
                        </a:rPr>
                        <a:t>112,0</a:t>
                      </a:r>
                      <a:endParaRPr lang="tr-TR" sz="24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dirty="0">
                          <a:latin typeface="Times New Roman"/>
                          <a:ea typeface="Calibri"/>
                          <a:cs typeface="Calibri"/>
                        </a:rPr>
                        <a:t>100</a:t>
                      </a:r>
                      <a:endParaRPr lang="tr-TR" sz="24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a:latin typeface="Times New Roman"/>
                          <a:ea typeface="Calibri"/>
                          <a:cs typeface="Calibri"/>
                        </a:rPr>
                        <a:t>72,0</a:t>
                      </a:r>
                      <a:endParaRPr lang="tr-TR" sz="24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b="1" dirty="0">
                          <a:solidFill>
                            <a:srgbClr val="FF0000"/>
                          </a:solidFill>
                          <a:latin typeface="Times New Roman"/>
                          <a:ea typeface="Calibri"/>
                          <a:cs typeface="Calibri"/>
                        </a:rPr>
                        <a:t>64</a:t>
                      </a:r>
                      <a:endParaRPr lang="tr-TR" sz="2400" b="1" dirty="0">
                        <a:solidFill>
                          <a:srgbClr val="FF0000"/>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a:latin typeface="Times New Roman"/>
                          <a:ea typeface="Calibri"/>
                          <a:cs typeface="Calibri"/>
                        </a:rPr>
                        <a:t>18 ,0</a:t>
                      </a:r>
                      <a:endParaRPr lang="tr-TR" sz="240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b="1" dirty="0">
                          <a:solidFill>
                            <a:srgbClr val="00B050"/>
                          </a:solidFill>
                          <a:latin typeface="Times New Roman"/>
                          <a:ea typeface="Calibri"/>
                          <a:cs typeface="Calibri"/>
                        </a:rPr>
                        <a:t>16</a:t>
                      </a:r>
                      <a:endParaRPr lang="tr-TR" sz="2400" b="1" dirty="0">
                        <a:solidFill>
                          <a:srgbClr val="00B050"/>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dirty="0">
                          <a:latin typeface="Times New Roman"/>
                          <a:ea typeface="Calibri"/>
                          <a:cs typeface="Calibri"/>
                        </a:rPr>
                        <a:t>22,0</a:t>
                      </a:r>
                      <a:endParaRPr lang="tr-TR" sz="2400" dirty="0">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590" algn="r">
                        <a:lnSpc>
                          <a:spcPct val="150000"/>
                        </a:lnSpc>
                        <a:spcAft>
                          <a:spcPts val="0"/>
                        </a:spcAft>
                      </a:pPr>
                      <a:r>
                        <a:rPr lang="tr-TR" sz="2400" b="1" dirty="0">
                          <a:solidFill>
                            <a:srgbClr val="00B0F0"/>
                          </a:solidFill>
                          <a:latin typeface="Times New Roman"/>
                          <a:ea typeface="Calibri"/>
                          <a:cs typeface="Calibri"/>
                        </a:rPr>
                        <a:t>20</a:t>
                      </a:r>
                      <a:endParaRPr lang="tr-TR" sz="2400" b="1" dirty="0">
                        <a:solidFill>
                          <a:srgbClr val="00B0F0"/>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Alt Başlık"/>
          <p:cNvSpPr txBox="1">
            <a:spLocks/>
          </p:cNvSpPr>
          <p:nvPr/>
        </p:nvSpPr>
        <p:spPr bwMode="auto">
          <a:xfrm>
            <a:off x="251520" y="1196752"/>
            <a:ext cx="8461448" cy="48965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just" defTabSz="914400" rtl="0" eaLnBrk="0" fontAlgn="base" latinLnBrk="0" hangingPunct="0">
              <a:lnSpc>
                <a:spcPct val="100000"/>
              </a:lnSpc>
              <a:spcBef>
                <a:spcPct val="20000"/>
              </a:spcBef>
              <a:spcAft>
                <a:spcPct val="0"/>
              </a:spcAft>
              <a:buClrTx/>
              <a:buSzTx/>
              <a:buFont typeface="Arial" charset="0"/>
              <a:buChar char="•"/>
              <a:tabLst/>
              <a:defRPr/>
            </a:pPr>
            <a:r>
              <a:rPr kumimoji="0" lang="tr-TR" sz="2800" b="0" i="0" u="none" strike="noStrike" kern="1200" cap="none" spc="0" normalizeH="0" baseline="0" noProof="0" dirty="0" smtClean="0">
                <a:ln>
                  <a:noFill/>
                </a:ln>
                <a:solidFill>
                  <a:srgbClr val="FF0000"/>
                </a:solidFill>
                <a:effectLst/>
                <a:uLnTx/>
                <a:uFillTx/>
                <a:latin typeface="+mn-lt"/>
                <a:ea typeface="+mn-ea"/>
                <a:cs typeface="+mn-cs"/>
              </a:rPr>
              <a:t>Tahsis: Bir şeyi bir kimseye ya da bir yere ayırma.</a:t>
            </a:r>
          </a:p>
          <a:p>
            <a:pPr marL="342900" marR="0" lvl="0" indent="-342900" algn="just" defTabSz="914400" rtl="0" eaLnBrk="0" fontAlgn="base" latinLnBrk="0" hangingPunct="0">
              <a:lnSpc>
                <a:spcPct val="100000"/>
              </a:lnSpc>
              <a:spcBef>
                <a:spcPct val="20000"/>
              </a:spcBef>
              <a:spcAft>
                <a:spcPct val="0"/>
              </a:spcAft>
              <a:buClrTx/>
              <a:buSzTx/>
              <a:buFont typeface="Arial" charset="0"/>
              <a:buChar char="•"/>
              <a:tabLst/>
              <a:defRPr/>
            </a:pPr>
            <a:r>
              <a:rPr kumimoji="0" lang="tr-TR" sz="2800" b="0" i="0" u="none" strike="noStrike" kern="1200" cap="none" spc="0" normalizeH="0" baseline="0" noProof="0" dirty="0" smtClean="0">
                <a:ln>
                  <a:noFill/>
                </a:ln>
                <a:solidFill>
                  <a:srgbClr val="0033CC"/>
                </a:solidFill>
                <a:effectLst/>
                <a:uLnTx/>
                <a:uFillTx/>
                <a:latin typeface="+mn-lt"/>
                <a:ea typeface="+mn-ea"/>
                <a:cs typeface="+mn-cs"/>
              </a:rPr>
              <a:t>Su Tahsisi: En basit tanımıyla paylaştırılacak suyun tanımlanmasıdır. Belirli bir su kaynağının bilinen bir kullanıma ayrılmasıdır.</a:t>
            </a:r>
          </a:p>
          <a:p>
            <a:pPr marL="342900" marR="0" lvl="0" indent="-342900" algn="just" defTabSz="914400" rtl="0" eaLnBrk="0" fontAlgn="base" latinLnBrk="0" hangingPunct="0">
              <a:lnSpc>
                <a:spcPct val="100000"/>
              </a:lnSpc>
              <a:spcBef>
                <a:spcPct val="20000"/>
              </a:spcBef>
              <a:spcAft>
                <a:spcPct val="0"/>
              </a:spcAft>
              <a:buClrTx/>
              <a:buSzTx/>
              <a:buFont typeface="Arial" charset="0"/>
              <a:buChar char="•"/>
              <a:tabLst/>
              <a:defRPr/>
            </a:pPr>
            <a:r>
              <a:rPr kumimoji="0" lang="tr-TR" sz="2800" b="0" i="0" u="none" strike="noStrike" kern="1200" cap="none" spc="0" normalizeH="0" baseline="0" noProof="0" dirty="0" smtClean="0">
                <a:ln>
                  <a:noFill/>
                </a:ln>
                <a:solidFill>
                  <a:srgbClr val="0033CC"/>
                </a:solidFill>
                <a:effectLst/>
                <a:uLnTx/>
                <a:uFillTx/>
                <a:latin typeface="+mn-lt"/>
                <a:ea typeface="+mn-ea"/>
                <a:cs typeface="+mn-cs"/>
              </a:rPr>
              <a:t>Sektör: İhtiyaç gerekçesi, miktarı ve kalitesi konusundaki ayrım sebebiyle farklı amaçlar için su talebi olan gruplar veya paydaşlardan her biri.</a:t>
            </a:r>
          </a:p>
          <a:p>
            <a:pPr marL="342900" marR="0" lvl="0" indent="-342900" algn="just" defTabSz="914400" rtl="0" eaLnBrk="0" fontAlgn="base" latinLnBrk="0" hangingPunct="0">
              <a:lnSpc>
                <a:spcPct val="100000"/>
              </a:lnSpc>
              <a:spcBef>
                <a:spcPct val="20000"/>
              </a:spcBef>
              <a:spcAft>
                <a:spcPct val="0"/>
              </a:spcAft>
              <a:buClrTx/>
              <a:buSzTx/>
              <a:buFont typeface="Arial" charset="0"/>
              <a:buChar char="•"/>
              <a:tabLst/>
              <a:defRPr/>
            </a:pPr>
            <a:r>
              <a:rPr kumimoji="0" lang="tr-TR" sz="2800" b="0" i="0" u="none" strike="noStrike" kern="1200" cap="none" spc="0" normalizeH="0" baseline="0" noProof="0" dirty="0" smtClean="0">
                <a:ln>
                  <a:noFill/>
                </a:ln>
                <a:solidFill>
                  <a:srgbClr val="0033CC"/>
                </a:solidFill>
                <a:effectLst/>
                <a:uLnTx/>
                <a:uFillTx/>
                <a:latin typeface="+mn-lt"/>
                <a:ea typeface="+mn-ea"/>
                <a:cs typeface="+mn-cs"/>
              </a:rPr>
              <a:t>Sektörel Su Tahsisi: Farklı su kullanımlarının ve ihtiyaçların yer aldığı hidrolojik sistemde, belirli bir amaca ya da kullanıma ayrılacak suyun ölçüm yöntemidir.</a:t>
            </a:r>
            <a:endParaRPr kumimoji="0" lang="tr-TR" sz="2800" b="0" i="0" u="none" strike="noStrike" kern="1200" cap="none" spc="0" normalizeH="0" baseline="0" noProof="0" dirty="0">
              <a:ln>
                <a:noFill/>
              </a:ln>
              <a:solidFill>
                <a:srgbClr val="0033CC"/>
              </a:solidFill>
              <a:effectLst/>
              <a:uLnTx/>
              <a:uFillTx/>
              <a:latin typeface="+mn-lt"/>
              <a:ea typeface="+mn-ea"/>
              <a:cs typeface="+mn-cs"/>
            </a:endParaRPr>
          </a:p>
        </p:txBody>
      </p:sp>
      <p:sp>
        <p:nvSpPr>
          <p:cNvPr id="3" name="2 Metin kutusu"/>
          <p:cNvSpPr txBox="1"/>
          <p:nvPr/>
        </p:nvSpPr>
        <p:spPr>
          <a:xfrm>
            <a:off x="2411760" y="260648"/>
            <a:ext cx="4680520" cy="584775"/>
          </a:xfrm>
          <a:prstGeom prst="rect">
            <a:avLst/>
          </a:prstGeom>
          <a:noFill/>
        </p:spPr>
        <p:txBody>
          <a:bodyPr wrap="square" rtlCol="0">
            <a:spAutoFit/>
          </a:bodyPr>
          <a:lstStyle/>
          <a:p>
            <a:r>
              <a:rPr lang="tr-TR" sz="3200" dirty="0" smtClean="0">
                <a:solidFill>
                  <a:srgbClr val="FF0000"/>
                </a:solidFill>
                <a:latin typeface="+mn-lt"/>
              </a:rPr>
              <a:t>SEKTÖREL SU TAHSİSİ</a:t>
            </a:r>
            <a:endParaRPr lang="tr-TR" sz="3200" dirty="0">
              <a:solidFill>
                <a:srgbClr val="FF0000"/>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404664"/>
            <a:ext cx="7416824" cy="506487"/>
          </a:xfrm>
        </p:spPr>
        <p:txBody>
          <a:bodyPr>
            <a:noAutofit/>
          </a:bodyPr>
          <a:lstStyle/>
          <a:p>
            <a:r>
              <a:rPr lang="tr-TR" sz="3200" b="1" dirty="0">
                <a:solidFill>
                  <a:srgbClr val="FF0000"/>
                </a:solidFill>
              </a:rPr>
              <a:t>SEKTÖREL SU TAHSİSİ YAKLAŞIMI</a:t>
            </a:r>
          </a:p>
        </p:txBody>
      </p:sp>
      <p:sp>
        <p:nvSpPr>
          <p:cNvPr id="3" name="Alt Başlık 2"/>
          <p:cNvSpPr>
            <a:spLocks noGrp="1"/>
          </p:cNvSpPr>
          <p:nvPr>
            <p:ph type="subTitle" idx="1"/>
          </p:nvPr>
        </p:nvSpPr>
        <p:spPr>
          <a:xfrm>
            <a:off x="251520" y="1196752"/>
            <a:ext cx="2999978" cy="4442048"/>
          </a:xfrm>
        </p:spPr>
        <p:txBody>
          <a:bodyPr>
            <a:noAutofit/>
          </a:bodyPr>
          <a:lstStyle/>
          <a:p>
            <a:pPr algn="just"/>
            <a:r>
              <a:rPr lang="tr-TR" sz="2800" b="1" dirty="0">
                <a:solidFill>
                  <a:srgbClr val="0033CC"/>
                </a:solidFill>
              </a:rPr>
              <a:t>S</a:t>
            </a:r>
            <a:r>
              <a:rPr lang="tr-TR" sz="2800" b="1" dirty="0" smtClean="0">
                <a:solidFill>
                  <a:srgbClr val="0033CC"/>
                </a:solidFill>
              </a:rPr>
              <a:t>osyal ihtiyaçlar </a:t>
            </a:r>
          </a:p>
          <a:p>
            <a:pPr algn="just"/>
            <a:endParaRPr lang="tr-TR" sz="2800" b="1" dirty="0">
              <a:solidFill>
                <a:srgbClr val="0033CC"/>
              </a:solidFill>
            </a:endParaRPr>
          </a:p>
          <a:p>
            <a:pPr algn="just"/>
            <a:r>
              <a:rPr lang="tr-TR" sz="2800" b="1" dirty="0" smtClean="0">
                <a:solidFill>
                  <a:srgbClr val="0033CC"/>
                </a:solidFill>
              </a:rPr>
              <a:t>Çevresel limitler</a:t>
            </a:r>
          </a:p>
          <a:p>
            <a:pPr algn="just"/>
            <a:endParaRPr lang="tr-TR" sz="2800" b="1" dirty="0" smtClean="0">
              <a:solidFill>
                <a:srgbClr val="0033CC"/>
              </a:solidFill>
            </a:endParaRPr>
          </a:p>
          <a:p>
            <a:pPr algn="just"/>
            <a:r>
              <a:rPr lang="tr-TR" sz="2800" b="1" dirty="0" smtClean="0">
                <a:solidFill>
                  <a:srgbClr val="0033CC"/>
                </a:solidFill>
              </a:rPr>
              <a:t>Üretim faaliyetleri</a:t>
            </a:r>
          </a:p>
        </p:txBody>
      </p:sp>
      <p:sp>
        <p:nvSpPr>
          <p:cNvPr id="4" name="Slayt Numarası Yer Tutucusu 3"/>
          <p:cNvSpPr>
            <a:spLocks noGrp="1"/>
          </p:cNvSpPr>
          <p:nvPr>
            <p:ph type="sldNum" sz="quarter" idx="12"/>
          </p:nvPr>
        </p:nvSpPr>
        <p:spPr/>
        <p:txBody>
          <a:bodyPr/>
          <a:lstStyle/>
          <a:p>
            <a:pPr>
              <a:defRPr/>
            </a:pPr>
            <a:fld id="{EA9660A4-D9CD-4E5B-83FF-FD92B275460E}" type="slidenum">
              <a:rPr lang="tr-TR" smtClean="0"/>
              <a:pPr>
                <a:defRPr/>
              </a:pPr>
              <a:t>8</a:t>
            </a:fld>
            <a:endParaRPr lang="tr-TR"/>
          </a:p>
        </p:txBody>
      </p:sp>
      <p:sp>
        <p:nvSpPr>
          <p:cNvPr id="5" name="Sağ Ayraç 4"/>
          <p:cNvSpPr/>
          <p:nvPr/>
        </p:nvSpPr>
        <p:spPr>
          <a:xfrm>
            <a:off x="2915816" y="1196752"/>
            <a:ext cx="561950" cy="28353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6" name="Alt Başlık 2"/>
          <p:cNvSpPr txBox="1">
            <a:spLocks/>
          </p:cNvSpPr>
          <p:nvPr/>
        </p:nvSpPr>
        <p:spPr bwMode="auto">
          <a:xfrm>
            <a:off x="6804248" y="1196752"/>
            <a:ext cx="2123728" cy="2903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charset="0"/>
              <a:buNone/>
              <a:defRPr sz="2400" b="1" kern="1200">
                <a:solidFill>
                  <a:srgbClr val="0000FF"/>
                </a:solidFill>
                <a:latin typeface="Arial" pitchFamily="34" charset="0"/>
                <a:ea typeface="+mn-ea"/>
                <a:cs typeface="Arial" pitchFamily="34" charset="0"/>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tr-TR" u="sng" dirty="0" smtClean="0"/>
              <a:t>Sektörler</a:t>
            </a:r>
          </a:p>
          <a:p>
            <a:pPr algn="just"/>
            <a:r>
              <a:rPr lang="tr-TR" dirty="0" smtClean="0"/>
              <a:t>-içme suyu</a:t>
            </a:r>
          </a:p>
          <a:p>
            <a:pPr algn="just"/>
            <a:r>
              <a:rPr lang="tr-TR" dirty="0" smtClean="0"/>
              <a:t>-çevre</a:t>
            </a:r>
          </a:p>
          <a:p>
            <a:pPr algn="just"/>
            <a:r>
              <a:rPr lang="tr-TR" dirty="0" smtClean="0"/>
              <a:t>-tarım</a:t>
            </a:r>
          </a:p>
          <a:p>
            <a:pPr algn="just"/>
            <a:r>
              <a:rPr lang="tr-TR" dirty="0" smtClean="0"/>
              <a:t>-sanayi</a:t>
            </a:r>
          </a:p>
          <a:p>
            <a:pPr algn="just"/>
            <a:r>
              <a:rPr lang="tr-TR" dirty="0" smtClean="0"/>
              <a:t>-enerji</a:t>
            </a:r>
          </a:p>
          <a:p>
            <a:pPr algn="just"/>
            <a:r>
              <a:rPr lang="tr-TR" dirty="0" smtClean="0"/>
              <a:t>-…….</a:t>
            </a:r>
            <a:endParaRPr lang="tr-TR" dirty="0"/>
          </a:p>
        </p:txBody>
      </p:sp>
      <p:sp>
        <p:nvSpPr>
          <p:cNvPr id="7" name="Sol Ayraç 6"/>
          <p:cNvSpPr/>
          <p:nvPr/>
        </p:nvSpPr>
        <p:spPr>
          <a:xfrm>
            <a:off x="6300192" y="1268760"/>
            <a:ext cx="577488" cy="2641476"/>
          </a:xfrm>
          <a:prstGeom prst="leftBrace">
            <a:avLst>
              <a:gd name="adj1" fmla="val 1163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Alt Başlık 2"/>
          <p:cNvSpPr txBox="1">
            <a:spLocks/>
          </p:cNvSpPr>
          <p:nvPr/>
        </p:nvSpPr>
        <p:spPr bwMode="auto">
          <a:xfrm>
            <a:off x="3275856" y="1556792"/>
            <a:ext cx="3187306" cy="2543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charset="0"/>
              <a:buNone/>
              <a:defRPr sz="2400" b="1" kern="1200">
                <a:solidFill>
                  <a:srgbClr val="0000FF"/>
                </a:solidFill>
                <a:latin typeface="Arial" pitchFamily="34" charset="0"/>
                <a:ea typeface="+mn-ea"/>
                <a:cs typeface="Arial" pitchFamily="34" charset="0"/>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tr-TR" dirty="0" smtClean="0"/>
          </a:p>
          <a:p>
            <a:r>
              <a:rPr lang="tr-TR" dirty="0" smtClean="0">
                <a:solidFill>
                  <a:srgbClr val="00B050"/>
                </a:solidFill>
              </a:rPr>
              <a:t>Kaynakların dengeli ve sürdürülebilir tahsisi</a:t>
            </a:r>
            <a:endParaRPr lang="tr-TR" dirty="0">
              <a:solidFill>
                <a:srgbClr val="00B050"/>
              </a:solidFill>
            </a:endParaRPr>
          </a:p>
        </p:txBody>
      </p:sp>
      <p:pic>
        <p:nvPicPr>
          <p:cNvPr id="1026" name="Picture 2" descr="https://encrypted-tbn0.gstatic.com/images?q=tbn:ANd9GcQiRPWlNIOowfS7K32oRsHdpEsN44CRATDg8RRXVyGsXm2bpi9XbA">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63689" y="4770966"/>
            <a:ext cx="5184576" cy="18263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2954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188640"/>
            <a:ext cx="8640960" cy="792088"/>
          </a:xfrm>
          <a:noFill/>
          <a:ln w="9525">
            <a:noFill/>
            <a:miter lim="800000"/>
            <a:headEnd/>
            <a:tailEnd/>
          </a:ln>
        </p:spPr>
        <p:txBody>
          <a:bodyPr vert="horz" wrap="square" lIns="91440" tIns="45720" rIns="91440" bIns="45720" numCol="1" anchor="ctr"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indent="-342900"/>
            <a:r>
              <a:rPr lang="tr-TR" sz="3200" dirty="0" smtClean="0">
                <a:ln w="11430"/>
                <a:solidFill>
                  <a:srgbClr val="FF0000"/>
                </a:solidFill>
                <a:effectLst>
                  <a:outerShdw blurRad="50800" dist="39000" dir="5460000" algn="tl">
                    <a:srgbClr val="000000">
                      <a:alpha val="38000"/>
                    </a:srgbClr>
                  </a:outerShdw>
                </a:effectLst>
                <a:latin typeface="Calibri" pitchFamily="34" charset="0"/>
                <a:ea typeface="+mn-ea"/>
                <a:cs typeface="+mn-cs"/>
              </a:rPr>
              <a:t>SEKTÖREL SU TAHSİSİ</a:t>
            </a:r>
            <a:endParaRPr lang="tr-TR" sz="3200" dirty="0">
              <a:ln w="11430"/>
              <a:solidFill>
                <a:srgbClr val="FF0000"/>
              </a:solidFill>
              <a:effectLst>
                <a:outerShdw blurRad="50800" dist="39000" dir="5460000" algn="tl">
                  <a:srgbClr val="000000">
                    <a:alpha val="38000"/>
                  </a:srgbClr>
                </a:outerShdw>
              </a:effectLst>
              <a:latin typeface="Calibri" pitchFamily="34" charset="0"/>
              <a:ea typeface="+mn-ea"/>
              <a:cs typeface="+mn-cs"/>
            </a:endParaRPr>
          </a:p>
        </p:txBody>
      </p:sp>
      <p:sp>
        <p:nvSpPr>
          <p:cNvPr id="3" name="2 İçerik Yer Tutucusu"/>
          <p:cNvSpPr>
            <a:spLocks noGrp="1"/>
          </p:cNvSpPr>
          <p:nvPr>
            <p:ph idx="1"/>
          </p:nvPr>
        </p:nvSpPr>
        <p:spPr>
          <a:xfrm>
            <a:off x="251520" y="1052736"/>
            <a:ext cx="8640960" cy="5472608"/>
          </a:xfrm>
        </p:spPr>
        <p:txBody>
          <a:bodyPr>
            <a:noAutofit/>
          </a:bodyPr>
          <a:lstStyle/>
          <a:p>
            <a:pPr algn="just">
              <a:lnSpc>
                <a:spcPct val="150000"/>
              </a:lnSpc>
            </a:pPr>
            <a:r>
              <a:rPr lang="tr-TR" sz="2400" dirty="0" smtClean="0">
                <a:solidFill>
                  <a:srgbClr val="0033CC"/>
                </a:solidFill>
              </a:rPr>
              <a:t>Havza ölçeğinde çevresel ve </a:t>
            </a:r>
            <a:r>
              <a:rPr lang="tr-TR" sz="2400" dirty="0" err="1" smtClean="0">
                <a:solidFill>
                  <a:srgbClr val="0033CC"/>
                </a:solidFill>
              </a:rPr>
              <a:t>sosyo</a:t>
            </a:r>
            <a:r>
              <a:rPr lang="tr-TR" sz="2400" dirty="0" smtClean="0">
                <a:solidFill>
                  <a:srgbClr val="0033CC"/>
                </a:solidFill>
              </a:rPr>
              <a:t>-ekonomik analizler yapılır.</a:t>
            </a:r>
          </a:p>
          <a:p>
            <a:pPr algn="just">
              <a:lnSpc>
                <a:spcPct val="150000"/>
              </a:lnSpc>
            </a:pPr>
            <a:r>
              <a:rPr lang="tr-TR" sz="2400" dirty="0" smtClean="0">
                <a:solidFill>
                  <a:srgbClr val="0033CC"/>
                </a:solidFill>
              </a:rPr>
              <a:t> Hem mevcut durumda hem de gelecek için belirlenmiş olan tüm sosyal, ekonomik ve çevresel hedeflerin, beklentilerin ve bunların birbirleriyle etkileşimlerini gösterir, tüm bilginin dikkate alınmasını sağlar.</a:t>
            </a:r>
            <a:endParaRPr lang="tr-TR" sz="2400" dirty="0" smtClean="0">
              <a:solidFill>
                <a:srgbClr val="002060"/>
              </a:solidFill>
            </a:endParaRPr>
          </a:p>
          <a:p>
            <a:pPr algn="just">
              <a:lnSpc>
                <a:spcPct val="150000"/>
              </a:lnSpc>
              <a:buFont typeface="Wingdings" pitchFamily="2" charset="2"/>
              <a:buChar char="ü"/>
            </a:pPr>
            <a:r>
              <a:rPr lang="tr-TR" sz="2400" dirty="0" smtClean="0">
                <a:solidFill>
                  <a:srgbClr val="0045D0"/>
                </a:solidFill>
                <a:ea typeface="Verdana" pitchFamily="34" charset="0"/>
                <a:cs typeface="Verdana" pitchFamily="34" charset="0"/>
              </a:rPr>
              <a:t>İnsani ihtiyacı karşılamak </a:t>
            </a:r>
            <a:r>
              <a:rPr lang="tr-TR" sz="2400" dirty="0" smtClean="0">
                <a:solidFill>
                  <a:srgbClr val="0045D0"/>
                </a:solidFill>
                <a:ea typeface="Verdana" pitchFamily="34" charset="0"/>
                <a:cs typeface="Verdana" pitchFamily="34" charset="0"/>
              </a:rPr>
              <a:t>için </a:t>
            </a:r>
            <a:r>
              <a:rPr lang="tr-TR" sz="2400" dirty="0" smtClean="0">
                <a:solidFill>
                  <a:srgbClr val="0045D0"/>
                </a:solidFill>
                <a:ea typeface="Verdana" pitchFamily="34" charset="0"/>
                <a:cs typeface="Verdana" pitchFamily="34" charset="0"/>
              </a:rPr>
              <a:t>şeffaf su paylaşımı</a:t>
            </a:r>
          </a:p>
          <a:p>
            <a:pPr algn="just">
              <a:lnSpc>
                <a:spcPct val="150000"/>
              </a:lnSpc>
              <a:buFont typeface="Wingdings" pitchFamily="2" charset="2"/>
              <a:buChar char="ü"/>
            </a:pPr>
            <a:r>
              <a:rPr lang="tr-TR" sz="2400" dirty="0" smtClean="0">
                <a:solidFill>
                  <a:srgbClr val="0045D0"/>
                </a:solidFill>
                <a:ea typeface="Verdana" pitchFamily="34" charset="0"/>
                <a:cs typeface="Verdana" pitchFamily="34" charset="0"/>
              </a:rPr>
              <a:t>Çevresel hasar oluşturmaksızın </a:t>
            </a:r>
            <a:r>
              <a:rPr lang="tr-TR" sz="2400" dirty="0" smtClean="0">
                <a:solidFill>
                  <a:srgbClr val="0045D0"/>
                </a:solidFill>
                <a:ea typeface="Verdana" pitchFamily="34" charset="0"/>
                <a:cs typeface="Verdana" pitchFamily="34" charset="0"/>
              </a:rPr>
              <a:t>sürdürülebilir </a:t>
            </a:r>
            <a:r>
              <a:rPr lang="tr-TR" sz="2400" dirty="0" smtClean="0">
                <a:solidFill>
                  <a:srgbClr val="0045D0"/>
                </a:solidFill>
                <a:ea typeface="Verdana" pitchFamily="34" charset="0"/>
                <a:cs typeface="Verdana" pitchFamily="34" charset="0"/>
              </a:rPr>
              <a:t>su </a:t>
            </a:r>
            <a:r>
              <a:rPr lang="tr-TR" sz="2400" dirty="0" smtClean="0">
                <a:solidFill>
                  <a:srgbClr val="0045D0"/>
                </a:solidFill>
                <a:ea typeface="Verdana" pitchFamily="34" charset="0"/>
                <a:cs typeface="Verdana" pitchFamily="34" charset="0"/>
              </a:rPr>
              <a:t>kullanımı</a:t>
            </a:r>
            <a:endParaRPr lang="tr-TR" sz="2400" dirty="0" smtClean="0">
              <a:solidFill>
                <a:srgbClr val="0045D0"/>
              </a:solidFill>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1" ma:contentTypeDescription="Yeni belge oluşturun." ma:contentTypeScope="" ma:versionID="d640aabe8aa7dfcf6ddfc0e8f64e7d9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B356D28-693C-4159-929F-FF1282BD49B6}"/>
</file>

<file path=customXml/itemProps2.xml><?xml version="1.0" encoding="utf-8"?>
<ds:datastoreItem xmlns:ds="http://schemas.openxmlformats.org/officeDocument/2006/customXml" ds:itemID="{CF79FD53-C083-41A4-A3D7-F13124CE3EB0}"/>
</file>

<file path=customXml/itemProps3.xml><?xml version="1.0" encoding="utf-8"?>
<ds:datastoreItem xmlns:ds="http://schemas.openxmlformats.org/officeDocument/2006/customXml" ds:itemID="{A13A00D8-C9DF-4ECA-969D-EDBDF09B34A0}"/>
</file>

<file path=docProps/app.xml><?xml version="1.0" encoding="utf-8"?>
<Properties xmlns="http://schemas.openxmlformats.org/officeDocument/2006/extended-properties" xmlns:vt="http://schemas.openxmlformats.org/officeDocument/2006/docPropsVTypes">
  <Template/>
  <TotalTime>5217</TotalTime>
  <Words>2303</Words>
  <Application>Microsoft Office PowerPoint</Application>
  <PresentationFormat>Ekran Gösterisi (4:3)</PresentationFormat>
  <Paragraphs>291</Paragraphs>
  <Slides>24</Slides>
  <Notes>12</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Tema1</vt:lpstr>
      <vt:lpstr>SEKTÖREL SU TAHSİSİNDE SU SİCİLİ </vt:lpstr>
      <vt:lpstr>İÇERİK</vt:lpstr>
      <vt:lpstr>Ülkemizde Su Varlığı</vt:lpstr>
      <vt:lpstr>Havzalarda kişi başına düşen su miktarı</vt:lpstr>
      <vt:lpstr> Su Potansiyelinin Kullanım Oranı Tahminleri </vt:lpstr>
      <vt:lpstr>Türkiye’de Sektörel Su Kullanımları</vt:lpstr>
      <vt:lpstr>Slayt 7</vt:lpstr>
      <vt:lpstr>SEKTÖREL SU TAHSİSİ YAKLAŞIMI</vt:lpstr>
      <vt:lpstr>SEKTÖREL SU TAHSİSİ</vt:lpstr>
      <vt:lpstr>SEKTÖREL SU TAHSİSİ</vt:lpstr>
      <vt:lpstr>Sektörel Su Tahsisinin Prensipleri</vt:lpstr>
      <vt:lpstr>Slayt 12</vt:lpstr>
      <vt:lpstr>Sektörel Su Tahsisi Planlama Aşamaları</vt:lpstr>
      <vt:lpstr>Slayt 14</vt:lpstr>
      <vt:lpstr>Sektörel Su Tahsisinde Araçlar</vt:lpstr>
      <vt:lpstr> SU SİCİLİ </vt:lpstr>
      <vt:lpstr> Su Sicili ile; </vt:lpstr>
      <vt:lpstr>Uygulama ve İşleyiş</vt:lpstr>
      <vt:lpstr>Uygulama ve İşleyiş</vt:lpstr>
      <vt:lpstr>Su Lisansı</vt:lpstr>
      <vt:lpstr>Uygulama ve İşleyiş</vt:lpstr>
      <vt:lpstr>Uygulama ve İşleyiş</vt:lpstr>
      <vt:lpstr>Yıllık Su Miktarını Arttırma Talebi</vt:lpstr>
      <vt:lpstr>Slayt 24</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sbugra</dc:creator>
  <cp:lastModifiedBy>Toshiba</cp:lastModifiedBy>
  <cp:revision>413</cp:revision>
  <dcterms:created xsi:type="dcterms:W3CDTF">2012-07-20T07:26:15Z</dcterms:created>
  <dcterms:modified xsi:type="dcterms:W3CDTF">2014-11-18T11:07:23Z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