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3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diagrams/quickStyle1.xml" ContentType="application/vnd.openxmlformats-officedocument.drawingml.diagramStyle+xml"/>
  <Override PartName="/ppt/diagrams/quickStyle2.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6" autoAdjust="0"/>
  </p:normalViewPr>
  <p:slideViewPr>
    <p:cSldViewPr>
      <p:cViewPr>
        <p:scale>
          <a:sx n="75" d="100"/>
          <a:sy n="75" d="100"/>
        </p:scale>
        <p:origin x="-1014"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4464831804281351"/>
          <c:y val="0.40918163672654689"/>
          <c:w val="0.57033639143730841"/>
          <c:h val="0.29540918163672658"/>
        </c:manualLayout>
      </c:layout>
      <c:pie3DChart>
        <c:varyColors val="1"/>
        <c:ser>
          <c:idx val="0"/>
          <c:order val="0"/>
          <c:tx>
            <c:strRef>
              <c:f>Sheet1!$A$2</c:f>
              <c:strCache>
                <c:ptCount val="1"/>
                <c:pt idx="0">
                  <c:v>2006 yılı</c:v>
                </c:pt>
              </c:strCache>
            </c:strRef>
          </c:tx>
          <c:spPr>
            <a:solidFill>
              <a:schemeClr val="accent1"/>
            </a:solidFill>
            <a:ln w="9755">
              <a:solidFill>
                <a:schemeClr val="tx1"/>
              </a:solidFill>
              <a:prstDash val="solid"/>
            </a:ln>
          </c:spPr>
          <c:dPt>
            <c:idx val="0"/>
            <c:bubble3D val="0"/>
            <c:spPr>
              <a:solidFill>
                <a:srgbClr val="99CC00"/>
              </a:solidFill>
              <a:ln w="9755">
                <a:solidFill>
                  <a:schemeClr val="tx1"/>
                </a:solidFill>
                <a:prstDash val="solid"/>
              </a:ln>
            </c:spPr>
          </c:dPt>
          <c:dPt>
            <c:idx val="1"/>
            <c:bubble3D val="0"/>
            <c:spPr>
              <a:solidFill>
                <a:srgbClr val="FF0000"/>
              </a:solidFill>
              <a:ln w="9755">
                <a:solidFill>
                  <a:schemeClr val="tx1"/>
                </a:solidFill>
                <a:prstDash val="solid"/>
              </a:ln>
            </c:spPr>
          </c:dPt>
          <c:dPt>
            <c:idx val="2"/>
            <c:bubble3D val="0"/>
            <c:spPr>
              <a:solidFill>
                <a:schemeClr val="hlink"/>
              </a:solidFill>
              <a:ln w="9755">
                <a:solidFill>
                  <a:schemeClr val="tx1"/>
                </a:solidFill>
                <a:prstDash val="solid"/>
              </a:ln>
            </c:spPr>
          </c:dPt>
          <c:dLbls>
            <c:dLbl>
              <c:idx val="0"/>
              <c:layout>
                <c:manualLayout>
                  <c:x val="-0.22861376808735737"/>
                  <c:y val="-0.16999209468555096"/>
                </c:manualLayout>
              </c:layout>
              <c:tx>
                <c:rich>
                  <a:bodyPr/>
                  <a:lstStyle/>
                  <a:p>
                    <a:pPr>
                      <a:defRPr sz="1383" b="1" i="0" u="none" strike="noStrike" baseline="0">
                        <a:solidFill>
                          <a:srgbClr val="FFFF00"/>
                        </a:solidFill>
                        <a:latin typeface="Arial"/>
                        <a:ea typeface="Arial"/>
                        <a:cs typeface="Arial"/>
                      </a:defRPr>
                    </a:pPr>
                    <a:r>
                      <a:rPr lang="tr-TR" dirty="0"/>
                      <a:t>Sulama
</a:t>
                    </a:r>
                    <a:r>
                      <a:rPr lang="tr-TR" dirty="0" smtClean="0"/>
                      <a:t>%70</a:t>
                    </a:r>
                    <a:endParaRPr lang="tr-TR" dirty="0"/>
                  </a:p>
                </c:rich>
              </c:tx>
              <c:spPr>
                <a:noFill/>
                <a:ln w="19509">
                  <a:noFill/>
                </a:ln>
              </c:spPr>
              <c:dLblPos val="bestFit"/>
              <c:showLegendKey val="0"/>
              <c:showVal val="0"/>
              <c:showCatName val="0"/>
              <c:showSerName val="0"/>
              <c:showPercent val="0"/>
              <c:showBubbleSize val="0"/>
            </c:dLbl>
            <c:dLbl>
              <c:idx val="1"/>
              <c:layout>
                <c:manualLayout>
                  <c:x val="-1.0764559428786324E-4"/>
                  <c:y val="-6.1536897454841692E-2"/>
                </c:manualLayout>
              </c:layout>
              <c:tx>
                <c:rich>
                  <a:bodyPr/>
                  <a:lstStyle/>
                  <a:p>
                    <a:pPr>
                      <a:defRPr sz="1383" b="1" i="0" u="none" strike="noStrike" baseline="0">
                        <a:solidFill>
                          <a:srgbClr val="0000FF"/>
                        </a:solidFill>
                        <a:latin typeface="Arial"/>
                        <a:ea typeface="Arial"/>
                        <a:cs typeface="Arial"/>
                      </a:defRPr>
                    </a:pPr>
                    <a:r>
                      <a:rPr lang="tr-TR" dirty="0" err="1"/>
                      <a:t>İçmesuyu</a:t>
                    </a:r>
                    <a:r>
                      <a:rPr lang="tr-TR" dirty="0"/>
                      <a:t>
% </a:t>
                    </a:r>
                    <a:r>
                      <a:rPr lang="tr-TR" dirty="0" smtClean="0"/>
                      <a:t>13</a:t>
                    </a:r>
                    <a:endParaRPr lang="tr-TR" dirty="0"/>
                  </a:p>
                </c:rich>
              </c:tx>
              <c:spPr>
                <a:noFill/>
                <a:ln w="19509">
                  <a:noFill/>
                </a:ln>
              </c:spPr>
              <c:dLblPos val="bestFit"/>
              <c:showLegendKey val="0"/>
              <c:showVal val="0"/>
              <c:showCatName val="0"/>
              <c:showSerName val="0"/>
              <c:showPercent val="0"/>
              <c:showBubbleSize val="0"/>
            </c:dLbl>
            <c:dLbl>
              <c:idx val="2"/>
              <c:layout>
                <c:manualLayout>
                  <c:x val="8.8908576473383752E-2"/>
                  <c:y val="-0.12375198922494152"/>
                </c:manualLayout>
              </c:layout>
              <c:tx>
                <c:rich>
                  <a:bodyPr/>
                  <a:lstStyle/>
                  <a:p>
                    <a:pPr>
                      <a:defRPr sz="1383" b="1" i="0" u="none" strike="noStrike" baseline="0">
                        <a:solidFill>
                          <a:srgbClr val="0000FF"/>
                        </a:solidFill>
                        <a:latin typeface="Arial"/>
                        <a:ea typeface="Arial"/>
                        <a:cs typeface="Arial"/>
                      </a:defRPr>
                    </a:pPr>
                    <a:r>
                      <a:rPr lang="tr-TR" dirty="0"/>
                      <a:t>Sanayi
% </a:t>
                    </a:r>
                    <a:r>
                      <a:rPr lang="tr-TR" dirty="0" smtClean="0"/>
                      <a:t>17</a:t>
                    </a:r>
                    <a:endParaRPr lang="tr-TR" dirty="0"/>
                  </a:p>
                </c:rich>
              </c:tx>
              <c:spPr>
                <a:noFill/>
                <a:ln w="19509">
                  <a:noFill/>
                </a:ln>
              </c:spPr>
              <c:dLblPos val="bestFit"/>
              <c:showLegendKey val="0"/>
              <c:showVal val="0"/>
              <c:showCatName val="0"/>
              <c:showSerName val="0"/>
              <c:showPercent val="0"/>
              <c:showBubbleSize val="0"/>
            </c:dLbl>
            <c:numFmt formatCode="%0" sourceLinked="0"/>
            <c:spPr>
              <a:noFill/>
              <a:ln w="19509">
                <a:noFill/>
              </a:ln>
            </c:spPr>
            <c:txPr>
              <a:bodyPr/>
              <a:lstStyle/>
              <a:p>
                <a:pPr>
                  <a:defRPr sz="1383" b="1" i="0" u="none" strike="noStrike" baseline="0">
                    <a:solidFill>
                      <a:srgbClr val="0000FF"/>
                    </a:solidFill>
                    <a:latin typeface="Arial"/>
                    <a:ea typeface="Arial"/>
                    <a:cs typeface="Arial"/>
                  </a:defRPr>
                </a:pPr>
                <a:endParaRPr lang="tr-TR"/>
              </a:p>
            </c:txPr>
            <c:showLegendKey val="0"/>
            <c:showVal val="0"/>
            <c:showCatName val="1"/>
            <c:showSerName val="0"/>
            <c:showPercent val="1"/>
            <c:showBubbleSize val="0"/>
            <c:showLeaderLines val="0"/>
          </c:dLbls>
          <c:cat>
            <c:strRef>
              <c:f>Sheet1!$B$1:$D$1</c:f>
              <c:strCache>
                <c:ptCount val="3"/>
                <c:pt idx="0">
                  <c:v>Sulama</c:v>
                </c:pt>
                <c:pt idx="1">
                  <c:v>İçmesuyu</c:v>
                </c:pt>
                <c:pt idx="2">
                  <c:v>Sanayi</c:v>
                </c:pt>
              </c:strCache>
            </c:strRef>
          </c:cat>
          <c:val>
            <c:numRef>
              <c:f>Sheet1!$B$2:$D$2</c:f>
              <c:numCache>
                <c:formatCode>General</c:formatCode>
                <c:ptCount val="3"/>
                <c:pt idx="0">
                  <c:v>72</c:v>
                </c:pt>
                <c:pt idx="1">
                  <c:v>18</c:v>
                </c:pt>
                <c:pt idx="2">
                  <c:v>22</c:v>
                </c:pt>
              </c:numCache>
            </c:numRef>
          </c:val>
        </c:ser>
        <c:dLbls>
          <c:showLegendKey val="0"/>
          <c:showVal val="0"/>
          <c:showCatName val="0"/>
          <c:showSerName val="0"/>
          <c:showPercent val="0"/>
          <c:showBubbleSize val="0"/>
          <c:showLeaderLines val="0"/>
        </c:dLbls>
      </c:pie3DChart>
      <c:spPr>
        <a:noFill/>
        <a:ln w="19509">
          <a:noFill/>
        </a:ln>
      </c:spPr>
    </c:plotArea>
    <c:plotVisOnly val="1"/>
    <c:dispBlanksAs val="zero"/>
    <c:showDLblsOverMax val="0"/>
  </c:chart>
  <c:spPr>
    <a:noFill/>
    <a:ln>
      <a:noFill/>
    </a:ln>
  </c:spPr>
  <c:txPr>
    <a:bodyPr/>
    <a:lstStyle/>
    <a:p>
      <a:pPr>
        <a:defRPr sz="1152" b="1" i="0" u="none" strike="noStrike" baseline="0">
          <a:solidFill>
            <a:schemeClr val="tx1"/>
          </a:solidFill>
          <a:latin typeface="Arial"/>
          <a:ea typeface="Arial"/>
          <a:cs typeface="Arial"/>
        </a:defRPr>
      </a:pPr>
      <a:endParaRPr lang="tr-TR"/>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6E484-0670-432F-A157-DFCEEE056A9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tr-TR"/>
        </a:p>
      </dgm:t>
    </dgm:pt>
    <dgm:pt modelId="{9FD27775-912E-438D-8DA9-F25B9AC0B630}">
      <dgm:prSet phldrT="[Metin]" custT="1">
        <dgm:style>
          <a:lnRef idx="1">
            <a:schemeClr val="accent5"/>
          </a:lnRef>
          <a:fillRef idx="3">
            <a:schemeClr val="accent5"/>
          </a:fillRef>
          <a:effectRef idx="2">
            <a:schemeClr val="accent5"/>
          </a:effectRef>
          <a:fontRef idx="minor">
            <a:schemeClr val="lt1"/>
          </a:fontRef>
        </dgm:style>
      </dgm:prSet>
      <dgm:spPr/>
      <dgm:t>
        <a:bodyPr/>
        <a:lstStyle/>
        <a:p>
          <a:r>
            <a:rPr lang="tr-TR" sz="2000" dirty="0" smtClean="0">
              <a:latin typeface="Arial" pitchFamily="34" charset="0"/>
              <a:cs typeface="Arial" pitchFamily="34" charset="0"/>
            </a:rPr>
            <a:t>İçme- Kullanma Suyu</a:t>
          </a:r>
          <a:endParaRPr lang="tr-TR" sz="2000" dirty="0">
            <a:latin typeface="Arial" pitchFamily="34" charset="0"/>
            <a:cs typeface="Arial" pitchFamily="34" charset="0"/>
          </a:endParaRPr>
        </a:p>
      </dgm:t>
    </dgm:pt>
    <dgm:pt modelId="{97D12ED7-A495-44B1-8A8A-5E24082D5B6D}" type="parTrans" cxnId="{8C18FC1E-ED7C-4B41-AF23-C764C64F40A4}">
      <dgm:prSet/>
      <dgm:spPr/>
      <dgm:t>
        <a:bodyPr/>
        <a:lstStyle/>
        <a:p>
          <a:endParaRPr lang="tr-TR"/>
        </a:p>
      </dgm:t>
    </dgm:pt>
    <dgm:pt modelId="{219CA2BB-2317-4F7C-A8F2-51F37B8CA51F}" type="sibTrans" cxnId="{8C18FC1E-ED7C-4B41-AF23-C764C64F40A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tr-TR"/>
        </a:p>
      </dgm:t>
    </dgm:pt>
    <dgm:pt modelId="{D49470A3-8F68-4C8D-9108-C5FD4BFA8ADE}">
      <dgm:prSet phldrT="[Metin]" custT="1">
        <dgm:style>
          <a:lnRef idx="1">
            <a:schemeClr val="accent3"/>
          </a:lnRef>
          <a:fillRef idx="2">
            <a:schemeClr val="accent3"/>
          </a:fillRef>
          <a:effectRef idx="1">
            <a:schemeClr val="accent3"/>
          </a:effectRef>
          <a:fontRef idx="minor">
            <a:schemeClr val="dk1"/>
          </a:fontRef>
        </dgm:style>
      </dgm:prSet>
      <dgm:spPr>
        <a:solidFill>
          <a:srgbClr val="92D050"/>
        </a:solidFill>
      </dgm:spPr>
      <dgm:t>
        <a:bodyPr/>
        <a:lstStyle/>
        <a:p>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Çevre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gm:t>
    </dgm:pt>
    <dgm:pt modelId="{39B0861A-C590-498D-86A6-E8406B99FBF2}" type="parTrans" cxnId="{C0989268-A49B-4A01-B86B-4AD2E1A8BF12}">
      <dgm:prSet/>
      <dgm:spPr/>
      <dgm:t>
        <a:bodyPr/>
        <a:lstStyle/>
        <a:p>
          <a:endParaRPr lang="tr-TR"/>
        </a:p>
      </dgm:t>
    </dgm:pt>
    <dgm:pt modelId="{040A1074-CC5C-467B-AA9B-4A9EDB8240A1}" type="sibTrans" cxnId="{C0989268-A49B-4A01-B86B-4AD2E1A8BF1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52000" r="-52000"/>
          </a:stretch>
        </a:blipFill>
      </dgm:spPr>
      <dgm:t>
        <a:bodyPr/>
        <a:lstStyle/>
        <a:p>
          <a:endParaRPr lang="tr-TR"/>
        </a:p>
      </dgm:t>
    </dgm:pt>
    <dgm:pt modelId="{2B816CCD-4DC3-4469-B554-378612A3CE62}">
      <dgm:prSet phldrT="[Metin]" custT="1">
        <dgm:style>
          <a:lnRef idx="1">
            <a:schemeClr val="dk1"/>
          </a:lnRef>
          <a:fillRef idx="2">
            <a:schemeClr val="dk1"/>
          </a:fillRef>
          <a:effectRef idx="1">
            <a:schemeClr val="dk1"/>
          </a:effectRef>
          <a:fontRef idx="minor">
            <a:schemeClr val="dk1"/>
          </a:fontRef>
        </dgm:style>
      </dgm:prSet>
      <dgm:spPr>
        <a:solidFill>
          <a:schemeClr val="bg1">
            <a:lumMod val="50000"/>
          </a:schemeClr>
        </a:solidFill>
      </dgm:spPr>
      <dgm:t>
        <a:bodyPr/>
        <a:lstStyle/>
        <a:p>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Sanayi</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gm:t>
    </dgm:pt>
    <dgm:pt modelId="{DF40F0E4-519A-42DC-9B8F-A8CD588068BC}" type="parTrans" cxnId="{A316C567-E519-47D2-A69C-F98E3B2CDBF8}">
      <dgm:prSet/>
      <dgm:spPr/>
      <dgm:t>
        <a:bodyPr/>
        <a:lstStyle/>
        <a:p>
          <a:endParaRPr lang="tr-TR"/>
        </a:p>
      </dgm:t>
    </dgm:pt>
    <dgm:pt modelId="{AF6F4ADA-4D6E-444D-A4D5-6362DD10CE52}" type="sibTrans" cxnId="{A316C567-E519-47D2-A69C-F98E3B2CDBF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t>
        <a:bodyPr/>
        <a:lstStyle/>
        <a:p>
          <a:endParaRPr lang="tr-TR"/>
        </a:p>
      </dgm:t>
    </dgm:pt>
    <dgm:pt modelId="{BCCBF437-5AD4-4C5B-8303-85593696506C}">
      <dgm:prSet phldrT="[Metin]" custT="1">
        <dgm:style>
          <a:lnRef idx="1">
            <a:schemeClr val="accent4"/>
          </a:lnRef>
          <a:fillRef idx="2">
            <a:schemeClr val="accent4"/>
          </a:fillRef>
          <a:effectRef idx="1">
            <a:schemeClr val="accent4"/>
          </a:effectRef>
          <a:fontRef idx="minor">
            <a:schemeClr val="dk1"/>
          </a:fontRef>
        </dgm:style>
      </dgm:prSet>
      <dgm:spPr>
        <a:solidFill>
          <a:schemeClr val="bg1">
            <a:lumMod val="75000"/>
          </a:schemeClr>
        </a:solidFill>
      </dgm:spPr>
      <dgm:t>
        <a:bodyPr/>
        <a:lstStyle/>
        <a:p>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Enerji</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gm:t>
    </dgm:pt>
    <dgm:pt modelId="{B7529B50-D1FF-4E77-86EF-AAD0DA0CAD42}" type="parTrans" cxnId="{2C6BEF6F-FE85-4487-9B78-ABBA9107FF7C}">
      <dgm:prSet/>
      <dgm:spPr/>
      <dgm:t>
        <a:bodyPr/>
        <a:lstStyle/>
        <a:p>
          <a:endParaRPr lang="tr-TR"/>
        </a:p>
      </dgm:t>
    </dgm:pt>
    <dgm:pt modelId="{50E7C86B-EA49-46FB-9CAC-505DFCC40106}" type="sibTrans" cxnId="{2C6BEF6F-FE85-4487-9B78-ABBA9107FF7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tr-TR"/>
        </a:p>
      </dgm:t>
    </dgm:pt>
    <dgm:pt modelId="{8CFAFACA-78FE-44BF-A049-40E3D6C3FA7A}">
      <dgm:prSet phldrT="[Metin]" custT="1">
        <dgm:style>
          <a:lnRef idx="1">
            <a:schemeClr val="accent4"/>
          </a:lnRef>
          <a:fillRef idx="2">
            <a:schemeClr val="accent4"/>
          </a:fillRef>
          <a:effectRef idx="1">
            <a:schemeClr val="accent4"/>
          </a:effectRef>
          <a:fontRef idx="minor">
            <a:schemeClr val="dk1"/>
          </a:fontRef>
        </dgm:style>
      </dgm:prSet>
      <dgm:spPr>
        <a:solidFill>
          <a:schemeClr val="accent6">
            <a:lumMod val="60000"/>
            <a:lumOff val="40000"/>
          </a:schemeClr>
        </a:solidFill>
      </dgm:spPr>
      <dgm:t>
        <a:bodyPr/>
        <a:lstStyle/>
        <a:p>
          <a:r>
            <a:rPr lang="tr-T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Tarımsal Sulama</a:t>
          </a:r>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gm:t>
    </dgm:pt>
    <dgm:pt modelId="{6BBE4CCF-C38F-424D-BBC2-2B0B54EA607B}" type="parTrans" cxnId="{AF2C4558-8AE4-43D0-8740-38DF20CD3919}">
      <dgm:prSet/>
      <dgm:spPr/>
      <dgm:t>
        <a:bodyPr/>
        <a:lstStyle/>
        <a:p>
          <a:endParaRPr lang="tr-TR"/>
        </a:p>
      </dgm:t>
    </dgm:pt>
    <dgm:pt modelId="{183F6744-86C1-4843-93C1-AC8D219703C5}" type="sibTrans" cxnId="{AF2C4558-8AE4-43D0-8740-38DF20CD3919}">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t>
        <a:bodyPr/>
        <a:lstStyle/>
        <a:p>
          <a:endParaRPr lang="tr-TR"/>
        </a:p>
      </dgm:t>
    </dgm:pt>
    <dgm:pt modelId="{01FF57A8-6C77-4A2B-AFD5-4D809E590E98}">
      <dgm:prSet phldrT="[Metin]" custT="1">
        <dgm:style>
          <a:lnRef idx="1">
            <a:schemeClr val="accent4"/>
          </a:lnRef>
          <a:fillRef idx="3">
            <a:schemeClr val="accent4"/>
          </a:fillRef>
          <a:effectRef idx="2">
            <a:schemeClr val="accent4"/>
          </a:effectRef>
          <a:fontRef idx="minor">
            <a:schemeClr val="lt1"/>
          </a:fontRef>
        </dgm:style>
      </dgm:prSet>
      <dgm:spPr/>
      <dgm:t>
        <a:bodyPr/>
        <a:lstStyle/>
        <a:p>
          <a:r>
            <a:rPr lang="tr-TR" sz="1200" b="0" dirty="0" smtClean="0">
              <a:latin typeface="Arial" pitchFamily="34" charset="0"/>
              <a:cs typeface="Arial" pitchFamily="34" charset="0"/>
            </a:rPr>
            <a:t>Diğer (Su ürünleri yetiştiriciliği, rekreasyon, turizm..)</a:t>
          </a:r>
          <a:endParaRPr lang="tr-TR" sz="1200" b="0" dirty="0">
            <a:latin typeface="Arial" pitchFamily="34" charset="0"/>
            <a:cs typeface="Arial" pitchFamily="34" charset="0"/>
          </a:endParaRPr>
        </a:p>
      </dgm:t>
    </dgm:pt>
    <dgm:pt modelId="{CEF56DBA-FB84-45C5-A097-A7E6FD8D6D74}" type="parTrans" cxnId="{227518B7-55C4-4BE3-A6E7-DC307A6470D6}">
      <dgm:prSet/>
      <dgm:spPr/>
      <dgm:t>
        <a:bodyPr/>
        <a:lstStyle/>
        <a:p>
          <a:endParaRPr lang="tr-TR"/>
        </a:p>
      </dgm:t>
    </dgm:pt>
    <dgm:pt modelId="{06567AED-E051-4BA5-8DC8-C5C927FA4130}" type="sibTrans" cxnId="{227518B7-55C4-4BE3-A6E7-DC307A6470D6}">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dgm:spPr>
      <dgm:t>
        <a:bodyPr/>
        <a:lstStyle/>
        <a:p>
          <a:endParaRPr lang="tr-TR"/>
        </a:p>
      </dgm:t>
    </dgm:pt>
    <dgm:pt modelId="{814C89D8-E871-41FC-9A6A-D3F633268B27}" type="pres">
      <dgm:prSet presAssocID="{FC06E484-0670-432F-A157-DFCEEE056A93}" presName="Name0" presStyleCnt="0">
        <dgm:presLayoutVars>
          <dgm:chMax val="21"/>
          <dgm:chPref val="21"/>
        </dgm:presLayoutVars>
      </dgm:prSet>
      <dgm:spPr/>
      <dgm:t>
        <a:bodyPr/>
        <a:lstStyle/>
        <a:p>
          <a:endParaRPr lang="tr-TR"/>
        </a:p>
      </dgm:t>
    </dgm:pt>
    <dgm:pt modelId="{0F2799FD-1AAF-44BB-8045-94C0D942ABBE}" type="pres">
      <dgm:prSet presAssocID="{9FD27775-912E-438D-8DA9-F25B9AC0B630}" presName="text1" presStyleCnt="0"/>
      <dgm:spPr/>
    </dgm:pt>
    <dgm:pt modelId="{19BDAD88-7A16-4721-959F-DC23F1E21095}" type="pres">
      <dgm:prSet presAssocID="{9FD27775-912E-438D-8DA9-F25B9AC0B630}" presName="textRepeatNode" presStyleLbl="alignNode1" presStyleIdx="0" presStyleCnt="6" custScaleX="149911" custScaleY="138727" custLinFactNeighborX="-11949" custLinFactNeighborY="24466">
        <dgm:presLayoutVars>
          <dgm:chMax val="0"/>
          <dgm:chPref val="0"/>
          <dgm:bulletEnabled val="1"/>
        </dgm:presLayoutVars>
      </dgm:prSet>
      <dgm:spPr/>
      <dgm:t>
        <a:bodyPr/>
        <a:lstStyle/>
        <a:p>
          <a:endParaRPr lang="tr-TR"/>
        </a:p>
      </dgm:t>
    </dgm:pt>
    <dgm:pt modelId="{0C00067F-49DD-472F-B845-580362437F35}" type="pres">
      <dgm:prSet presAssocID="{9FD27775-912E-438D-8DA9-F25B9AC0B630}" presName="textaccent1" presStyleCnt="0"/>
      <dgm:spPr/>
    </dgm:pt>
    <dgm:pt modelId="{5799D12F-2D58-4AF8-AFCD-CCC3410C890E}" type="pres">
      <dgm:prSet presAssocID="{9FD27775-912E-438D-8DA9-F25B9AC0B630}" presName="accentRepeatNode" presStyleLbl="solidAlignAcc1" presStyleIdx="0" presStyleCnt="12" custLinFactX="665514" custLinFactY="-100000" custLinFactNeighborX="700000" custLinFactNeighborY="-109608"/>
      <dgm:spPr/>
    </dgm:pt>
    <dgm:pt modelId="{8BD59A72-9A42-4578-8742-66FDF843C5C7}" type="pres">
      <dgm:prSet presAssocID="{219CA2BB-2317-4F7C-A8F2-51F37B8CA51F}" presName="image1" presStyleCnt="0"/>
      <dgm:spPr/>
    </dgm:pt>
    <dgm:pt modelId="{325F5430-C8B6-412E-9971-E387D37D41D6}" type="pres">
      <dgm:prSet presAssocID="{219CA2BB-2317-4F7C-A8F2-51F37B8CA51F}" presName="imageRepeatNode" presStyleLbl="alignAcc1" presStyleIdx="0" presStyleCnt="6" custScaleX="118956" custScaleY="109804" custLinFactNeighborX="-3185" custLinFactNeighborY="4202"/>
      <dgm:spPr/>
      <dgm:t>
        <a:bodyPr/>
        <a:lstStyle/>
        <a:p>
          <a:endParaRPr lang="tr-TR"/>
        </a:p>
      </dgm:t>
    </dgm:pt>
    <dgm:pt modelId="{C4AAFE4E-F278-4584-94ED-922D5E604663}" type="pres">
      <dgm:prSet presAssocID="{219CA2BB-2317-4F7C-A8F2-51F37B8CA51F}" presName="imageaccent1" presStyleCnt="0"/>
      <dgm:spPr/>
    </dgm:pt>
    <dgm:pt modelId="{2A527B1D-D7A5-4CB7-B5CE-D518E92799B2}" type="pres">
      <dgm:prSet presAssocID="{219CA2BB-2317-4F7C-A8F2-51F37B8CA51F}" presName="accentRepeatNode" presStyleLbl="solidAlignAcc1" presStyleIdx="1" presStyleCnt="12" custLinFactNeighborX="93729" custLinFactNeighborY="-33475"/>
      <dgm:spPr>
        <a:noFill/>
        <a:ln>
          <a:noFill/>
        </a:ln>
      </dgm:spPr>
      <dgm:t>
        <a:bodyPr/>
        <a:lstStyle/>
        <a:p>
          <a:endParaRPr lang="tr-TR"/>
        </a:p>
      </dgm:t>
    </dgm:pt>
    <dgm:pt modelId="{50ADD13C-ED6A-482F-A423-ED56AEDE99DC}" type="pres">
      <dgm:prSet presAssocID="{D49470A3-8F68-4C8D-9108-C5FD4BFA8ADE}" presName="text2" presStyleCnt="0"/>
      <dgm:spPr/>
    </dgm:pt>
    <dgm:pt modelId="{BC8AC0C3-9BB7-4318-A7CE-CA3E3A6D888E}" type="pres">
      <dgm:prSet presAssocID="{D49470A3-8F68-4C8D-9108-C5FD4BFA8ADE}" presName="textRepeatNode" presStyleLbl="alignNode1" presStyleIdx="1" presStyleCnt="6" custScaleX="128197" custScaleY="126519" custLinFactX="-3341" custLinFactY="-18745" custLinFactNeighborX="-100000" custLinFactNeighborY="-100000">
        <dgm:presLayoutVars>
          <dgm:chMax val="0"/>
          <dgm:chPref val="0"/>
          <dgm:bulletEnabled val="1"/>
        </dgm:presLayoutVars>
      </dgm:prSet>
      <dgm:spPr/>
      <dgm:t>
        <a:bodyPr/>
        <a:lstStyle/>
        <a:p>
          <a:endParaRPr lang="tr-TR"/>
        </a:p>
      </dgm:t>
    </dgm:pt>
    <dgm:pt modelId="{335FF247-0E61-4F6D-BAD0-4CC0F305DDA3}" type="pres">
      <dgm:prSet presAssocID="{D49470A3-8F68-4C8D-9108-C5FD4BFA8ADE}" presName="textaccent2" presStyleCnt="0"/>
      <dgm:spPr/>
    </dgm:pt>
    <dgm:pt modelId="{56656E7B-6D64-42DE-8C83-82B615B6B50E}" type="pres">
      <dgm:prSet presAssocID="{D49470A3-8F68-4C8D-9108-C5FD4BFA8ADE}" presName="accentRepeatNode" presStyleLbl="solidAlignAcc1" presStyleIdx="2" presStyleCnt="12"/>
      <dgm:spPr/>
    </dgm:pt>
    <dgm:pt modelId="{1DD12539-8A20-43BD-8E57-C4DEAF90A109}" type="pres">
      <dgm:prSet presAssocID="{040A1074-CC5C-467B-AA9B-4A9EDB8240A1}" presName="image2" presStyleCnt="0"/>
      <dgm:spPr/>
    </dgm:pt>
    <dgm:pt modelId="{EA369603-35C0-4E81-A6AB-0442D3A2BAB1}" type="pres">
      <dgm:prSet presAssocID="{040A1074-CC5C-467B-AA9B-4A9EDB8240A1}" presName="imageRepeatNode" presStyleLbl="alignAcc1" presStyleIdx="1" presStyleCnt="6" custScaleX="108640" custScaleY="113867" custLinFactNeighborX="3515" custLinFactNeighborY="4177"/>
      <dgm:spPr/>
      <dgm:t>
        <a:bodyPr/>
        <a:lstStyle/>
        <a:p>
          <a:endParaRPr lang="tr-TR"/>
        </a:p>
      </dgm:t>
    </dgm:pt>
    <dgm:pt modelId="{7EBBB55A-BDC7-400A-A8A5-FF46285F2332}" type="pres">
      <dgm:prSet presAssocID="{040A1074-CC5C-467B-AA9B-4A9EDB8240A1}" presName="imageaccent2" presStyleCnt="0"/>
      <dgm:spPr/>
    </dgm:pt>
    <dgm:pt modelId="{81F15B34-4474-4532-BEAD-FBAC2E38C312}" type="pres">
      <dgm:prSet presAssocID="{040A1074-CC5C-467B-AA9B-4A9EDB8240A1}" presName="accentRepeatNode" presStyleLbl="solidAlignAcc1" presStyleIdx="3" presStyleCnt="12" custLinFactX="-9940" custLinFactY="-100000" custLinFactNeighborX="-100000" custLinFactNeighborY="-106037"/>
      <dgm:spPr/>
    </dgm:pt>
    <dgm:pt modelId="{681B8687-C8BA-4751-A73F-C1E8799A94A3}" type="pres">
      <dgm:prSet presAssocID="{2B816CCD-4DC3-4469-B554-378612A3CE62}" presName="text3" presStyleCnt="0"/>
      <dgm:spPr/>
    </dgm:pt>
    <dgm:pt modelId="{A98FC62D-E7A4-4AD0-AD8D-9DABF7C466F5}" type="pres">
      <dgm:prSet presAssocID="{2B816CCD-4DC3-4469-B554-378612A3CE62}" presName="textRepeatNode" presStyleLbl="alignNode1" presStyleIdx="2" presStyleCnt="6" custScaleX="108640" custScaleY="113867" custLinFactNeighborX="88650" custLinFactNeighborY="53776">
        <dgm:presLayoutVars>
          <dgm:chMax val="0"/>
          <dgm:chPref val="0"/>
          <dgm:bulletEnabled val="1"/>
        </dgm:presLayoutVars>
      </dgm:prSet>
      <dgm:spPr/>
      <dgm:t>
        <a:bodyPr/>
        <a:lstStyle/>
        <a:p>
          <a:endParaRPr lang="tr-TR"/>
        </a:p>
      </dgm:t>
    </dgm:pt>
    <dgm:pt modelId="{0CF29AE0-61AA-4C27-8EDB-6BAC3FEE6EF2}" type="pres">
      <dgm:prSet presAssocID="{2B816CCD-4DC3-4469-B554-378612A3CE62}" presName="textaccent3" presStyleCnt="0"/>
      <dgm:spPr/>
    </dgm:pt>
    <dgm:pt modelId="{BEBF642B-D7E0-4EEB-BAF5-C3595B323C10}" type="pres">
      <dgm:prSet presAssocID="{2B816CCD-4DC3-4469-B554-378612A3CE62}" presName="accentRepeatNode" presStyleLbl="solidAlignAcc1" presStyleIdx="4" presStyleCnt="12" custLinFactY="-107511" custLinFactNeighborX="-50622" custLinFactNeighborY="-200000"/>
      <dgm:spPr>
        <a:noFill/>
        <a:ln>
          <a:noFill/>
        </a:ln>
      </dgm:spPr>
      <dgm:t>
        <a:bodyPr/>
        <a:lstStyle/>
        <a:p>
          <a:endParaRPr lang="tr-TR"/>
        </a:p>
      </dgm:t>
    </dgm:pt>
    <dgm:pt modelId="{5CD3C964-11FF-40B3-BB79-B422DB97F91F}" type="pres">
      <dgm:prSet presAssocID="{AF6F4ADA-4D6E-444D-A4D5-6362DD10CE52}" presName="image3" presStyleCnt="0"/>
      <dgm:spPr/>
    </dgm:pt>
    <dgm:pt modelId="{5D99DB51-E699-4F60-A6A8-D19F9F2F4839}" type="pres">
      <dgm:prSet presAssocID="{AF6F4ADA-4D6E-444D-A4D5-6362DD10CE52}" presName="imageRepeatNode" presStyleLbl="alignAcc1" presStyleIdx="2" presStyleCnt="6" custScaleX="94487" custScaleY="99546" custLinFactNeighborX="-14763" custLinFactNeighborY="-49395"/>
      <dgm:spPr/>
      <dgm:t>
        <a:bodyPr/>
        <a:lstStyle/>
        <a:p>
          <a:endParaRPr lang="tr-TR"/>
        </a:p>
      </dgm:t>
    </dgm:pt>
    <dgm:pt modelId="{CC2A85EC-8402-4F63-BB3A-177770167CDB}" type="pres">
      <dgm:prSet presAssocID="{AF6F4ADA-4D6E-444D-A4D5-6362DD10CE52}" presName="imageaccent3" presStyleCnt="0"/>
      <dgm:spPr/>
    </dgm:pt>
    <dgm:pt modelId="{888BAADC-D6A1-4EE1-BFAA-EAFE1DC52A59}" type="pres">
      <dgm:prSet presAssocID="{AF6F4ADA-4D6E-444D-A4D5-6362DD10CE52}" presName="accentRepeatNode" presStyleLbl="solidAlignAcc1" presStyleIdx="5" presStyleCnt="12" custLinFactY="-100000" custLinFactNeighborX="-24905" custLinFactNeighborY="-137094"/>
      <dgm:spPr>
        <a:noFill/>
        <a:ln>
          <a:noFill/>
        </a:ln>
      </dgm:spPr>
      <dgm:t>
        <a:bodyPr/>
        <a:lstStyle/>
        <a:p>
          <a:endParaRPr lang="tr-TR"/>
        </a:p>
      </dgm:t>
    </dgm:pt>
    <dgm:pt modelId="{D22AE7F1-04BB-489D-A793-4F38B5E306D4}" type="pres">
      <dgm:prSet presAssocID="{BCCBF437-5AD4-4C5B-8303-85593696506C}" presName="text4" presStyleCnt="0"/>
      <dgm:spPr/>
    </dgm:pt>
    <dgm:pt modelId="{B60AB0CE-0C4B-4127-AD05-C93312A97EC6}" type="pres">
      <dgm:prSet presAssocID="{BCCBF437-5AD4-4C5B-8303-85593696506C}" presName="textRepeatNode" presStyleLbl="alignNode1" presStyleIdx="3" presStyleCnt="6" custScaleX="93431" custScaleY="96155" custLinFactNeighborX="-2460" custLinFactNeighborY="-43314">
        <dgm:presLayoutVars>
          <dgm:chMax val="0"/>
          <dgm:chPref val="0"/>
          <dgm:bulletEnabled val="1"/>
        </dgm:presLayoutVars>
      </dgm:prSet>
      <dgm:spPr/>
      <dgm:t>
        <a:bodyPr/>
        <a:lstStyle/>
        <a:p>
          <a:endParaRPr lang="tr-TR"/>
        </a:p>
      </dgm:t>
    </dgm:pt>
    <dgm:pt modelId="{D43E2AB4-C5CE-47E1-A833-B54BB65ACDBE}" type="pres">
      <dgm:prSet presAssocID="{BCCBF437-5AD4-4C5B-8303-85593696506C}" presName="textaccent4" presStyleCnt="0"/>
      <dgm:spPr/>
    </dgm:pt>
    <dgm:pt modelId="{51439553-5512-4B6A-8B5F-F464AF296CD8}" type="pres">
      <dgm:prSet presAssocID="{BCCBF437-5AD4-4C5B-8303-85593696506C}" presName="accentRepeatNode" presStyleLbl="solidAlignAcc1" presStyleIdx="6" presStyleCnt="12" custLinFactX="-22950" custLinFactY="-24745" custLinFactNeighborX="-100000" custLinFactNeighborY="-100000"/>
      <dgm:spPr>
        <a:noFill/>
        <a:ln>
          <a:noFill/>
        </a:ln>
      </dgm:spPr>
      <dgm:t>
        <a:bodyPr/>
        <a:lstStyle/>
        <a:p>
          <a:endParaRPr lang="tr-TR"/>
        </a:p>
      </dgm:t>
    </dgm:pt>
    <dgm:pt modelId="{83432532-AA82-48BC-883D-D9F948838DA9}" type="pres">
      <dgm:prSet presAssocID="{50E7C86B-EA49-46FB-9CAC-505DFCC40106}" presName="image4" presStyleCnt="0"/>
      <dgm:spPr/>
    </dgm:pt>
    <dgm:pt modelId="{B757779B-3E43-48E1-BB34-245B9D530C9D}" type="pres">
      <dgm:prSet presAssocID="{50E7C86B-EA49-46FB-9CAC-505DFCC40106}" presName="imageRepeatNode" presStyleLbl="alignAcc1" presStyleIdx="3" presStyleCnt="6" custLinFactNeighborX="-11347" custLinFactNeighborY="-41931"/>
      <dgm:spPr/>
      <dgm:t>
        <a:bodyPr/>
        <a:lstStyle/>
        <a:p>
          <a:endParaRPr lang="tr-TR"/>
        </a:p>
      </dgm:t>
    </dgm:pt>
    <dgm:pt modelId="{1282A41C-8EF6-42E9-B9E1-E8281622F513}" type="pres">
      <dgm:prSet presAssocID="{50E7C86B-EA49-46FB-9CAC-505DFCC40106}" presName="imageaccent4" presStyleCnt="0"/>
      <dgm:spPr/>
    </dgm:pt>
    <dgm:pt modelId="{D02D412A-63C0-4AA1-9CDA-68A000BDE88D}" type="pres">
      <dgm:prSet presAssocID="{50E7C86B-EA49-46FB-9CAC-505DFCC40106}" presName="accentRepeatNode" presStyleLbl="solidAlignAcc1" presStyleIdx="7" presStyleCnt="12" custLinFactX="-37098" custLinFactNeighborX="-100000" custLinFactNeighborY="-69027"/>
      <dgm:spPr>
        <a:noFill/>
        <a:ln>
          <a:noFill/>
        </a:ln>
      </dgm:spPr>
      <dgm:t>
        <a:bodyPr/>
        <a:lstStyle/>
        <a:p>
          <a:endParaRPr lang="tr-TR"/>
        </a:p>
      </dgm:t>
    </dgm:pt>
    <dgm:pt modelId="{C7D82DC4-5838-43A4-9E6A-27011F8A1D07}" type="pres">
      <dgm:prSet presAssocID="{8CFAFACA-78FE-44BF-A049-40E3D6C3FA7A}" presName="text5" presStyleCnt="0"/>
      <dgm:spPr/>
    </dgm:pt>
    <dgm:pt modelId="{69ECFDAE-7C0A-4649-9B7B-991D3BD94FE3}" type="pres">
      <dgm:prSet presAssocID="{8CFAFACA-78FE-44BF-A049-40E3D6C3FA7A}" presName="textRepeatNode" presStyleLbl="alignNode1" presStyleIdx="4" presStyleCnt="6" custScaleX="76163" custScaleY="80972" custLinFactNeighborX="25895" custLinFactNeighborY="-37082">
        <dgm:presLayoutVars>
          <dgm:chMax val="0"/>
          <dgm:chPref val="0"/>
          <dgm:bulletEnabled val="1"/>
        </dgm:presLayoutVars>
      </dgm:prSet>
      <dgm:spPr/>
      <dgm:t>
        <a:bodyPr/>
        <a:lstStyle/>
        <a:p>
          <a:endParaRPr lang="tr-TR"/>
        </a:p>
      </dgm:t>
    </dgm:pt>
    <dgm:pt modelId="{D24BD0D2-E5D3-402A-B335-2107004609DA}" type="pres">
      <dgm:prSet presAssocID="{8CFAFACA-78FE-44BF-A049-40E3D6C3FA7A}" presName="textaccent5" presStyleCnt="0"/>
      <dgm:spPr/>
    </dgm:pt>
    <dgm:pt modelId="{757857F3-BEDD-4FD5-81BE-D5BCE2939273}" type="pres">
      <dgm:prSet presAssocID="{8CFAFACA-78FE-44BF-A049-40E3D6C3FA7A}" presName="accentRepeatNode" presStyleLbl="solidAlignAcc1" presStyleIdx="8" presStyleCnt="12" custLinFactNeighborX="21323" custLinFactNeighborY="-52852"/>
      <dgm:spPr>
        <a:noFill/>
        <a:ln>
          <a:noFill/>
        </a:ln>
      </dgm:spPr>
      <dgm:t>
        <a:bodyPr/>
        <a:lstStyle/>
        <a:p>
          <a:endParaRPr lang="tr-TR"/>
        </a:p>
      </dgm:t>
    </dgm:pt>
    <dgm:pt modelId="{5D5B9BC9-F981-4AD3-A7DF-6D5E392E606C}" type="pres">
      <dgm:prSet presAssocID="{183F6744-86C1-4843-93C1-AC8D219703C5}" presName="image5" presStyleCnt="0"/>
      <dgm:spPr/>
    </dgm:pt>
    <dgm:pt modelId="{35824142-98FA-403B-BCE7-89982F79339A}" type="pres">
      <dgm:prSet presAssocID="{183F6744-86C1-4843-93C1-AC8D219703C5}" presName="imageRepeatNode" presStyleLbl="alignAcc1" presStyleIdx="4" presStyleCnt="6" custScaleX="73843" custScaleY="79754" custLinFactNeighborX="6864" custLinFactNeighborY="-47934"/>
      <dgm:spPr/>
      <dgm:t>
        <a:bodyPr/>
        <a:lstStyle/>
        <a:p>
          <a:endParaRPr lang="tr-TR"/>
        </a:p>
      </dgm:t>
    </dgm:pt>
    <dgm:pt modelId="{D867EF5A-9388-4377-AE8F-A3B9559A8B12}" type="pres">
      <dgm:prSet presAssocID="{183F6744-86C1-4843-93C1-AC8D219703C5}" presName="imageaccent5" presStyleCnt="0"/>
      <dgm:spPr/>
    </dgm:pt>
    <dgm:pt modelId="{9D97CCCF-1651-4986-AC84-ABC5B5DE610B}" type="pres">
      <dgm:prSet presAssocID="{183F6744-86C1-4843-93C1-AC8D219703C5}" presName="accentRepeatNode" presStyleLbl="solidAlignAcc1" presStyleIdx="9" presStyleCnt="12" custLinFactY="-47252" custLinFactNeighborX="53395" custLinFactNeighborY="-100000"/>
      <dgm:spPr>
        <a:noFill/>
        <a:ln>
          <a:noFill/>
        </a:ln>
      </dgm:spPr>
      <dgm:t>
        <a:bodyPr/>
        <a:lstStyle/>
        <a:p>
          <a:endParaRPr lang="tr-TR"/>
        </a:p>
      </dgm:t>
    </dgm:pt>
    <dgm:pt modelId="{0F9EBC5B-DC07-4229-A9C1-7ABB75FF0547}" type="pres">
      <dgm:prSet presAssocID="{01FF57A8-6C77-4A2B-AFD5-4D809E590E98}" presName="text6" presStyleCnt="0"/>
      <dgm:spPr/>
    </dgm:pt>
    <dgm:pt modelId="{E87C1F64-B6D1-4121-A580-5D5F602BFF82}" type="pres">
      <dgm:prSet presAssocID="{01FF57A8-6C77-4A2B-AFD5-4D809E590E98}" presName="textRepeatNode" presStyleLbl="alignNode1" presStyleIdx="5" presStyleCnt="6" custScaleX="76048" custScaleY="80972" custLinFactNeighborX="3469" custLinFactNeighborY="360">
        <dgm:presLayoutVars>
          <dgm:chMax val="0"/>
          <dgm:chPref val="0"/>
          <dgm:bulletEnabled val="1"/>
        </dgm:presLayoutVars>
      </dgm:prSet>
      <dgm:spPr/>
      <dgm:t>
        <a:bodyPr/>
        <a:lstStyle/>
        <a:p>
          <a:endParaRPr lang="tr-TR"/>
        </a:p>
      </dgm:t>
    </dgm:pt>
    <dgm:pt modelId="{8E474E99-1A72-4312-B1FC-4B2F789E8BD1}" type="pres">
      <dgm:prSet presAssocID="{01FF57A8-6C77-4A2B-AFD5-4D809E590E98}" presName="textaccent6" presStyleCnt="0"/>
      <dgm:spPr/>
    </dgm:pt>
    <dgm:pt modelId="{016809D1-592C-4B8B-9A2E-92683D65DE9C}" type="pres">
      <dgm:prSet presAssocID="{01FF57A8-6C77-4A2B-AFD5-4D809E590E98}" presName="accentRepeatNode" presStyleLbl="solidAlignAcc1" presStyleIdx="10" presStyleCnt="12" custLinFactX="-823506" custLinFactY="-300000" custLinFactNeighborX="-900000" custLinFactNeighborY="-309006"/>
      <dgm:spPr>
        <a:noFill/>
        <a:ln>
          <a:noFill/>
        </a:ln>
      </dgm:spPr>
      <dgm:t>
        <a:bodyPr/>
        <a:lstStyle/>
        <a:p>
          <a:endParaRPr lang="tr-TR"/>
        </a:p>
      </dgm:t>
    </dgm:pt>
    <dgm:pt modelId="{A4CC9E8B-F46C-44C0-8899-927FD399774D}" type="pres">
      <dgm:prSet presAssocID="{06567AED-E051-4BA5-8DC8-C5C927FA4130}" presName="image6" presStyleCnt="0"/>
      <dgm:spPr/>
    </dgm:pt>
    <dgm:pt modelId="{696BBC0C-0BD7-46B8-AA30-9D28516FB839}" type="pres">
      <dgm:prSet presAssocID="{06567AED-E051-4BA5-8DC8-C5C927FA4130}" presName="imageRepeatNode" presStyleLbl="alignAcc1" presStyleIdx="5" presStyleCnt="6" custScaleX="77854" custScaleY="78440" custLinFactNeighborX="24453" custLinFactNeighborY="-11238"/>
      <dgm:spPr/>
      <dgm:t>
        <a:bodyPr/>
        <a:lstStyle/>
        <a:p>
          <a:endParaRPr lang="tr-TR"/>
        </a:p>
      </dgm:t>
    </dgm:pt>
    <dgm:pt modelId="{1D14297A-5FAA-4CFF-B1F6-7AFBD32DBD1E}" type="pres">
      <dgm:prSet presAssocID="{06567AED-E051-4BA5-8DC8-C5C927FA4130}" presName="imageaccent6" presStyleCnt="0"/>
      <dgm:spPr/>
    </dgm:pt>
    <dgm:pt modelId="{744C95BC-5CC6-4FC0-9A88-8CD63B654D78}" type="pres">
      <dgm:prSet presAssocID="{06567AED-E051-4BA5-8DC8-C5C927FA4130}" presName="accentRepeatNode" presStyleLbl="solidAlignAcc1" presStyleIdx="11" presStyleCnt="12" custLinFactX="-683464" custLinFactY="-273673" custLinFactNeighborX="-700000" custLinFactNeighborY="-300000"/>
      <dgm:spPr>
        <a:noFill/>
        <a:ln>
          <a:noFill/>
        </a:ln>
      </dgm:spPr>
      <dgm:t>
        <a:bodyPr/>
        <a:lstStyle/>
        <a:p>
          <a:endParaRPr lang="tr-TR"/>
        </a:p>
      </dgm:t>
    </dgm:pt>
  </dgm:ptLst>
  <dgm:cxnLst>
    <dgm:cxn modelId="{A316C567-E519-47D2-A69C-F98E3B2CDBF8}" srcId="{FC06E484-0670-432F-A157-DFCEEE056A93}" destId="{2B816CCD-4DC3-4469-B554-378612A3CE62}" srcOrd="2" destOrd="0" parTransId="{DF40F0E4-519A-42DC-9B8F-A8CD588068BC}" sibTransId="{AF6F4ADA-4D6E-444D-A4D5-6362DD10CE52}"/>
    <dgm:cxn modelId="{DF27683C-CA99-4850-95A0-26CD472C0F22}" type="presOf" srcId="{BCCBF437-5AD4-4C5B-8303-85593696506C}" destId="{B60AB0CE-0C4B-4127-AD05-C93312A97EC6}" srcOrd="0" destOrd="0" presId="urn:microsoft.com/office/officeart/2008/layout/HexagonCluster"/>
    <dgm:cxn modelId="{C0989268-A49B-4A01-B86B-4AD2E1A8BF12}" srcId="{FC06E484-0670-432F-A157-DFCEEE056A93}" destId="{D49470A3-8F68-4C8D-9108-C5FD4BFA8ADE}" srcOrd="1" destOrd="0" parTransId="{39B0861A-C590-498D-86A6-E8406B99FBF2}" sibTransId="{040A1074-CC5C-467B-AA9B-4A9EDB8240A1}"/>
    <dgm:cxn modelId="{8F48C5D5-BF18-451F-BFF2-7CEBC847AF95}" type="presOf" srcId="{9FD27775-912E-438D-8DA9-F25B9AC0B630}" destId="{19BDAD88-7A16-4721-959F-DC23F1E21095}" srcOrd="0" destOrd="0" presId="urn:microsoft.com/office/officeart/2008/layout/HexagonCluster"/>
    <dgm:cxn modelId="{AF2C4558-8AE4-43D0-8740-38DF20CD3919}" srcId="{FC06E484-0670-432F-A157-DFCEEE056A93}" destId="{8CFAFACA-78FE-44BF-A049-40E3D6C3FA7A}" srcOrd="4" destOrd="0" parTransId="{6BBE4CCF-C38F-424D-BBC2-2B0B54EA607B}" sibTransId="{183F6744-86C1-4843-93C1-AC8D219703C5}"/>
    <dgm:cxn modelId="{DA74B942-E648-40E9-B12E-004313A53DB5}" type="presOf" srcId="{219CA2BB-2317-4F7C-A8F2-51F37B8CA51F}" destId="{325F5430-C8B6-412E-9971-E387D37D41D6}" srcOrd="0" destOrd="0" presId="urn:microsoft.com/office/officeart/2008/layout/HexagonCluster"/>
    <dgm:cxn modelId="{C03A8281-F45E-46F2-9ACF-938E851D0585}" type="presOf" srcId="{8CFAFACA-78FE-44BF-A049-40E3D6C3FA7A}" destId="{69ECFDAE-7C0A-4649-9B7B-991D3BD94FE3}" srcOrd="0" destOrd="0" presId="urn:microsoft.com/office/officeart/2008/layout/HexagonCluster"/>
    <dgm:cxn modelId="{FFA1F0DE-A747-4B35-B658-7BB0F30C07D3}" type="presOf" srcId="{01FF57A8-6C77-4A2B-AFD5-4D809E590E98}" destId="{E87C1F64-B6D1-4121-A580-5D5F602BFF82}" srcOrd="0" destOrd="0" presId="urn:microsoft.com/office/officeart/2008/layout/HexagonCluster"/>
    <dgm:cxn modelId="{8C18FC1E-ED7C-4B41-AF23-C764C64F40A4}" srcId="{FC06E484-0670-432F-A157-DFCEEE056A93}" destId="{9FD27775-912E-438D-8DA9-F25B9AC0B630}" srcOrd="0" destOrd="0" parTransId="{97D12ED7-A495-44B1-8A8A-5E24082D5B6D}" sibTransId="{219CA2BB-2317-4F7C-A8F2-51F37B8CA51F}"/>
    <dgm:cxn modelId="{4648AFD5-307A-40A3-ADFE-7C23A68D93D5}" type="presOf" srcId="{FC06E484-0670-432F-A157-DFCEEE056A93}" destId="{814C89D8-E871-41FC-9A6A-D3F633268B27}" srcOrd="0" destOrd="0" presId="urn:microsoft.com/office/officeart/2008/layout/HexagonCluster"/>
    <dgm:cxn modelId="{E05FB14D-8804-48B1-8FA7-58548B26408E}" type="presOf" srcId="{06567AED-E051-4BA5-8DC8-C5C927FA4130}" destId="{696BBC0C-0BD7-46B8-AA30-9D28516FB839}" srcOrd="0" destOrd="0" presId="urn:microsoft.com/office/officeart/2008/layout/HexagonCluster"/>
    <dgm:cxn modelId="{B81850CC-2D49-4A9C-9D2B-90BD4FA107D9}" type="presOf" srcId="{2B816CCD-4DC3-4469-B554-378612A3CE62}" destId="{A98FC62D-E7A4-4AD0-AD8D-9DABF7C466F5}" srcOrd="0" destOrd="0" presId="urn:microsoft.com/office/officeart/2008/layout/HexagonCluster"/>
    <dgm:cxn modelId="{A2007075-0586-4353-841C-5DA7BAA0A53C}" type="presOf" srcId="{D49470A3-8F68-4C8D-9108-C5FD4BFA8ADE}" destId="{BC8AC0C3-9BB7-4318-A7CE-CA3E3A6D888E}" srcOrd="0" destOrd="0" presId="urn:microsoft.com/office/officeart/2008/layout/HexagonCluster"/>
    <dgm:cxn modelId="{1ED9048D-CC10-4F36-ACDC-3F6A0F42A6BF}" type="presOf" srcId="{040A1074-CC5C-467B-AA9B-4A9EDB8240A1}" destId="{EA369603-35C0-4E81-A6AB-0442D3A2BAB1}" srcOrd="0" destOrd="0" presId="urn:microsoft.com/office/officeart/2008/layout/HexagonCluster"/>
    <dgm:cxn modelId="{D053E6A6-7300-4EE4-84F2-1FEB98A9AD9E}" type="presOf" srcId="{183F6744-86C1-4843-93C1-AC8D219703C5}" destId="{35824142-98FA-403B-BCE7-89982F79339A}" srcOrd="0" destOrd="0" presId="urn:microsoft.com/office/officeart/2008/layout/HexagonCluster"/>
    <dgm:cxn modelId="{3F2191D0-127D-4021-BA2A-0529397EE74A}" type="presOf" srcId="{50E7C86B-EA49-46FB-9CAC-505DFCC40106}" destId="{B757779B-3E43-48E1-BB34-245B9D530C9D}" srcOrd="0" destOrd="0" presId="urn:microsoft.com/office/officeart/2008/layout/HexagonCluster"/>
    <dgm:cxn modelId="{2C6BEF6F-FE85-4487-9B78-ABBA9107FF7C}" srcId="{FC06E484-0670-432F-A157-DFCEEE056A93}" destId="{BCCBF437-5AD4-4C5B-8303-85593696506C}" srcOrd="3" destOrd="0" parTransId="{B7529B50-D1FF-4E77-86EF-AAD0DA0CAD42}" sibTransId="{50E7C86B-EA49-46FB-9CAC-505DFCC40106}"/>
    <dgm:cxn modelId="{227518B7-55C4-4BE3-A6E7-DC307A6470D6}" srcId="{FC06E484-0670-432F-A157-DFCEEE056A93}" destId="{01FF57A8-6C77-4A2B-AFD5-4D809E590E98}" srcOrd="5" destOrd="0" parTransId="{CEF56DBA-FB84-45C5-A097-A7E6FD8D6D74}" sibTransId="{06567AED-E051-4BA5-8DC8-C5C927FA4130}"/>
    <dgm:cxn modelId="{1A994DB7-BF8F-4FB1-A227-BDC69EF2A157}" type="presOf" srcId="{AF6F4ADA-4D6E-444D-A4D5-6362DD10CE52}" destId="{5D99DB51-E699-4F60-A6A8-D19F9F2F4839}" srcOrd="0" destOrd="0" presId="urn:microsoft.com/office/officeart/2008/layout/HexagonCluster"/>
    <dgm:cxn modelId="{26C1FF02-0AE1-4F4B-ADA3-3CD930D48A61}" type="presParOf" srcId="{814C89D8-E871-41FC-9A6A-D3F633268B27}" destId="{0F2799FD-1AAF-44BB-8045-94C0D942ABBE}" srcOrd="0" destOrd="0" presId="urn:microsoft.com/office/officeart/2008/layout/HexagonCluster"/>
    <dgm:cxn modelId="{EB33A124-E10A-43FE-9731-66DF41FCF707}" type="presParOf" srcId="{0F2799FD-1AAF-44BB-8045-94C0D942ABBE}" destId="{19BDAD88-7A16-4721-959F-DC23F1E21095}" srcOrd="0" destOrd="0" presId="urn:microsoft.com/office/officeart/2008/layout/HexagonCluster"/>
    <dgm:cxn modelId="{70BB4FE6-837D-4B99-8F34-4CFCD6ABA1FE}" type="presParOf" srcId="{814C89D8-E871-41FC-9A6A-D3F633268B27}" destId="{0C00067F-49DD-472F-B845-580362437F35}" srcOrd="1" destOrd="0" presId="urn:microsoft.com/office/officeart/2008/layout/HexagonCluster"/>
    <dgm:cxn modelId="{F8EEF966-69D6-4C01-A7CA-CA50AAF068DF}" type="presParOf" srcId="{0C00067F-49DD-472F-B845-580362437F35}" destId="{5799D12F-2D58-4AF8-AFCD-CCC3410C890E}" srcOrd="0" destOrd="0" presId="urn:microsoft.com/office/officeart/2008/layout/HexagonCluster"/>
    <dgm:cxn modelId="{E23CF6DF-7C33-4241-BEFD-B957479615F3}" type="presParOf" srcId="{814C89D8-E871-41FC-9A6A-D3F633268B27}" destId="{8BD59A72-9A42-4578-8742-66FDF843C5C7}" srcOrd="2" destOrd="0" presId="urn:microsoft.com/office/officeart/2008/layout/HexagonCluster"/>
    <dgm:cxn modelId="{25EA1A26-225F-4DEF-8339-84964888A3AB}" type="presParOf" srcId="{8BD59A72-9A42-4578-8742-66FDF843C5C7}" destId="{325F5430-C8B6-412E-9971-E387D37D41D6}" srcOrd="0" destOrd="0" presId="urn:microsoft.com/office/officeart/2008/layout/HexagonCluster"/>
    <dgm:cxn modelId="{EB3C5A4F-6091-4847-9F44-0F870328FDDC}" type="presParOf" srcId="{814C89D8-E871-41FC-9A6A-D3F633268B27}" destId="{C4AAFE4E-F278-4584-94ED-922D5E604663}" srcOrd="3" destOrd="0" presId="urn:microsoft.com/office/officeart/2008/layout/HexagonCluster"/>
    <dgm:cxn modelId="{BFEE0A65-13CB-4EB9-99F0-AC8FA7C757B2}" type="presParOf" srcId="{C4AAFE4E-F278-4584-94ED-922D5E604663}" destId="{2A527B1D-D7A5-4CB7-B5CE-D518E92799B2}" srcOrd="0" destOrd="0" presId="urn:microsoft.com/office/officeart/2008/layout/HexagonCluster"/>
    <dgm:cxn modelId="{66671035-335C-4777-9F5C-2A69E2625C40}" type="presParOf" srcId="{814C89D8-E871-41FC-9A6A-D3F633268B27}" destId="{50ADD13C-ED6A-482F-A423-ED56AEDE99DC}" srcOrd="4" destOrd="0" presId="urn:microsoft.com/office/officeart/2008/layout/HexagonCluster"/>
    <dgm:cxn modelId="{6F04B1D3-CFB9-4D62-9052-BD6E6D4B028F}" type="presParOf" srcId="{50ADD13C-ED6A-482F-A423-ED56AEDE99DC}" destId="{BC8AC0C3-9BB7-4318-A7CE-CA3E3A6D888E}" srcOrd="0" destOrd="0" presId="urn:microsoft.com/office/officeart/2008/layout/HexagonCluster"/>
    <dgm:cxn modelId="{242B2B3E-41F4-4FB0-91A4-46A77C00221E}" type="presParOf" srcId="{814C89D8-E871-41FC-9A6A-D3F633268B27}" destId="{335FF247-0E61-4F6D-BAD0-4CC0F305DDA3}" srcOrd="5" destOrd="0" presId="urn:microsoft.com/office/officeart/2008/layout/HexagonCluster"/>
    <dgm:cxn modelId="{FBA207DC-123D-4F3E-89C9-361B12AB86D0}" type="presParOf" srcId="{335FF247-0E61-4F6D-BAD0-4CC0F305DDA3}" destId="{56656E7B-6D64-42DE-8C83-82B615B6B50E}" srcOrd="0" destOrd="0" presId="urn:microsoft.com/office/officeart/2008/layout/HexagonCluster"/>
    <dgm:cxn modelId="{5A44CF64-7B37-437C-9E7F-38217110C681}" type="presParOf" srcId="{814C89D8-E871-41FC-9A6A-D3F633268B27}" destId="{1DD12539-8A20-43BD-8E57-C4DEAF90A109}" srcOrd="6" destOrd="0" presId="urn:microsoft.com/office/officeart/2008/layout/HexagonCluster"/>
    <dgm:cxn modelId="{A09A17EE-1DDC-4465-9949-A7109E2801C9}" type="presParOf" srcId="{1DD12539-8A20-43BD-8E57-C4DEAF90A109}" destId="{EA369603-35C0-4E81-A6AB-0442D3A2BAB1}" srcOrd="0" destOrd="0" presId="urn:microsoft.com/office/officeart/2008/layout/HexagonCluster"/>
    <dgm:cxn modelId="{E5B89096-6CD3-4AD3-B6AE-349EA0C6536D}" type="presParOf" srcId="{814C89D8-E871-41FC-9A6A-D3F633268B27}" destId="{7EBBB55A-BDC7-400A-A8A5-FF46285F2332}" srcOrd="7" destOrd="0" presId="urn:microsoft.com/office/officeart/2008/layout/HexagonCluster"/>
    <dgm:cxn modelId="{9253195F-2B82-4495-84DF-09D1F462E70F}" type="presParOf" srcId="{7EBBB55A-BDC7-400A-A8A5-FF46285F2332}" destId="{81F15B34-4474-4532-BEAD-FBAC2E38C312}" srcOrd="0" destOrd="0" presId="urn:microsoft.com/office/officeart/2008/layout/HexagonCluster"/>
    <dgm:cxn modelId="{CAD6A848-90DD-4456-9E8D-42B68FD541D6}" type="presParOf" srcId="{814C89D8-E871-41FC-9A6A-D3F633268B27}" destId="{681B8687-C8BA-4751-A73F-C1E8799A94A3}" srcOrd="8" destOrd="0" presId="urn:microsoft.com/office/officeart/2008/layout/HexagonCluster"/>
    <dgm:cxn modelId="{ACEA4A9C-891B-4A3E-B2F3-8630A7F627E5}" type="presParOf" srcId="{681B8687-C8BA-4751-A73F-C1E8799A94A3}" destId="{A98FC62D-E7A4-4AD0-AD8D-9DABF7C466F5}" srcOrd="0" destOrd="0" presId="urn:microsoft.com/office/officeart/2008/layout/HexagonCluster"/>
    <dgm:cxn modelId="{F9B3BF41-1381-44DB-B5D6-C4C636742C4F}" type="presParOf" srcId="{814C89D8-E871-41FC-9A6A-D3F633268B27}" destId="{0CF29AE0-61AA-4C27-8EDB-6BAC3FEE6EF2}" srcOrd="9" destOrd="0" presId="urn:microsoft.com/office/officeart/2008/layout/HexagonCluster"/>
    <dgm:cxn modelId="{83C9A58D-51DB-4B7E-B1FA-6B4874089033}" type="presParOf" srcId="{0CF29AE0-61AA-4C27-8EDB-6BAC3FEE6EF2}" destId="{BEBF642B-D7E0-4EEB-BAF5-C3595B323C10}" srcOrd="0" destOrd="0" presId="urn:microsoft.com/office/officeart/2008/layout/HexagonCluster"/>
    <dgm:cxn modelId="{A7FD2BFA-4C74-4F33-A9C2-62A962ED0769}" type="presParOf" srcId="{814C89D8-E871-41FC-9A6A-D3F633268B27}" destId="{5CD3C964-11FF-40B3-BB79-B422DB97F91F}" srcOrd="10" destOrd="0" presId="urn:microsoft.com/office/officeart/2008/layout/HexagonCluster"/>
    <dgm:cxn modelId="{46226D8C-B785-4DA3-91CF-64B5776EE90C}" type="presParOf" srcId="{5CD3C964-11FF-40B3-BB79-B422DB97F91F}" destId="{5D99DB51-E699-4F60-A6A8-D19F9F2F4839}" srcOrd="0" destOrd="0" presId="urn:microsoft.com/office/officeart/2008/layout/HexagonCluster"/>
    <dgm:cxn modelId="{C7F14D1A-6A60-469C-9183-A30BD11271E8}" type="presParOf" srcId="{814C89D8-E871-41FC-9A6A-D3F633268B27}" destId="{CC2A85EC-8402-4F63-BB3A-177770167CDB}" srcOrd="11" destOrd="0" presId="urn:microsoft.com/office/officeart/2008/layout/HexagonCluster"/>
    <dgm:cxn modelId="{53B53DE3-EF1B-44DA-94E7-4315E1ACD469}" type="presParOf" srcId="{CC2A85EC-8402-4F63-BB3A-177770167CDB}" destId="{888BAADC-D6A1-4EE1-BFAA-EAFE1DC52A59}" srcOrd="0" destOrd="0" presId="urn:microsoft.com/office/officeart/2008/layout/HexagonCluster"/>
    <dgm:cxn modelId="{2D206DB9-AF2E-4A79-A6E3-682B5C577C99}" type="presParOf" srcId="{814C89D8-E871-41FC-9A6A-D3F633268B27}" destId="{D22AE7F1-04BB-489D-A793-4F38B5E306D4}" srcOrd="12" destOrd="0" presId="urn:microsoft.com/office/officeart/2008/layout/HexagonCluster"/>
    <dgm:cxn modelId="{48108247-D8DD-4871-A14D-8C4BE5D4A55E}" type="presParOf" srcId="{D22AE7F1-04BB-489D-A793-4F38B5E306D4}" destId="{B60AB0CE-0C4B-4127-AD05-C93312A97EC6}" srcOrd="0" destOrd="0" presId="urn:microsoft.com/office/officeart/2008/layout/HexagonCluster"/>
    <dgm:cxn modelId="{BFE9F66D-6719-4F8D-B288-E7AA3B2C805D}" type="presParOf" srcId="{814C89D8-E871-41FC-9A6A-D3F633268B27}" destId="{D43E2AB4-C5CE-47E1-A833-B54BB65ACDBE}" srcOrd="13" destOrd="0" presId="urn:microsoft.com/office/officeart/2008/layout/HexagonCluster"/>
    <dgm:cxn modelId="{FDB6723D-50AA-4425-8812-2AB1F13795AA}" type="presParOf" srcId="{D43E2AB4-C5CE-47E1-A833-B54BB65ACDBE}" destId="{51439553-5512-4B6A-8B5F-F464AF296CD8}" srcOrd="0" destOrd="0" presId="urn:microsoft.com/office/officeart/2008/layout/HexagonCluster"/>
    <dgm:cxn modelId="{D5885429-90C1-44A8-9493-786CBAA82701}" type="presParOf" srcId="{814C89D8-E871-41FC-9A6A-D3F633268B27}" destId="{83432532-AA82-48BC-883D-D9F948838DA9}" srcOrd="14" destOrd="0" presId="urn:microsoft.com/office/officeart/2008/layout/HexagonCluster"/>
    <dgm:cxn modelId="{CB1007D4-4BE5-413D-8C0D-0E524E2E5830}" type="presParOf" srcId="{83432532-AA82-48BC-883D-D9F948838DA9}" destId="{B757779B-3E43-48E1-BB34-245B9D530C9D}" srcOrd="0" destOrd="0" presId="urn:microsoft.com/office/officeart/2008/layout/HexagonCluster"/>
    <dgm:cxn modelId="{62B4BC69-5B07-4A04-A85A-BC11440D4532}" type="presParOf" srcId="{814C89D8-E871-41FC-9A6A-D3F633268B27}" destId="{1282A41C-8EF6-42E9-B9E1-E8281622F513}" srcOrd="15" destOrd="0" presId="urn:microsoft.com/office/officeart/2008/layout/HexagonCluster"/>
    <dgm:cxn modelId="{B10B560D-D0B2-483F-BD57-367AF253884B}" type="presParOf" srcId="{1282A41C-8EF6-42E9-B9E1-E8281622F513}" destId="{D02D412A-63C0-4AA1-9CDA-68A000BDE88D}" srcOrd="0" destOrd="0" presId="urn:microsoft.com/office/officeart/2008/layout/HexagonCluster"/>
    <dgm:cxn modelId="{23EF5F8F-9C3F-45A4-9F59-A16D56B23CD8}" type="presParOf" srcId="{814C89D8-E871-41FC-9A6A-D3F633268B27}" destId="{C7D82DC4-5838-43A4-9E6A-27011F8A1D07}" srcOrd="16" destOrd="0" presId="urn:microsoft.com/office/officeart/2008/layout/HexagonCluster"/>
    <dgm:cxn modelId="{56D257B7-49CE-4D14-9D61-A6E43E27C539}" type="presParOf" srcId="{C7D82DC4-5838-43A4-9E6A-27011F8A1D07}" destId="{69ECFDAE-7C0A-4649-9B7B-991D3BD94FE3}" srcOrd="0" destOrd="0" presId="urn:microsoft.com/office/officeart/2008/layout/HexagonCluster"/>
    <dgm:cxn modelId="{E5DB803D-D4F1-45A9-A357-183507BB5D55}" type="presParOf" srcId="{814C89D8-E871-41FC-9A6A-D3F633268B27}" destId="{D24BD0D2-E5D3-402A-B335-2107004609DA}" srcOrd="17" destOrd="0" presId="urn:microsoft.com/office/officeart/2008/layout/HexagonCluster"/>
    <dgm:cxn modelId="{FBA2531C-B608-42B7-BE51-C6D6E75F58C8}" type="presParOf" srcId="{D24BD0D2-E5D3-402A-B335-2107004609DA}" destId="{757857F3-BEDD-4FD5-81BE-D5BCE2939273}" srcOrd="0" destOrd="0" presId="urn:microsoft.com/office/officeart/2008/layout/HexagonCluster"/>
    <dgm:cxn modelId="{0C32A698-B618-4DDC-B68E-D21963366C03}" type="presParOf" srcId="{814C89D8-E871-41FC-9A6A-D3F633268B27}" destId="{5D5B9BC9-F981-4AD3-A7DF-6D5E392E606C}" srcOrd="18" destOrd="0" presId="urn:microsoft.com/office/officeart/2008/layout/HexagonCluster"/>
    <dgm:cxn modelId="{80C1A50A-9685-4B12-B4F8-906FED2DB44D}" type="presParOf" srcId="{5D5B9BC9-F981-4AD3-A7DF-6D5E392E606C}" destId="{35824142-98FA-403B-BCE7-89982F79339A}" srcOrd="0" destOrd="0" presId="urn:microsoft.com/office/officeart/2008/layout/HexagonCluster"/>
    <dgm:cxn modelId="{10F19B73-339B-4177-8E4B-AB41C7B281F5}" type="presParOf" srcId="{814C89D8-E871-41FC-9A6A-D3F633268B27}" destId="{D867EF5A-9388-4377-AE8F-A3B9559A8B12}" srcOrd="19" destOrd="0" presId="urn:microsoft.com/office/officeart/2008/layout/HexagonCluster"/>
    <dgm:cxn modelId="{41586658-F434-49CD-B2EB-01A7794779B5}" type="presParOf" srcId="{D867EF5A-9388-4377-AE8F-A3B9559A8B12}" destId="{9D97CCCF-1651-4986-AC84-ABC5B5DE610B}" srcOrd="0" destOrd="0" presId="urn:microsoft.com/office/officeart/2008/layout/HexagonCluster"/>
    <dgm:cxn modelId="{E2411DF3-A061-4FFE-A16E-3415E40ABBFE}" type="presParOf" srcId="{814C89D8-E871-41FC-9A6A-D3F633268B27}" destId="{0F9EBC5B-DC07-4229-A9C1-7ABB75FF0547}" srcOrd="20" destOrd="0" presId="urn:microsoft.com/office/officeart/2008/layout/HexagonCluster"/>
    <dgm:cxn modelId="{1278CBA7-03E3-4132-BB10-819868DE759A}" type="presParOf" srcId="{0F9EBC5B-DC07-4229-A9C1-7ABB75FF0547}" destId="{E87C1F64-B6D1-4121-A580-5D5F602BFF82}" srcOrd="0" destOrd="0" presId="urn:microsoft.com/office/officeart/2008/layout/HexagonCluster"/>
    <dgm:cxn modelId="{E257D5D7-DCB1-47ED-B0E9-ACF37AE9A419}" type="presParOf" srcId="{814C89D8-E871-41FC-9A6A-D3F633268B27}" destId="{8E474E99-1A72-4312-B1FC-4B2F789E8BD1}" srcOrd="21" destOrd="0" presId="urn:microsoft.com/office/officeart/2008/layout/HexagonCluster"/>
    <dgm:cxn modelId="{EA2FB20A-B069-45C4-856A-4DF8E213938F}" type="presParOf" srcId="{8E474E99-1A72-4312-B1FC-4B2F789E8BD1}" destId="{016809D1-592C-4B8B-9A2E-92683D65DE9C}" srcOrd="0" destOrd="0" presId="urn:microsoft.com/office/officeart/2008/layout/HexagonCluster"/>
    <dgm:cxn modelId="{2669B5BF-3BD9-44D4-B917-6E18173D5C22}" type="presParOf" srcId="{814C89D8-E871-41FC-9A6A-D3F633268B27}" destId="{A4CC9E8B-F46C-44C0-8899-927FD399774D}" srcOrd="22" destOrd="0" presId="urn:microsoft.com/office/officeart/2008/layout/HexagonCluster"/>
    <dgm:cxn modelId="{962F2E10-3DDF-44CC-9955-3F49C26B9455}" type="presParOf" srcId="{A4CC9E8B-F46C-44C0-8899-927FD399774D}" destId="{696BBC0C-0BD7-46B8-AA30-9D28516FB839}" srcOrd="0" destOrd="0" presId="urn:microsoft.com/office/officeart/2008/layout/HexagonCluster"/>
    <dgm:cxn modelId="{E50D6623-BF7E-4220-A922-CE2377DD41F4}" type="presParOf" srcId="{814C89D8-E871-41FC-9A6A-D3F633268B27}" destId="{1D14297A-5FAA-4CFF-B1F6-7AFBD32DBD1E}" srcOrd="23" destOrd="0" presId="urn:microsoft.com/office/officeart/2008/layout/HexagonCluster"/>
    <dgm:cxn modelId="{B88FA076-6BF1-4651-9F7D-04054553F559}" type="presParOf" srcId="{1D14297A-5FAA-4CFF-B1F6-7AFBD32DBD1E}" destId="{744C95BC-5CC6-4FC0-9A88-8CD63B654D78}"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B280E-1DC5-473B-9855-D05C8F323E0A}" type="doc">
      <dgm:prSet loTypeId="urn:microsoft.com/office/officeart/2005/8/layout/pyramid3" loCatId="pyramid" qsTypeId="urn:microsoft.com/office/officeart/2005/8/quickstyle/simple1" qsCatId="simple" csTypeId="urn:microsoft.com/office/officeart/2005/8/colors/colorful4" csCatId="colorful" phldr="1"/>
      <dgm:spPr/>
      <dgm:t>
        <a:bodyPr/>
        <a:lstStyle/>
        <a:p>
          <a:endParaRPr lang="tr-TR"/>
        </a:p>
      </dgm:t>
    </dgm:pt>
    <dgm:pt modelId="{9086EED4-FB23-464C-824A-6B84035E8134}">
      <dgm:prSet phldrT="[Metin]"/>
      <dgm:spPr>
        <a:solidFill>
          <a:schemeClr val="bg2">
            <a:lumMod val="25000"/>
          </a:schemeClr>
        </a:solidFill>
      </dgm:spPr>
      <dgm:t>
        <a:bodyPr/>
        <a:lstStyle/>
        <a:p>
          <a:r>
            <a:rPr lang="tr-TR" dirty="0" smtClean="0">
              <a:solidFill>
                <a:schemeClr val="accent6">
                  <a:lumMod val="20000"/>
                  <a:lumOff val="80000"/>
                </a:schemeClr>
              </a:solidFill>
              <a:latin typeface="Arial" pitchFamily="34" charset="0"/>
              <a:cs typeface="Arial" pitchFamily="34" charset="0"/>
            </a:rPr>
            <a:t>İyi bir su tahsis politikası ve yasal çerçeve</a:t>
          </a:r>
          <a:endParaRPr lang="tr-TR" dirty="0">
            <a:solidFill>
              <a:schemeClr val="accent6">
                <a:lumMod val="20000"/>
                <a:lumOff val="80000"/>
              </a:schemeClr>
            </a:solidFill>
            <a:latin typeface="Arial" pitchFamily="34" charset="0"/>
            <a:cs typeface="Arial" pitchFamily="34" charset="0"/>
          </a:endParaRPr>
        </a:p>
      </dgm:t>
    </dgm:pt>
    <dgm:pt modelId="{02AE5238-B5B4-4EBB-9A85-FE220788402D}" type="parTrans" cxnId="{59AA075D-D4E2-467D-89E4-93EE6E8DEC72}">
      <dgm:prSet/>
      <dgm:spPr/>
      <dgm:t>
        <a:bodyPr/>
        <a:lstStyle/>
        <a:p>
          <a:endParaRPr lang="tr-TR">
            <a:solidFill>
              <a:srgbClr val="133491"/>
            </a:solidFill>
          </a:endParaRPr>
        </a:p>
      </dgm:t>
    </dgm:pt>
    <dgm:pt modelId="{81D6E30C-7F25-47D8-80A4-C2EE9A560B0E}" type="sibTrans" cxnId="{59AA075D-D4E2-467D-89E4-93EE6E8DEC72}">
      <dgm:prSet/>
      <dgm:spPr/>
      <dgm:t>
        <a:bodyPr/>
        <a:lstStyle/>
        <a:p>
          <a:endParaRPr lang="tr-TR">
            <a:solidFill>
              <a:srgbClr val="133491"/>
            </a:solidFill>
          </a:endParaRPr>
        </a:p>
      </dgm:t>
    </dgm:pt>
    <dgm:pt modelId="{D2309EC9-A2F9-48B6-BE6F-311656B45573}">
      <dgm:prSet/>
      <dgm:spPr>
        <a:solidFill>
          <a:schemeClr val="accent2">
            <a:lumMod val="75000"/>
          </a:schemeClr>
        </a:solidFill>
      </dgm:spPr>
      <dgm:t>
        <a:bodyPr/>
        <a:lstStyle/>
        <a:p>
          <a:r>
            <a:rPr lang="tr-TR" dirty="0" smtClean="0">
              <a:solidFill>
                <a:schemeClr val="accent6">
                  <a:lumMod val="20000"/>
                  <a:lumOff val="80000"/>
                </a:schemeClr>
              </a:solidFill>
              <a:latin typeface="Arial" pitchFamily="34" charset="0"/>
              <a:cs typeface="Arial" pitchFamily="34" charset="0"/>
            </a:rPr>
            <a:t>İyi bir organizasyonel yapı</a:t>
          </a:r>
        </a:p>
      </dgm:t>
    </dgm:pt>
    <dgm:pt modelId="{5FA5D762-C50C-47BA-99D3-62CA40F8595C}" type="parTrans" cxnId="{16CEF02B-7B3B-49F7-8895-D215158052DD}">
      <dgm:prSet/>
      <dgm:spPr/>
      <dgm:t>
        <a:bodyPr/>
        <a:lstStyle/>
        <a:p>
          <a:endParaRPr lang="tr-TR">
            <a:solidFill>
              <a:srgbClr val="133491"/>
            </a:solidFill>
          </a:endParaRPr>
        </a:p>
      </dgm:t>
    </dgm:pt>
    <dgm:pt modelId="{9ADA57FF-9BD6-4F21-94BA-8C5290469374}" type="sibTrans" cxnId="{16CEF02B-7B3B-49F7-8895-D215158052DD}">
      <dgm:prSet/>
      <dgm:spPr/>
      <dgm:t>
        <a:bodyPr/>
        <a:lstStyle/>
        <a:p>
          <a:endParaRPr lang="tr-TR">
            <a:solidFill>
              <a:srgbClr val="133491"/>
            </a:solidFill>
          </a:endParaRPr>
        </a:p>
      </dgm:t>
    </dgm:pt>
    <dgm:pt modelId="{DCA90F44-D614-4D2D-824F-B724A0B86F40}">
      <dgm:prSet custT="1"/>
      <dgm:spPr>
        <a:solidFill>
          <a:schemeClr val="accent1">
            <a:lumMod val="50000"/>
          </a:schemeClr>
        </a:solidFill>
      </dgm:spPr>
      <dgm:t>
        <a:bodyPr/>
        <a:lstStyle/>
        <a:p>
          <a:endParaRPr lang="tr-TR" sz="2400" dirty="0">
            <a:solidFill>
              <a:schemeClr val="accent6">
                <a:lumMod val="20000"/>
                <a:lumOff val="80000"/>
              </a:schemeClr>
            </a:solidFill>
            <a:latin typeface="Arial" pitchFamily="34" charset="0"/>
            <a:cs typeface="Arial" pitchFamily="34" charset="0"/>
          </a:endParaRPr>
        </a:p>
      </dgm:t>
    </dgm:pt>
    <dgm:pt modelId="{063E9B0F-B365-4E36-BFC8-E4DF4DF673B8}" type="parTrans" cxnId="{4D5EAA59-F4CD-4BA4-94A6-E6ABC48FDCFD}">
      <dgm:prSet/>
      <dgm:spPr/>
      <dgm:t>
        <a:bodyPr/>
        <a:lstStyle/>
        <a:p>
          <a:endParaRPr lang="tr-TR">
            <a:solidFill>
              <a:srgbClr val="133491"/>
            </a:solidFill>
          </a:endParaRPr>
        </a:p>
      </dgm:t>
    </dgm:pt>
    <dgm:pt modelId="{55A9F600-9553-4CD5-88DC-E41C343B4041}" type="sibTrans" cxnId="{4D5EAA59-F4CD-4BA4-94A6-E6ABC48FDCFD}">
      <dgm:prSet/>
      <dgm:spPr/>
      <dgm:t>
        <a:bodyPr/>
        <a:lstStyle/>
        <a:p>
          <a:endParaRPr lang="tr-TR">
            <a:solidFill>
              <a:srgbClr val="133491"/>
            </a:solidFill>
          </a:endParaRPr>
        </a:p>
      </dgm:t>
    </dgm:pt>
    <dgm:pt modelId="{123B76D1-F88B-4422-A0A5-4BDBD32115B0}" type="pres">
      <dgm:prSet presAssocID="{949B280E-1DC5-473B-9855-D05C8F323E0A}" presName="Name0" presStyleCnt="0">
        <dgm:presLayoutVars>
          <dgm:dir/>
          <dgm:animLvl val="lvl"/>
          <dgm:resizeHandles val="exact"/>
        </dgm:presLayoutVars>
      </dgm:prSet>
      <dgm:spPr/>
      <dgm:t>
        <a:bodyPr/>
        <a:lstStyle/>
        <a:p>
          <a:endParaRPr lang="tr-TR"/>
        </a:p>
      </dgm:t>
    </dgm:pt>
    <dgm:pt modelId="{DDA366CB-F201-4CBD-9C20-8592C4EE1A5B}" type="pres">
      <dgm:prSet presAssocID="{9086EED4-FB23-464C-824A-6B84035E8134}" presName="Name8" presStyleCnt="0"/>
      <dgm:spPr/>
    </dgm:pt>
    <dgm:pt modelId="{C46B0941-D502-4E84-8470-9747ADF8CF14}" type="pres">
      <dgm:prSet presAssocID="{9086EED4-FB23-464C-824A-6B84035E8134}" presName="level" presStyleLbl="node1" presStyleIdx="0" presStyleCnt="3">
        <dgm:presLayoutVars>
          <dgm:chMax val="1"/>
          <dgm:bulletEnabled val="1"/>
        </dgm:presLayoutVars>
      </dgm:prSet>
      <dgm:spPr/>
      <dgm:t>
        <a:bodyPr/>
        <a:lstStyle/>
        <a:p>
          <a:endParaRPr lang="tr-TR"/>
        </a:p>
      </dgm:t>
    </dgm:pt>
    <dgm:pt modelId="{B67FDC23-4FED-4D8B-9A1C-6507237313F6}" type="pres">
      <dgm:prSet presAssocID="{9086EED4-FB23-464C-824A-6B84035E8134}" presName="levelTx" presStyleLbl="revTx" presStyleIdx="0" presStyleCnt="0">
        <dgm:presLayoutVars>
          <dgm:chMax val="1"/>
          <dgm:bulletEnabled val="1"/>
        </dgm:presLayoutVars>
      </dgm:prSet>
      <dgm:spPr/>
      <dgm:t>
        <a:bodyPr/>
        <a:lstStyle/>
        <a:p>
          <a:endParaRPr lang="tr-TR"/>
        </a:p>
      </dgm:t>
    </dgm:pt>
    <dgm:pt modelId="{1090CD3B-B73B-497D-BEBA-7FB1FA99B259}" type="pres">
      <dgm:prSet presAssocID="{D2309EC9-A2F9-48B6-BE6F-311656B45573}" presName="Name8" presStyleCnt="0"/>
      <dgm:spPr/>
    </dgm:pt>
    <dgm:pt modelId="{21CC05B0-F69F-4815-B0C9-359CB7E9DFF9}" type="pres">
      <dgm:prSet presAssocID="{D2309EC9-A2F9-48B6-BE6F-311656B45573}" presName="level" presStyleLbl="node1" presStyleIdx="1" presStyleCnt="3">
        <dgm:presLayoutVars>
          <dgm:chMax val="1"/>
          <dgm:bulletEnabled val="1"/>
        </dgm:presLayoutVars>
      </dgm:prSet>
      <dgm:spPr/>
      <dgm:t>
        <a:bodyPr/>
        <a:lstStyle/>
        <a:p>
          <a:endParaRPr lang="tr-TR"/>
        </a:p>
      </dgm:t>
    </dgm:pt>
    <dgm:pt modelId="{1F7BCE11-F0C3-403D-8334-0494AE3487D5}" type="pres">
      <dgm:prSet presAssocID="{D2309EC9-A2F9-48B6-BE6F-311656B45573}" presName="levelTx" presStyleLbl="revTx" presStyleIdx="0" presStyleCnt="0">
        <dgm:presLayoutVars>
          <dgm:chMax val="1"/>
          <dgm:bulletEnabled val="1"/>
        </dgm:presLayoutVars>
      </dgm:prSet>
      <dgm:spPr/>
      <dgm:t>
        <a:bodyPr/>
        <a:lstStyle/>
        <a:p>
          <a:endParaRPr lang="tr-TR"/>
        </a:p>
      </dgm:t>
    </dgm:pt>
    <dgm:pt modelId="{8D77856A-FB40-4039-B74D-BB6939897E22}" type="pres">
      <dgm:prSet presAssocID="{DCA90F44-D614-4D2D-824F-B724A0B86F40}" presName="Name8" presStyleCnt="0"/>
      <dgm:spPr/>
    </dgm:pt>
    <dgm:pt modelId="{79C13E70-AEC6-48EA-919D-64D3839C3A09}" type="pres">
      <dgm:prSet presAssocID="{DCA90F44-D614-4D2D-824F-B724A0B86F40}" presName="level" presStyleLbl="node1" presStyleIdx="2" presStyleCnt="3">
        <dgm:presLayoutVars>
          <dgm:chMax val="1"/>
          <dgm:bulletEnabled val="1"/>
        </dgm:presLayoutVars>
      </dgm:prSet>
      <dgm:spPr/>
      <dgm:t>
        <a:bodyPr/>
        <a:lstStyle/>
        <a:p>
          <a:endParaRPr lang="tr-TR"/>
        </a:p>
      </dgm:t>
    </dgm:pt>
    <dgm:pt modelId="{6C326783-0E99-4C0C-A808-75C317E4C2F7}" type="pres">
      <dgm:prSet presAssocID="{DCA90F44-D614-4D2D-824F-B724A0B86F40}" presName="levelTx" presStyleLbl="revTx" presStyleIdx="0" presStyleCnt="0">
        <dgm:presLayoutVars>
          <dgm:chMax val="1"/>
          <dgm:bulletEnabled val="1"/>
        </dgm:presLayoutVars>
      </dgm:prSet>
      <dgm:spPr/>
      <dgm:t>
        <a:bodyPr/>
        <a:lstStyle/>
        <a:p>
          <a:endParaRPr lang="tr-TR"/>
        </a:p>
      </dgm:t>
    </dgm:pt>
  </dgm:ptLst>
  <dgm:cxnLst>
    <dgm:cxn modelId="{FA53E774-F369-420F-A233-B9AB80DCD628}" type="presOf" srcId="{949B280E-1DC5-473B-9855-D05C8F323E0A}" destId="{123B76D1-F88B-4422-A0A5-4BDBD32115B0}" srcOrd="0" destOrd="0" presId="urn:microsoft.com/office/officeart/2005/8/layout/pyramid3"/>
    <dgm:cxn modelId="{F2D6DB2C-DCE6-40B2-9840-C06021508D72}" type="presOf" srcId="{D2309EC9-A2F9-48B6-BE6F-311656B45573}" destId="{1F7BCE11-F0C3-403D-8334-0494AE3487D5}" srcOrd="1" destOrd="0" presId="urn:microsoft.com/office/officeart/2005/8/layout/pyramid3"/>
    <dgm:cxn modelId="{46BD6E3B-4DF8-472A-83EA-169751470E7A}" type="presOf" srcId="{9086EED4-FB23-464C-824A-6B84035E8134}" destId="{C46B0941-D502-4E84-8470-9747ADF8CF14}" srcOrd="0" destOrd="0" presId="urn:microsoft.com/office/officeart/2005/8/layout/pyramid3"/>
    <dgm:cxn modelId="{2066749D-E2B8-4726-A993-3D98C7F2B6AD}" type="presOf" srcId="{D2309EC9-A2F9-48B6-BE6F-311656B45573}" destId="{21CC05B0-F69F-4815-B0C9-359CB7E9DFF9}" srcOrd="0" destOrd="0" presId="urn:microsoft.com/office/officeart/2005/8/layout/pyramid3"/>
    <dgm:cxn modelId="{7E8CC3DD-8EAF-4DAF-80C4-7CE547E2575C}" type="presOf" srcId="{DCA90F44-D614-4D2D-824F-B724A0B86F40}" destId="{6C326783-0E99-4C0C-A808-75C317E4C2F7}" srcOrd="1" destOrd="0" presId="urn:microsoft.com/office/officeart/2005/8/layout/pyramid3"/>
    <dgm:cxn modelId="{16CEF02B-7B3B-49F7-8895-D215158052DD}" srcId="{949B280E-1DC5-473B-9855-D05C8F323E0A}" destId="{D2309EC9-A2F9-48B6-BE6F-311656B45573}" srcOrd="1" destOrd="0" parTransId="{5FA5D762-C50C-47BA-99D3-62CA40F8595C}" sibTransId="{9ADA57FF-9BD6-4F21-94BA-8C5290469374}"/>
    <dgm:cxn modelId="{4D5EAA59-F4CD-4BA4-94A6-E6ABC48FDCFD}" srcId="{949B280E-1DC5-473B-9855-D05C8F323E0A}" destId="{DCA90F44-D614-4D2D-824F-B724A0B86F40}" srcOrd="2" destOrd="0" parTransId="{063E9B0F-B365-4E36-BFC8-E4DF4DF673B8}" sibTransId="{55A9F600-9553-4CD5-88DC-E41C343B4041}"/>
    <dgm:cxn modelId="{59AA075D-D4E2-467D-89E4-93EE6E8DEC72}" srcId="{949B280E-1DC5-473B-9855-D05C8F323E0A}" destId="{9086EED4-FB23-464C-824A-6B84035E8134}" srcOrd="0" destOrd="0" parTransId="{02AE5238-B5B4-4EBB-9A85-FE220788402D}" sibTransId="{81D6E30C-7F25-47D8-80A4-C2EE9A560B0E}"/>
    <dgm:cxn modelId="{70C00CEF-AD33-4DD3-A45F-BDCC34EF3AE9}" type="presOf" srcId="{DCA90F44-D614-4D2D-824F-B724A0B86F40}" destId="{79C13E70-AEC6-48EA-919D-64D3839C3A09}" srcOrd="0" destOrd="0" presId="urn:microsoft.com/office/officeart/2005/8/layout/pyramid3"/>
    <dgm:cxn modelId="{8136AAA6-21D2-4CAC-984F-730521E2088C}" type="presOf" srcId="{9086EED4-FB23-464C-824A-6B84035E8134}" destId="{B67FDC23-4FED-4D8B-9A1C-6507237313F6}" srcOrd="1" destOrd="0" presId="urn:microsoft.com/office/officeart/2005/8/layout/pyramid3"/>
    <dgm:cxn modelId="{41275273-CEFF-4B80-B77B-4CE5318651B6}" type="presParOf" srcId="{123B76D1-F88B-4422-A0A5-4BDBD32115B0}" destId="{DDA366CB-F201-4CBD-9C20-8592C4EE1A5B}" srcOrd="0" destOrd="0" presId="urn:microsoft.com/office/officeart/2005/8/layout/pyramid3"/>
    <dgm:cxn modelId="{D523C315-604F-499A-B00F-52309EAF01D5}" type="presParOf" srcId="{DDA366CB-F201-4CBD-9C20-8592C4EE1A5B}" destId="{C46B0941-D502-4E84-8470-9747ADF8CF14}" srcOrd="0" destOrd="0" presId="urn:microsoft.com/office/officeart/2005/8/layout/pyramid3"/>
    <dgm:cxn modelId="{2D498C17-159A-43DD-A2ED-8D5C1BA0A680}" type="presParOf" srcId="{DDA366CB-F201-4CBD-9C20-8592C4EE1A5B}" destId="{B67FDC23-4FED-4D8B-9A1C-6507237313F6}" srcOrd="1" destOrd="0" presId="urn:microsoft.com/office/officeart/2005/8/layout/pyramid3"/>
    <dgm:cxn modelId="{149CD445-C22F-481C-8D16-7C1E5607DF88}" type="presParOf" srcId="{123B76D1-F88B-4422-A0A5-4BDBD32115B0}" destId="{1090CD3B-B73B-497D-BEBA-7FB1FA99B259}" srcOrd="1" destOrd="0" presId="urn:microsoft.com/office/officeart/2005/8/layout/pyramid3"/>
    <dgm:cxn modelId="{69717F1F-87CA-4A97-8DA4-E5946974633C}" type="presParOf" srcId="{1090CD3B-B73B-497D-BEBA-7FB1FA99B259}" destId="{21CC05B0-F69F-4815-B0C9-359CB7E9DFF9}" srcOrd="0" destOrd="0" presId="urn:microsoft.com/office/officeart/2005/8/layout/pyramid3"/>
    <dgm:cxn modelId="{0901E0E4-F39A-44F0-B139-DCEB401B6711}" type="presParOf" srcId="{1090CD3B-B73B-497D-BEBA-7FB1FA99B259}" destId="{1F7BCE11-F0C3-403D-8334-0494AE3487D5}" srcOrd="1" destOrd="0" presId="urn:microsoft.com/office/officeart/2005/8/layout/pyramid3"/>
    <dgm:cxn modelId="{4D1199A3-EEE1-43B5-96DA-08C8E8C76063}" type="presParOf" srcId="{123B76D1-F88B-4422-A0A5-4BDBD32115B0}" destId="{8D77856A-FB40-4039-B74D-BB6939897E22}" srcOrd="2" destOrd="0" presId="urn:microsoft.com/office/officeart/2005/8/layout/pyramid3"/>
    <dgm:cxn modelId="{B8875CF3-3BC4-4DDF-96B0-3E54B57C776F}" type="presParOf" srcId="{8D77856A-FB40-4039-B74D-BB6939897E22}" destId="{79C13E70-AEC6-48EA-919D-64D3839C3A09}" srcOrd="0" destOrd="0" presId="urn:microsoft.com/office/officeart/2005/8/layout/pyramid3"/>
    <dgm:cxn modelId="{1DC0B0F1-71A9-4745-A0E6-39FFE14811FC}" type="presParOf" srcId="{8D77856A-FB40-4039-B74D-BB6939897E22}" destId="{6C326783-0E99-4C0C-A808-75C317E4C2F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AA57A-EBEF-4BDD-8C03-29351704F7A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1AA8A9CE-BE4B-40A3-9F9A-40098C6275D8}">
      <dgm:prSet phldrT="[Metin]" custT="1"/>
      <dgm:spPr/>
      <dgm:t>
        <a:bodyPr/>
        <a:lstStyle/>
        <a:p>
          <a:r>
            <a:rPr lang="tr-TR" sz="4800" dirty="0" smtClean="0">
              <a:solidFill>
                <a:srgbClr val="002060"/>
              </a:solidFill>
              <a:latin typeface="Arial" pitchFamily="34" charset="0"/>
              <a:cs typeface="Arial" pitchFamily="34" charset="0"/>
            </a:rPr>
            <a:t>1</a:t>
          </a:r>
          <a:endParaRPr lang="tr-TR" sz="4800" dirty="0">
            <a:solidFill>
              <a:srgbClr val="002060"/>
            </a:solidFill>
            <a:latin typeface="Arial" pitchFamily="34" charset="0"/>
            <a:cs typeface="Arial" pitchFamily="34" charset="0"/>
          </a:endParaRPr>
        </a:p>
      </dgm:t>
    </dgm:pt>
    <dgm:pt modelId="{0966E3CF-767C-4FB9-A131-63D36DFC265C}" type="parTrans" cxnId="{D4F8BFEB-1F6F-4363-B03E-626E46FD6745}">
      <dgm:prSet/>
      <dgm:spPr/>
      <dgm:t>
        <a:bodyPr/>
        <a:lstStyle/>
        <a:p>
          <a:endParaRPr lang="tr-TR">
            <a:solidFill>
              <a:srgbClr val="002060"/>
            </a:solidFill>
            <a:latin typeface="Arial" pitchFamily="34" charset="0"/>
            <a:cs typeface="Arial" pitchFamily="34" charset="0"/>
          </a:endParaRPr>
        </a:p>
      </dgm:t>
    </dgm:pt>
    <dgm:pt modelId="{E154DEDE-D474-4A58-BE0B-EE51B1F4D683}" type="sibTrans" cxnId="{D4F8BFEB-1F6F-4363-B03E-626E46FD6745}">
      <dgm:prSet/>
      <dgm:spPr/>
      <dgm:t>
        <a:bodyPr/>
        <a:lstStyle/>
        <a:p>
          <a:endParaRPr lang="tr-TR">
            <a:solidFill>
              <a:srgbClr val="002060"/>
            </a:solidFill>
            <a:latin typeface="Arial" pitchFamily="34" charset="0"/>
            <a:cs typeface="Arial" pitchFamily="34" charset="0"/>
          </a:endParaRPr>
        </a:p>
      </dgm:t>
    </dgm:pt>
    <dgm:pt modelId="{AE663D99-2D30-4B0C-B1FD-F7B4E4233F04}">
      <dgm:prSet phldrT="[Metin]" custT="1"/>
      <dgm:spPr/>
      <dgm:t>
        <a:bodyPr/>
        <a:lstStyle/>
        <a:p>
          <a:pPr algn="l">
            <a:lnSpc>
              <a:spcPct val="90000"/>
            </a:lnSpc>
          </a:pPr>
          <a:r>
            <a:rPr lang="tr-TR" sz="2000" b="1" kern="1200" dirty="0" smtClean="0">
              <a:solidFill>
                <a:srgbClr val="0000FF"/>
              </a:solidFill>
              <a:latin typeface="+mn-lt"/>
              <a:ea typeface="+mn-ea"/>
              <a:cs typeface="+mn-cs"/>
            </a:rPr>
            <a:t>    Teknik Çerçevenin</a:t>
          </a:r>
        </a:p>
        <a:p>
          <a:pPr algn="l">
            <a:lnSpc>
              <a:spcPct val="90000"/>
            </a:lnSpc>
          </a:pPr>
          <a:r>
            <a:rPr lang="tr-TR" sz="2000" b="1" kern="1200" dirty="0" smtClean="0">
              <a:solidFill>
                <a:srgbClr val="0000FF"/>
              </a:solidFill>
              <a:latin typeface="+mn-lt"/>
              <a:ea typeface="+mn-ea"/>
              <a:cs typeface="+mn-cs"/>
            </a:rPr>
            <a:t>    Oluşturulması</a:t>
          </a:r>
        </a:p>
        <a:p>
          <a:pPr algn="l">
            <a:lnSpc>
              <a:spcPct val="90000"/>
            </a:lnSpc>
          </a:pPr>
          <a:endParaRPr lang="tr-TR" sz="2000" b="1" kern="1200" dirty="0">
            <a:solidFill>
              <a:srgbClr val="002060"/>
            </a:solidFill>
            <a:latin typeface="Arial" pitchFamily="34" charset="0"/>
            <a:cs typeface="Arial" pitchFamily="34" charset="0"/>
          </a:endParaRPr>
        </a:p>
      </dgm:t>
    </dgm:pt>
    <dgm:pt modelId="{B8B8AD08-13DA-4434-A7D5-1073F0097B32}" type="parTrans" cxnId="{75358B01-74B1-4F69-BBEB-BD58DA9B4458}">
      <dgm:prSet/>
      <dgm:spPr/>
      <dgm:t>
        <a:bodyPr/>
        <a:lstStyle/>
        <a:p>
          <a:endParaRPr lang="tr-TR">
            <a:solidFill>
              <a:srgbClr val="002060"/>
            </a:solidFill>
            <a:latin typeface="Arial" pitchFamily="34" charset="0"/>
            <a:cs typeface="Arial" pitchFamily="34" charset="0"/>
          </a:endParaRPr>
        </a:p>
      </dgm:t>
    </dgm:pt>
    <dgm:pt modelId="{E3824F12-60B8-4E97-9D46-DFD69691B55D}" type="sibTrans" cxnId="{75358B01-74B1-4F69-BBEB-BD58DA9B4458}">
      <dgm:prSet/>
      <dgm:spPr/>
      <dgm:t>
        <a:bodyPr/>
        <a:lstStyle/>
        <a:p>
          <a:endParaRPr lang="tr-TR">
            <a:solidFill>
              <a:srgbClr val="002060"/>
            </a:solidFill>
            <a:latin typeface="Arial" pitchFamily="34" charset="0"/>
            <a:cs typeface="Arial" pitchFamily="34" charset="0"/>
          </a:endParaRPr>
        </a:p>
      </dgm:t>
    </dgm:pt>
    <dgm:pt modelId="{974593B6-8668-486F-A88D-CDFB09E0CC93}">
      <dgm:prSet phldrT="[Metin]" custT="1"/>
      <dgm:spPr/>
      <dgm:t>
        <a:bodyPr/>
        <a:lstStyle/>
        <a:p>
          <a:r>
            <a:rPr lang="tr-TR" sz="4800" dirty="0" smtClean="0">
              <a:solidFill>
                <a:srgbClr val="002060"/>
              </a:solidFill>
              <a:latin typeface="Arial" pitchFamily="34" charset="0"/>
              <a:cs typeface="Arial" pitchFamily="34" charset="0"/>
            </a:rPr>
            <a:t>2</a:t>
          </a:r>
          <a:endParaRPr lang="tr-TR" sz="4800" dirty="0">
            <a:solidFill>
              <a:srgbClr val="002060"/>
            </a:solidFill>
            <a:latin typeface="Arial" pitchFamily="34" charset="0"/>
            <a:cs typeface="Arial" pitchFamily="34" charset="0"/>
          </a:endParaRPr>
        </a:p>
      </dgm:t>
    </dgm:pt>
    <dgm:pt modelId="{EFF967CB-4DA9-46F6-837F-E19B62E434DF}" type="parTrans" cxnId="{C3D18944-3C11-4F75-BE46-49659456A3A8}">
      <dgm:prSet/>
      <dgm:spPr/>
      <dgm:t>
        <a:bodyPr/>
        <a:lstStyle/>
        <a:p>
          <a:endParaRPr lang="tr-TR">
            <a:solidFill>
              <a:srgbClr val="002060"/>
            </a:solidFill>
            <a:latin typeface="Arial" pitchFamily="34" charset="0"/>
            <a:cs typeface="Arial" pitchFamily="34" charset="0"/>
          </a:endParaRPr>
        </a:p>
      </dgm:t>
    </dgm:pt>
    <dgm:pt modelId="{1998FBD4-94EE-44A8-8F3F-CF62EDEAC555}" type="sibTrans" cxnId="{C3D18944-3C11-4F75-BE46-49659456A3A8}">
      <dgm:prSet/>
      <dgm:spPr/>
      <dgm:t>
        <a:bodyPr/>
        <a:lstStyle/>
        <a:p>
          <a:endParaRPr lang="tr-TR">
            <a:solidFill>
              <a:srgbClr val="002060"/>
            </a:solidFill>
            <a:latin typeface="Arial" pitchFamily="34" charset="0"/>
            <a:cs typeface="Arial" pitchFamily="34" charset="0"/>
          </a:endParaRPr>
        </a:p>
      </dgm:t>
    </dgm:pt>
    <dgm:pt modelId="{6789BCBA-FCA7-4E61-A5E4-DB5124D319B8}">
      <dgm:prSet phldrT="[Metin]" custT="1"/>
      <dgm:spPr/>
      <dgm:t>
        <a:bodyPr/>
        <a:lstStyle/>
        <a:p>
          <a:pPr algn="l">
            <a:lnSpc>
              <a:spcPct val="100000"/>
            </a:lnSpc>
          </a:pPr>
          <a:r>
            <a:rPr lang="tr-TR" sz="2100" b="1" kern="1200" dirty="0" smtClean="0">
              <a:solidFill>
                <a:srgbClr val="0000FF"/>
              </a:solidFill>
              <a:latin typeface="+mn-lt"/>
              <a:ea typeface="+mn-ea"/>
              <a:cs typeface="+mn-cs"/>
            </a:rPr>
            <a:t>Yasal </a:t>
          </a:r>
          <a:r>
            <a:rPr lang="tr-TR" sz="2100" b="1" kern="1200" dirty="0" smtClean="0">
              <a:solidFill>
                <a:srgbClr val="0000FF"/>
              </a:solidFill>
              <a:latin typeface="+mn-lt"/>
              <a:ea typeface="+mn-ea"/>
              <a:cs typeface="+mn-cs"/>
            </a:rPr>
            <a:t>Çerçevenin Oluşturulması</a:t>
          </a:r>
        </a:p>
        <a:p>
          <a:pPr algn="l">
            <a:lnSpc>
              <a:spcPct val="100000"/>
            </a:lnSpc>
          </a:pPr>
          <a:endParaRPr lang="tr-TR" sz="2100" b="1" kern="1200" dirty="0">
            <a:solidFill>
              <a:srgbClr val="0000FF"/>
            </a:solidFill>
            <a:latin typeface="+mn-lt"/>
            <a:ea typeface="+mn-ea"/>
            <a:cs typeface="+mn-cs"/>
          </a:endParaRPr>
        </a:p>
      </dgm:t>
    </dgm:pt>
    <dgm:pt modelId="{0242849D-EF01-4F93-A7CD-77F587027B68}" type="parTrans" cxnId="{E8A8020F-F407-48BC-A7D5-100A1A419009}">
      <dgm:prSet/>
      <dgm:spPr/>
      <dgm:t>
        <a:bodyPr/>
        <a:lstStyle/>
        <a:p>
          <a:endParaRPr lang="tr-TR">
            <a:solidFill>
              <a:srgbClr val="002060"/>
            </a:solidFill>
            <a:latin typeface="Arial" pitchFamily="34" charset="0"/>
            <a:cs typeface="Arial" pitchFamily="34" charset="0"/>
          </a:endParaRPr>
        </a:p>
      </dgm:t>
    </dgm:pt>
    <dgm:pt modelId="{4D57FC09-01EA-4615-8C64-EE2683079CBC}" type="sibTrans" cxnId="{E8A8020F-F407-48BC-A7D5-100A1A419009}">
      <dgm:prSet/>
      <dgm:spPr/>
      <dgm:t>
        <a:bodyPr/>
        <a:lstStyle/>
        <a:p>
          <a:endParaRPr lang="tr-TR">
            <a:solidFill>
              <a:srgbClr val="002060"/>
            </a:solidFill>
            <a:latin typeface="Arial" pitchFamily="34" charset="0"/>
            <a:cs typeface="Arial" pitchFamily="34" charset="0"/>
          </a:endParaRPr>
        </a:p>
      </dgm:t>
    </dgm:pt>
    <dgm:pt modelId="{991AC2ED-6C68-4B7D-8EFD-5BC1D4863021}">
      <dgm:prSet phldrT="[Metin]" custT="1"/>
      <dgm:spPr/>
      <dgm:t>
        <a:bodyPr/>
        <a:lstStyle/>
        <a:p>
          <a:pPr algn="l">
            <a:lnSpc>
              <a:spcPct val="100000"/>
            </a:lnSpc>
          </a:pPr>
          <a:r>
            <a:rPr lang="tr-TR" sz="2100" b="1" kern="1200" dirty="0" smtClean="0">
              <a:solidFill>
                <a:srgbClr val="0000FF"/>
              </a:solidFill>
              <a:latin typeface="+mn-lt"/>
              <a:ea typeface="+mn-ea"/>
              <a:cs typeface="+mn-cs"/>
            </a:rPr>
            <a:t>Su Kanunu</a:t>
          </a:r>
          <a:endParaRPr lang="tr-TR" sz="2100" b="1" kern="1200" dirty="0">
            <a:solidFill>
              <a:srgbClr val="0000FF"/>
            </a:solidFill>
            <a:latin typeface="+mn-lt"/>
            <a:ea typeface="+mn-ea"/>
            <a:cs typeface="+mn-cs"/>
          </a:endParaRPr>
        </a:p>
      </dgm:t>
    </dgm:pt>
    <dgm:pt modelId="{4C1D6FFD-2316-42BD-A566-10825C656FC9}" type="parTrans" cxnId="{952D272A-89C0-4FCF-B399-B7F07F32FC54}">
      <dgm:prSet/>
      <dgm:spPr/>
      <dgm:t>
        <a:bodyPr/>
        <a:lstStyle/>
        <a:p>
          <a:endParaRPr lang="tr-TR">
            <a:solidFill>
              <a:srgbClr val="002060"/>
            </a:solidFill>
            <a:latin typeface="Arial" pitchFamily="34" charset="0"/>
            <a:cs typeface="Arial" pitchFamily="34" charset="0"/>
          </a:endParaRPr>
        </a:p>
      </dgm:t>
    </dgm:pt>
    <dgm:pt modelId="{77B1D301-D564-4134-B714-41AD09F66265}" type="sibTrans" cxnId="{952D272A-89C0-4FCF-B399-B7F07F32FC54}">
      <dgm:prSet/>
      <dgm:spPr/>
      <dgm:t>
        <a:bodyPr/>
        <a:lstStyle/>
        <a:p>
          <a:endParaRPr lang="tr-TR">
            <a:solidFill>
              <a:srgbClr val="002060"/>
            </a:solidFill>
            <a:latin typeface="Arial" pitchFamily="34" charset="0"/>
            <a:cs typeface="Arial" pitchFamily="34" charset="0"/>
          </a:endParaRPr>
        </a:p>
      </dgm:t>
    </dgm:pt>
    <dgm:pt modelId="{73DE31D9-E6E6-4F8C-A529-1F7C0503F2B2}">
      <dgm:prSet custT="1"/>
      <dgm:spPr/>
      <dgm:t>
        <a:bodyPr/>
        <a:lstStyle/>
        <a:p>
          <a:pPr algn="just">
            <a:lnSpc>
              <a:spcPct val="90000"/>
            </a:lnSpc>
          </a:pPr>
          <a:r>
            <a:rPr lang="tr-TR" sz="1200" b="1" kern="1200" dirty="0" smtClean="0">
              <a:solidFill>
                <a:srgbClr val="0000FF"/>
              </a:solidFill>
              <a:latin typeface="+mn-lt"/>
              <a:ea typeface="+mn-ea"/>
              <a:cs typeface="+mn-cs"/>
            </a:rPr>
            <a:t>Su Tahsis Komisyonunun Çalışma Esas ve Usullerine Dair Yönetmelik</a:t>
          </a:r>
        </a:p>
      </dgm:t>
    </dgm:pt>
    <dgm:pt modelId="{C89AE768-AE25-4858-BFC2-4F0AD50A295E}" type="parTrans" cxnId="{A27A2696-BBBE-426B-912F-DD85FE2D92A5}">
      <dgm:prSet/>
      <dgm:spPr/>
      <dgm:t>
        <a:bodyPr/>
        <a:lstStyle/>
        <a:p>
          <a:endParaRPr lang="tr-TR"/>
        </a:p>
      </dgm:t>
    </dgm:pt>
    <dgm:pt modelId="{5467BCE2-A5CC-43F3-ABA3-B720F304E566}" type="sibTrans" cxnId="{A27A2696-BBBE-426B-912F-DD85FE2D92A5}">
      <dgm:prSet/>
      <dgm:spPr/>
      <dgm:t>
        <a:bodyPr/>
        <a:lstStyle/>
        <a:p>
          <a:endParaRPr lang="tr-TR"/>
        </a:p>
      </dgm:t>
    </dgm:pt>
    <dgm:pt modelId="{EA6637D9-E798-45CF-BD45-66466C826944}">
      <dgm:prSet custT="1"/>
      <dgm:spPr/>
      <dgm:t>
        <a:bodyPr/>
        <a:lstStyle/>
        <a:p>
          <a:pPr algn="just">
            <a:lnSpc>
              <a:spcPct val="90000"/>
            </a:lnSpc>
          </a:pPr>
          <a:endParaRPr lang="tr-TR" sz="1200" b="1" kern="1200" dirty="0" smtClean="0">
            <a:solidFill>
              <a:srgbClr val="0000FF"/>
            </a:solidFill>
            <a:latin typeface="+mn-lt"/>
            <a:ea typeface="+mn-ea"/>
            <a:cs typeface="+mn-cs"/>
          </a:endParaRPr>
        </a:p>
      </dgm:t>
    </dgm:pt>
    <dgm:pt modelId="{395A44C3-413D-4FF5-9F68-9614C2BA2672}" type="parTrans" cxnId="{2B19E2DA-3802-4468-89AA-817DCD83A5A9}">
      <dgm:prSet/>
      <dgm:spPr/>
      <dgm:t>
        <a:bodyPr/>
        <a:lstStyle/>
        <a:p>
          <a:endParaRPr lang="tr-TR"/>
        </a:p>
      </dgm:t>
    </dgm:pt>
    <dgm:pt modelId="{27173767-9C2A-4C13-A7C4-B19C81D7F234}" type="sibTrans" cxnId="{2B19E2DA-3802-4468-89AA-817DCD83A5A9}">
      <dgm:prSet/>
      <dgm:spPr/>
      <dgm:t>
        <a:bodyPr/>
        <a:lstStyle/>
        <a:p>
          <a:endParaRPr lang="tr-TR"/>
        </a:p>
      </dgm:t>
    </dgm:pt>
    <dgm:pt modelId="{E913E82C-BE87-49DA-A7A1-696E8CE70866}">
      <dgm:prSet phldrT="[Metin]" custT="1"/>
      <dgm:spPr/>
      <dgm:t>
        <a:bodyPr/>
        <a:lstStyle/>
        <a:p>
          <a:pPr algn="l">
            <a:lnSpc>
              <a:spcPct val="100000"/>
            </a:lnSpc>
          </a:pPr>
          <a:r>
            <a:rPr lang="tr-TR" sz="2100" b="1" kern="1200" dirty="0" smtClean="0">
              <a:solidFill>
                <a:srgbClr val="0000FF"/>
              </a:solidFill>
              <a:latin typeface="+mn-lt"/>
              <a:ea typeface="+mn-ea"/>
              <a:cs typeface="+mn-cs"/>
            </a:rPr>
            <a:t>İlgili Yönetmelikler</a:t>
          </a:r>
          <a:endParaRPr lang="tr-TR" sz="2100" b="1" kern="1200" dirty="0">
            <a:solidFill>
              <a:srgbClr val="0000FF"/>
            </a:solidFill>
            <a:latin typeface="+mn-lt"/>
            <a:ea typeface="+mn-ea"/>
            <a:cs typeface="+mn-cs"/>
          </a:endParaRPr>
        </a:p>
      </dgm:t>
    </dgm:pt>
    <dgm:pt modelId="{FF37B778-8211-44A1-8D79-0BD82B600F0B}" type="parTrans" cxnId="{1B788AFB-6A14-4009-8A5D-A36A4FA40F39}">
      <dgm:prSet/>
      <dgm:spPr/>
      <dgm:t>
        <a:bodyPr/>
        <a:lstStyle/>
        <a:p>
          <a:endParaRPr lang="tr-TR"/>
        </a:p>
      </dgm:t>
    </dgm:pt>
    <dgm:pt modelId="{A21D37CD-80A1-4F0A-9EAC-C48F2DC707E3}" type="sibTrans" cxnId="{1B788AFB-6A14-4009-8A5D-A36A4FA40F39}">
      <dgm:prSet/>
      <dgm:spPr/>
      <dgm:t>
        <a:bodyPr/>
        <a:lstStyle/>
        <a:p>
          <a:endParaRPr lang="tr-TR"/>
        </a:p>
      </dgm:t>
    </dgm:pt>
    <dgm:pt modelId="{0CF89EB8-8183-4793-9720-9C8F759D7379}">
      <dgm:prSet phldrT="[Metin]" custT="1"/>
      <dgm:spPr/>
      <dgm:t>
        <a:bodyPr/>
        <a:lstStyle/>
        <a:p>
          <a:pPr algn="l">
            <a:lnSpc>
              <a:spcPct val="100000"/>
            </a:lnSpc>
          </a:pPr>
          <a:endParaRPr lang="tr-TR" sz="2100" b="1" kern="1200" dirty="0">
            <a:solidFill>
              <a:srgbClr val="0000FF"/>
            </a:solidFill>
            <a:latin typeface="+mn-lt"/>
            <a:ea typeface="+mn-ea"/>
            <a:cs typeface="+mn-cs"/>
          </a:endParaRPr>
        </a:p>
      </dgm:t>
    </dgm:pt>
    <dgm:pt modelId="{872AE41A-2474-48D8-826A-441DF9C5F6CC}" type="parTrans" cxnId="{118D0C22-4AF6-44D7-9AE6-2AD590BF4435}">
      <dgm:prSet/>
      <dgm:spPr/>
      <dgm:t>
        <a:bodyPr/>
        <a:lstStyle/>
        <a:p>
          <a:endParaRPr lang="tr-TR"/>
        </a:p>
      </dgm:t>
    </dgm:pt>
    <dgm:pt modelId="{2DD8DE30-0DFF-44E9-965F-EE5F0316AC45}" type="sibTrans" cxnId="{118D0C22-4AF6-44D7-9AE6-2AD590BF4435}">
      <dgm:prSet/>
      <dgm:spPr/>
      <dgm:t>
        <a:bodyPr/>
        <a:lstStyle/>
        <a:p>
          <a:endParaRPr lang="tr-TR"/>
        </a:p>
      </dgm:t>
    </dgm:pt>
    <dgm:pt modelId="{7FB364D1-04A5-4D93-8832-8F32D6D3ABDA}">
      <dgm:prSet phldrT="[Metin]" custT="1"/>
      <dgm:spPr/>
      <dgm:t>
        <a:bodyPr/>
        <a:lstStyle/>
        <a:p>
          <a:pPr algn="l">
            <a:lnSpc>
              <a:spcPct val="90000"/>
            </a:lnSpc>
          </a:pPr>
          <a:r>
            <a:rPr lang="tr-TR" sz="1200" b="1" kern="1200" dirty="0" smtClean="0">
              <a:solidFill>
                <a:srgbClr val="0000FF"/>
              </a:solidFill>
              <a:latin typeface="+mn-lt"/>
              <a:ea typeface="+mn-ea"/>
              <a:cs typeface="+mn-cs"/>
            </a:rPr>
            <a:t>Havza Bazlı Sektörel Su Tahsis Planlarının Yapımına Dair Yönetmelik</a:t>
          </a:r>
          <a:endParaRPr lang="tr-TR" sz="1200" b="1" kern="1200" dirty="0">
            <a:solidFill>
              <a:srgbClr val="0000FF"/>
            </a:solidFill>
            <a:latin typeface="+mn-lt"/>
            <a:ea typeface="+mn-ea"/>
            <a:cs typeface="+mn-cs"/>
          </a:endParaRPr>
        </a:p>
      </dgm:t>
    </dgm:pt>
    <dgm:pt modelId="{E4AAE271-B269-4951-834D-FE19B38AA110}" type="parTrans" cxnId="{1F7A33E1-5147-49F9-A0C6-37BCFD929A10}">
      <dgm:prSet/>
      <dgm:spPr/>
      <dgm:t>
        <a:bodyPr/>
        <a:lstStyle/>
        <a:p>
          <a:endParaRPr lang="tr-TR"/>
        </a:p>
      </dgm:t>
    </dgm:pt>
    <dgm:pt modelId="{8A58AB5E-B0A4-4860-96AE-BD0C99FCD7B3}" type="sibTrans" cxnId="{1F7A33E1-5147-49F9-A0C6-37BCFD929A10}">
      <dgm:prSet/>
      <dgm:spPr/>
      <dgm:t>
        <a:bodyPr/>
        <a:lstStyle/>
        <a:p>
          <a:endParaRPr lang="tr-TR"/>
        </a:p>
      </dgm:t>
    </dgm:pt>
    <dgm:pt modelId="{E562C382-61C0-4217-AD69-06B2878851C1}">
      <dgm:prSet phldrT="[Metin]" custT="1"/>
      <dgm:spPr/>
      <dgm:t>
        <a:bodyPr/>
        <a:lstStyle/>
        <a:p>
          <a:pPr algn="l">
            <a:lnSpc>
              <a:spcPct val="90000"/>
            </a:lnSpc>
          </a:pPr>
          <a:endParaRPr lang="tr-TR" sz="2000" kern="1200" dirty="0">
            <a:solidFill>
              <a:srgbClr val="002060"/>
            </a:solidFill>
            <a:latin typeface="Arial" pitchFamily="34" charset="0"/>
            <a:cs typeface="Arial" pitchFamily="34" charset="0"/>
          </a:endParaRPr>
        </a:p>
      </dgm:t>
    </dgm:pt>
    <dgm:pt modelId="{76D965FC-24F0-44DE-A712-23DFF7E436FA}" type="parTrans" cxnId="{EAD39D4A-A413-4C19-A382-E8B21DA4A80B}">
      <dgm:prSet/>
      <dgm:spPr/>
      <dgm:t>
        <a:bodyPr/>
        <a:lstStyle/>
        <a:p>
          <a:endParaRPr lang="tr-TR"/>
        </a:p>
      </dgm:t>
    </dgm:pt>
    <dgm:pt modelId="{DFF9BDC8-358B-4CD9-80B2-FDE073A18BFC}" type="sibTrans" cxnId="{EAD39D4A-A413-4C19-A382-E8B21DA4A80B}">
      <dgm:prSet/>
      <dgm:spPr/>
      <dgm:t>
        <a:bodyPr/>
        <a:lstStyle/>
        <a:p>
          <a:endParaRPr lang="tr-TR"/>
        </a:p>
      </dgm:t>
    </dgm:pt>
    <dgm:pt modelId="{FF441E8E-8CDD-461C-A5FC-D12493CAC46E}">
      <dgm:prSet phldrT="[Metin]" custT="1"/>
      <dgm:spPr/>
      <dgm:t>
        <a:bodyPr/>
        <a:lstStyle/>
        <a:p>
          <a:pPr algn="l">
            <a:lnSpc>
              <a:spcPct val="100000"/>
            </a:lnSpc>
          </a:pPr>
          <a:r>
            <a:rPr lang="tr-TR" sz="2100" b="1" kern="1200" dirty="0" smtClean="0">
              <a:solidFill>
                <a:srgbClr val="0000FF"/>
              </a:solidFill>
              <a:latin typeface="+mn-lt"/>
              <a:ea typeface="+mn-ea"/>
              <a:cs typeface="+mn-cs"/>
            </a:rPr>
            <a:t>Havza Bazlı Sektörel Su Tahsis Planlarının hazırlanması, uygulanması ve izlenmesi </a:t>
          </a:r>
          <a:endParaRPr lang="tr-TR" sz="2100" b="1" kern="1200" dirty="0">
            <a:solidFill>
              <a:srgbClr val="0000FF"/>
            </a:solidFill>
            <a:latin typeface="+mn-lt"/>
            <a:ea typeface="+mn-ea"/>
            <a:cs typeface="+mn-cs"/>
          </a:endParaRPr>
        </a:p>
      </dgm:t>
    </dgm:pt>
    <dgm:pt modelId="{D01DAED9-008D-40DD-9C1F-7DA2636B2F5B}" type="sibTrans" cxnId="{D666A477-9013-4D3E-94F6-51C5943D8A3D}">
      <dgm:prSet/>
      <dgm:spPr/>
      <dgm:t>
        <a:bodyPr/>
        <a:lstStyle/>
        <a:p>
          <a:endParaRPr lang="tr-TR">
            <a:solidFill>
              <a:srgbClr val="002060"/>
            </a:solidFill>
            <a:latin typeface="Arial" pitchFamily="34" charset="0"/>
            <a:cs typeface="Arial" pitchFamily="34" charset="0"/>
          </a:endParaRPr>
        </a:p>
      </dgm:t>
    </dgm:pt>
    <dgm:pt modelId="{85EAE9A0-FF90-41E8-9A29-F546EDC4BD49}" type="parTrans" cxnId="{D666A477-9013-4D3E-94F6-51C5943D8A3D}">
      <dgm:prSet/>
      <dgm:spPr/>
      <dgm:t>
        <a:bodyPr/>
        <a:lstStyle/>
        <a:p>
          <a:endParaRPr lang="tr-TR">
            <a:solidFill>
              <a:srgbClr val="002060"/>
            </a:solidFill>
            <a:latin typeface="Arial" pitchFamily="34" charset="0"/>
            <a:cs typeface="Arial" pitchFamily="34" charset="0"/>
          </a:endParaRPr>
        </a:p>
      </dgm:t>
    </dgm:pt>
    <dgm:pt modelId="{96515F0E-06EA-47C5-BD55-7CB4F04777F6}" type="pres">
      <dgm:prSet presAssocID="{819AA57A-EBEF-4BDD-8C03-29351704F7A0}" presName="list" presStyleCnt="0">
        <dgm:presLayoutVars>
          <dgm:dir/>
          <dgm:animLvl val="lvl"/>
        </dgm:presLayoutVars>
      </dgm:prSet>
      <dgm:spPr/>
      <dgm:t>
        <a:bodyPr/>
        <a:lstStyle/>
        <a:p>
          <a:endParaRPr lang="tr-TR"/>
        </a:p>
      </dgm:t>
    </dgm:pt>
    <dgm:pt modelId="{0D782B9A-8ED3-44DC-9BE5-757687DE966B}" type="pres">
      <dgm:prSet presAssocID="{1AA8A9CE-BE4B-40A3-9F9A-40098C6275D8}" presName="posSpace" presStyleCnt="0"/>
      <dgm:spPr/>
    </dgm:pt>
    <dgm:pt modelId="{C9DA1A45-C983-4117-80A7-9A3F2D6190F0}" type="pres">
      <dgm:prSet presAssocID="{1AA8A9CE-BE4B-40A3-9F9A-40098C6275D8}" presName="vertFlow" presStyleCnt="0"/>
      <dgm:spPr/>
    </dgm:pt>
    <dgm:pt modelId="{CBA1D8BC-5EFC-4963-87F6-D32273B1247F}" type="pres">
      <dgm:prSet presAssocID="{1AA8A9CE-BE4B-40A3-9F9A-40098C6275D8}" presName="topSpace" presStyleCnt="0"/>
      <dgm:spPr/>
    </dgm:pt>
    <dgm:pt modelId="{390853BD-1D75-4D68-8736-4AF67828C378}" type="pres">
      <dgm:prSet presAssocID="{1AA8A9CE-BE4B-40A3-9F9A-40098C6275D8}" presName="firstComp" presStyleCnt="0"/>
      <dgm:spPr/>
    </dgm:pt>
    <dgm:pt modelId="{3C7CB801-7D12-43B7-9937-6D9159C06A87}" type="pres">
      <dgm:prSet presAssocID="{1AA8A9CE-BE4B-40A3-9F9A-40098C6275D8}" presName="firstChild" presStyleLbl="bgAccFollowNode1" presStyleIdx="0" presStyleCnt="2" custScaleX="153986" custScaleY="371728" custLinFactNeighborX="1470" custLinFactNeighborY="228"/>
      <dgm:spPr/>
      <dgm:t>
        <a:bodyPr/>
        <a:lstStyle/>
        <a:p>
          <a:endParaRPr lang="tr-TR"/>
        </a:p>
      </dgm:t>
    </dgm:pt>
    <dgm:pt modelId="{48AAF1B1-B899-415B-913D-4E65A07B284A}" type="pres">
      <dgm:prSet presAssocID="{1AA8A9CE-BE4B-40A3-9F9A-40098C6275D8}" presName="firstChildTx" presStyleLbl="bgAccFollowNode1" presStyleIdx="0" presStyleCnt="2">
        <dgm:presLayoutVars>
          <dgm:bulletEnabled val="1"/>
        </dgm:presLayoutVars>
      </dgm:prSet>
      <dgm:spPr/>
      <dgm:t>
        <a:bodyPr/>
        <a:lstStyle/>
        <a:p>
          <a:endParaRPr lang="tr-TR"/>
        </a:p>
      </dgm:t>
    </dgm:pt>
    <dgm:pt modelId="{167FF069-8E48-4470-B1F4-98A8E910F4A7}" type="pres">
      <dgm:prSet presAssocID="{1AA8A9CE-BE4B-40A3-9F9A-40098C6275D8}" presName="negSpace" presStyleCnt="0"/>
      <dgm:spPr/>
    </dgm:pt>
    <dgm:pt modelId="{2CF6C1A8-AA0E-41FF-B631-29ADEC7729AF}" type="pres">
      <dgm:prSet presAssocID="{1AA8A9CE-BE4B-40A3-9F9A-40098C6275D8}" presName="circle" presStyleLbl="node1" presStyleIdx="0" presStyleCnt="2" custScaleX="80594" custScaleY="74826" custLinFactNeighborX="-80868" custLinFactNeighborY="-25391"/>
      <dgm:spPr/>
      <dgm:t>
        <a:bodyPr/>
        <a:lstStyle/>
        <a:p>
          <a:endParaRPr lang="tr-TR"/>
        </a:p>
      </dgm:t>
    </dgm:pt>
    <dgm:pt modelId="{98E58CEA-EC23-4FC4-BEE4-BEF5071472FA}" type="pres">
      <dgm:prSet presAssocID="{E154DEDE-D474-4A58-BE0B-EE51B1F4D683}" presName="transSpace" presStyleCnt="0"/>
      <dgm:spPr/>
    </dgm:pt>
    <dgm:pt modelId="{B4376A5A-61E7-407C-8647-31874D1A1E18}" type="pres">
      <dgm:prSet presAssocID="{974593B6-8668-486F-A88D-CDFB09E0CC93}" presName="posSpace" presStyleCnt="0"/>
      <dgm:spPr/>
    </dgm:pt>
    <dgm:pt modelId="{59965591-E87A-4A06-A9CD-1B0709883BDD}" type="pres">
      <dgm:prSet presAssocID="{974593B6-8668-486F-A88D-CDFB09E0CC93}" presName="vertFlow" presStyleCnt="0"/>
      <dgm:spPr/>
    </dgm:pt>
    <dgm:pt modelId="{455B93B2-B506-4C80-ACE4-804004BD2810}" type="pres">
      <dgm:prSet presAssocID="{974593B6-8668-486F-A88D-CDFB09E0CC93}" presName="topSpace" presStyleCnt="0"/>
      <dgm:spPr/>
    </dgm:pt>
    <dgm:pt modelId="{584F7A83-897E-4C7D-867F-2F31B64ADA4B}" type="pres">
      <dgm:prSet presAssocID="{974593B6-8668-486F-A88D-CDFB09E0CC93}" presName="firstComp" presStyleCnt="0"/>
      <dgm:spPr/>
    </dgm:pt>
    <dgm:pt modelId="{1F40A3FF-EED6-4ED0-8C60-F75C2B7EA263}" type="pres">
      <dgm:prSet presAssocID="{974593B6-8668-486F-A88D-CDFB09E0CC93}" presName="firstChild" presStyleLbl="bgAccFollowNode1" presStyleIdx="1" presStyleCnt="2" custScaleX="156536" custScaleY="364378" custLinFactNeighborX="-24197" custLinFactNeighborY="3830"/>
      <dgm:spPr/>
      <dgm:t>
        <a:bodyPr/>
        <a:lstStyle/>
        <a:p>
          <a:endParaRPr lang="tr-TR"/>
        </a:p>
      </dgm:t>
    </dgm:pt>
    <dgm:pt modelId="{1CD5B003-4390-4D7B-B535-014433CBE41C}" type="pres">
      <dgm:prSet presAssocID="{974593B6-8668-486F-A88D-CDFB09E0CC93}" presName="firstChildTx" presStyleLbl="bgAccFollowNode1" presStyleIdx="1" presStyleCnt="2">
        <dgm:presLayoutVars>
          <dgm:bulletEnabled val="1"/>
        </dgm:presLayoutVars>
      </dgm:prSet>
      <dgm:spPr/>
      <dgm:t>
        <a:bodyPr/>
        <a:lstStyle/>
        <a:p>
          <a:endParaRPr lang="tr-TR"/>
        </a:p>
      </dgm:t>
    </dgm:pt>
    <dgm:pt modelId="{4A33612D-CDC1-472E-AAF7-C2A0C6B2A138}" type="pres">
      <dgm:prSet presAssocID="{974593B6-8668-486F-A88D-CDFB09E0CC93}" presName="negSpace" presStyleCnt="0"/>
      <dgm:spPr/>
    </dgm:pt>
    <dgm:pt modelId="{188DC4FE-4E02-4E59-B914-E401049A71D8}" type="pres">
      <dgm:prSet presAssocID="{974593B6-8668-486F-A88D-CDFB09E0CC93}" presName="circle" presStyleLbl="node1" presStyleIdx="1" presStyleCnt="2" custScaleX="74825" custScaleY="76205" custLinFactNeighborX="-89150" custLinFactNeighborY="-12805"/>
      <dgm:spPr/>
      <dgm:t>
        <a:bodyPr/>
        <a:lstStyle/>
        <a:p>
          <a:endParaRPr lang="tr-TR"/>
        </a:p>
      </dgm:t>
    </dgm:pt>
  </dgm:ptLst>
  <dgm:cxnLst>
    <dgm:cxn modelId="{75358B01-74B1-4F69-BBEB-BD58DA9B4458}" srcId="{1AA8A9CE-BE4B-40A3-9F9A-40098C6275D8}" destId="{AE663D99-2D30-4B0C-B1FD-F7B4E4233F04}" srcOrd="0" destOrd="0" parTransId="{B8B8AD08-13DA-4434-A7D5-1073F0097B32}" sibTransId="{E3824F12-60B8-4E97-9D46-DFD69691B55D}"/>
    <dgm:cxn modelId="{E8A8020F-F407-48BC-A7D5-100A1A419009}" srcId="{974593B6-8668-486F-A88D-CDFB09E0CC93}" destId="{6789BCBA-FCA7-4E61-A5E4-DB5124D319B8}" srcOrd="0" destOrd="0" parTransId="{0242849D-EF01-4F93-A7CD-77F587027B68}" sibTransId="{4D57FC09-01EA-4615-8C64-EE2683079CBC}"/>
    <dgm:cxn modelId="{C3D18944-3C11-4F75-BE46-49659456A3A8}" srcId="{819AA57A-EBEF-4BDD-8C03-29351704F7A0}" destId="{974593B6-8668-486F-A88D-CDFB09E0CC93}" srcOrd="1" destOrd="0" parTransId="{EFF967CB-4DA9-46F6-837F-E19B62E434DF}" sibTransId="{1998FBD4-94EE-44A8-8F3F-CF62EDEAC555}"/>
    <dgm:cxn modelId="{A395BA8C-5CFC-4471-8242-B67542432072}" type="presOf" srcId="{73DE31D9-E6E6-4F8C-A529-1F7C0503F2B2}" destId="{1CD5B003-4390-4D7B-B535-014433CBE41C}" srcOrd="1" destOrd="7" presId="urn:microsoft.com/office/officeart/2005/8/layout/hList9"/>
    <dgm:cxn modelId="{D666A477-9013-4D3E-94F6-51C5943D8A3D}" srcId="{AE663D99-2D30-4B0C-B1FD-F7B4E4233F04}" destId="{FF441E8E-8CDD-461C-A5FC-D12493CAC46E}" srcOrd="0" destOrd="0" parTransId="{85EAE9A0-FF90-41E8-9A29-F546EDC4BD49}" sibTransId="{D01DAED9-008D-40DD-9C1F-7DA2636B2F5B}"/>
    <dgm:cxn modelId="{2B19E2DA-3802-4468-89AA-817DCD83A5A9}" srcId="{E562C382-61C0-4217-AD69-06B2878851C1}" destId="{EA6637D9-E798-45CF-BD45-66466C826944}" srcOrd="1" destOrd="0" parTransId="{395A44C3-413D-4FF5-9F68-9614C2BA2672}" sibTransId="{27173767-9C2A-4C13-A7C4-B19C81D7F234}"/>
    <dgm:cxn modelId="{F6A81680-0455-44CF-A717-4C9C85158914}" type="presOf" srcId="{FF441E8E-8CDD-461C-A5FC-D12493CAC46E}" destId="{48AAF1B1-B899-415B-913D-4E65A07B284A}" srcOrd="1" destOrd="1" presId="urn:microsoft.com/office/officeart/2005/8/layout/hList9"/>
    <dgm:cxn modelId="{EAD39D4A-A413-4C19-A382-E8B21DA4A80B}" srcId="{6789BCBA-FCA7-4E61-A5E4-DB5124D319B8}" destId="{E562C382-61C0-4217-AD69-06B2878851C1}" srcOrd="3" destOrd="0" parTransId="{76D965FC-24F0-44DE-A712-23DFF7E436FA}" sibTransId="{DFF9BDC8-358B-4CD9-80B2-FDE073A18BFC}"/>
    <dgm:cxn modelId="{09E871BA-6A74-46B5-AB0F-9B99AA4F8A6F}" type="presOf" srcId="{1AA8A9CE-BE4B-40A3-9F9A-40098C6275D8}" destId="{2CF6C1A8-AA0E-41FF-B631-29ADEC7729AF}" srcOrd="0" destOrd="0" presId="urn:microsoft.com/office/officeart/2005/8/layout/hList9"/>
    <dgm:cxn modelId="{1B788AFB-6A14-4009-8A5D-A36A4FA40F39}" srcId="{6789BCBA-FCA7-4E61-A5E4-DB5124D319B8}" destId="{E913E82C-BE87-49DA-A7A1-696E8CE70866}" srcOrd="2" destOrd="0" parTransId="{FF37B778-8211-44A1-8D79-0BD82B600F0B}" sibTransId="{A21D37CD-80A1-4F0A-9EAC-C48F2DC707E3}"/>
    <dgm:cxn modelId="{0EE5B831-11C8-4334-8AC8-0424CF38B2B5}" type="presOf" srcId="{7FB364D1-04A5-4D93-8832-8F32D6D3ABDA}" destId="{1F40A3FF-EED6-4ED0-8C60-F75C2B7EA263}" srcOrd="0" destOrd="5" presId="urn:microsoft.com/office/officeart/2005/8/layout/hList9"/>
    <dgm:cxn modelId="{AB4CDFA5-58D7-45AD-BFE3-484C3DC6E401}" type="presOf" srcId="{73DE31D9-E6E6-4F8C-A529-1F7C0503F2B2}" destId="{1F40A3FF-EED6-4ED0-8C60-F75C2B7EA263}" srcOrd="0" destOrd="7" presId="urn:microsoft.com/office/officeart/2005/8/layout/hList9"/>
    <dgm:cxn modelId="{C812CBA5-F612-41A0-92D2-54F8028BC160}" type="presOf" srcId="{E913E82C-BE87-49DA-A7A1-696E8CE70866}" destId="{1F40A3FF-EED6-4ED0-8C60-F75C2B7EA263}" srcOrd="0" destOrd="3" presId="urn:microsoft.com/office/officeart/2005/8/layout/hList9"/>
    <dgm:cxn modelId="{58124780-FBF8-4521-BA72-A11EBF18C6AD}" type="presOf" srcId="{991AC2ED-6C68-4B7D-8EFD-5BC1D4863021}" destId="{1F40A3FF-EED6-4ED0-8C60-F75C2B7EA263}" srcOrd="0" destOrd="1" presId="urn:microsoft.com/office/officeart/2005/8/layout/hList9"/>
    <dgm:cxn modelId="{62B8FF10-7ECC-48B0-922B-A5614AAD1C2F}" type="presOf" srcId="{7FB364D1-04A5-4D93-8832-8F32D6D3ABDA}" destId="{1CD5B003-4390-4D7B-B535-014433CBE41C}" srcOrd="1" destOrd="5" presId="urn:microsoft.com/office/officeart/2005/8/layout/hList9"/>
    <dgm:cxn modelId="{E9FCC671-78C2-47A1-918B-FDE90EF86409}" type="presOf" srcId="{0CF89EB8-8183-4793-9720-9C8F759D7379}" destId="{1F40A3FF-EED6-4ED0-8C60-F75C2B7EA263}" srcOrd="0" destOrd="2" presId="urn:microsoft.com/office/officeart/2005/8/layout/hList9"/>
    <dgm:cxn modelId="{AAE32C64-F2DB-4AA3-8FEF-885B09F4D5CA}" type="presOf" srcId="{EA6637D9-E798-45CF-BD45-66466C826944}" destId="{1CD5B003-4390-4D7B-B535-014433CBE41C}" srcOrd="1" destOrd="6" presId="urn:microsoft.com/office/officeart/2005/8/layout/hList9"/>
    <dgm:cxn modelId="{1F7A33E1-5147-49F9-A0C6-37BCFD929A10}" srcId="{E562C382-61C0-4217-AD69-06B2878851C1}" destId="{7FB364D1-04A5-4D93-8832-8F32D6D3ABDA}" srcOrd="0" destOrd="0" parTransId="{E4AAE271-B269-4951-834D-FE19B38AA110}" sibTransId="{8A58AB5E-B0A4-4860-96AE-BD0C99FCD7B3}"/>
    <dgm:cxn modelId="{0D1DE4BC-CFF3-499A-A8E6-4006F09C752C}" type="presOf" srcId="{991AC2ED-6C68-4B7D-8EFD-5BC1D4863021}" destId="{1CD5B003-4390-4D7B-B535-014433CBE41C}" srcOrd="1" destOrd="1" presId="urn:microsoft.com/office/officeart/2005/8/layout/hList9"/>
    <dgm:cxn modelId="{BC6A726A-E931-4D89-8732-65F955B6511C}" type="presOf" srcId="{974593B6-8668-486F-A88D-CDFB09E0CC93}" destId="{188DC4FE-4E02-4E59-B914-E401049A71D8}" srcOrd="0" destOrd="0" presId="urn:microsoft.com/office/officeart/2005/8/layout/hList9"/>
    <dgm:cxn modelId="{118D0C22-4AF6-44D7-9AE6-2AD590BF4435}" srcId="{6789BCBA-FCA7-4E61-A5E4-DB5124D319B8}" destId="{0CF89EB8-8183-4793-9720-9C8F759D7379}" srcOrd="1" destOrd="0" parTransId="{872AE41A-2474-48D8-826A-441DF9C5F6CC}" sibTransId="{2DD8DE30-0DFF-44E9-965F-EE5F0316AC45}"/>
    <dgm:cxn modelId="{9C5BF618-1271-4E7C-978B-2ABEBBF03323}" type="presOf" srcId="{E562C382-61C0-4217-AD69-06B2878851C1}" destId="{1CD5B003-4390-4D7B-B535-014433CBE41C}" srcOrd="1" destOrd="4" presId="urn:microsoft.com/office/officeart/2005/8/layout/hList9"/>
    <dgm:cxn modelId="{A27A2696-BBBE-426B-912F-DD85FE2D92A5}" srcId="{E562C382-61C0-4217-AD69-06B2878851C1}" destId="{73DE31D9-E6E6-4F8C-A529-1F7C0503F2B2}" srcOrd="2" destOrd="0" parTransId="{C89AE768-AE25-4858-BFC2-4F0AD50A295E}" sibTransId="{5467BCE2-A5CC-43F3-ABA3-B720F304E566}"/>
    <dgm:cxn modelId="{D4F8BFEB-1F6F-4363-B03E-626E46FD6745}" srcId="{819AA57A-EBEF-4BDD-8C03-29351704F7A0}" destId="{1AA8A9CE-BE4B-40A3-9F9A-40098C6275D8}" srcOrd="0" destOrd="0" parTransId="{0966E3CF-767C-4FB9-A131-63D36DFC265C}" sibTransId="{E154DEDE-D474-4A58-BE0B-EE51B1F4D683}"/>
    <dgm:cxn modelId="{3B92F65E-18B9-4416-92FF-E1532D3AA6FD}" type="presOf" srcId="{EA6637D9-E798-45CF-BD45-66466C826944}" destId="{1F40A3FF-EED6-4ED0-8C60-F75C2B7EA263}" srcOrd="0" destOrd="6" presId="urn:microsoft.com/office/officeart/2005/8/layout/hList9"/>
    <dgm:cxn modelId="{E4AEE0AD-CF38-472F-8B71-8F11AACE3C45}" type="presOf" srcId="{AE663D99-2D30-4B0C-B1FD-F7B4E4233F04}" destId="{3C7CB801-7D12-43B7-9937-6D9159C06A87}" srcOrd="0" destOrd="0" presId="urn:microsoft.com/office/officeart/2005/8/layout/hList9"/>
    <dgm:cxn modelId="{F2FC1C1E-DB11-4CF8-8735-4FC03FDE6CA7}" type="presOf" srcId="{6789BCBA-FCA7-4E61-A5E4-DB5124D319B8}" destId="{1CD5B003-4390-4D7B-B535-014433CBE41C}" srcOrd="1" destOrd="0" presId="urn:microsoft.com/office/officeart/2005/8/layout/hList9"/>
    <dgm:cxn modelId="{13C9DCFC-03A4-4E52-9398-1A08BE32C92F}" type="presOf" srcId="{AE663D99-2D30-4B0C-B1FD-F7B4E4233F04}" destId="{48AAF1B1-B899-415B-913D-4E65A07B284A}" srcOrd="1" destOrd="0" presId="urn:microsoft.com/office/officeart/2005/8/layout/hList9"/>
    <dgm:cxn modelId="{8A08CAAB-6A2F-4115-89F7-7572073B041C}" type="presOf" srcId="{0CF89EB8-8183-4793-9720-9C8F759D7379}" destId="{1CD5B003-4390-4D7B-B535-014433CBE41C}" srcOrd="1" destOrd="2" presId="urn:microsoft.com/office/officeart/2005/8/layout/hList9"/>
    <dgm:cxn modelId="{952D272A-89C0-4FCF-B399-B7F07F32FC54}" srcId="{6789BCBA-FCA7-4E61-A5E4-DB5124D319B8}" destId="{991AC2ED-6C68-4B7D-8EFD-5BC1D4863021}" srcOrd="0" destOrd="0" parTransId="{4C1D6FFD-2316-42BD-A566-10825C656FC9}" sibTransId="{77B1D301-D564-4134-B714-41AD09F66265}"/>
    <dgm:cxn modelId="{52BF3EE5-67CC-49A8-846A-E9200E31903B}" type="presOf" srcId="{FF441E8E-8CDD-461C-A5FC-D12493CAC46E}" destId="{3C7CB801-7D12-43B7-9937-6D9159C06A87}" srcOrd="0" destOrd="1" presId="urn:microsoft.com/office/officeart/2005/8/layout/hList9"/>
    <dgm:cxn modelId="{FF6290E4-26E8-4E0F-A08A-F326CCE993A8}" type="presOf" srcId="{6789BCBA-FCA7-4E61-A5E4-DB5124D319B8}" destId="{1F40A3FF-EED6-4ED0-8C60-F75C2B7EA263}" srcOrd="0" destOrd="0" presId="urn:microsoft.com/office/officeart/2005/8/layout/hList9"/>
    <dgm:cxn modelId="{5BE88E7B-FDA4-4D4A-A85C-5677FBA44BB9}" type="presOf" srcId="{819AA57A-EBEF-4BDD-8C03-29351704F7A0}" destId="{96515F0E-06EA-47C5-BD55-7CB4F04777F6}" srcOrd="0" destOrd="0" presId="urn:microsoft.com/office/officeart/2005/8/layout/hList9"/>
    <dgm:cxn modelId="{8633A70B-2D58-41B8-92D5-75CE0F2C1A5D}" type="presOf" srcId="{E913E82C-BE87-49DA-A7A1-696E8CE70866}" destId="{1CD5B003-4390-4D7B-B535-014433CBE41C}" srcOrd="1" destOrd="3" presId="urn:microsoft.com/office/officeart/2005/8/layout/hList9"/>
    <dgm:cxn modelId="{F53A2852-4FAC-496E-9D59-71654D6404AA}" type="presOf" srcId="{E562C382-61C0-4217-AD69-06B2878851C1}" destId="{1F40A3FF-EED6-4ED0-8C60-F75C2B7EA263}" srcOrd="0" destOrd="4" presId="urn:microsoft.com/office/officeart/2005/8/layout/hList9"/>
    <dgm:cxn modelId="{C7355C88-DAD0-4844-9B60-630EA9EC0D63}" type="presParOf" srcId="{96515F0E-06EA-47C5-BD55-7CB4F04777F6}" destId="{0D782B9A-8ED3-44DC-9BE5-757687DE966B}" srcOrd="0" destOrd="0" presId="urn:microsoft.com/office/officeart/2005/8/layout/hList9"/>
    <dgm:cxn modelId="{1B81F79F-232D-44A9-BA41-ADD4495CADA4}" type="presParOf" srcId="{96515F0E-06EA-47C5-BD55-7CB4F04777F6}" destId="{C9DA1A45-C983-4117-80A7-9A3F2D6190F0}" srcOrd="1" destOrd="0" presId="urn:microsoft.com/office/officeart/2005/8/layout/hList9"/>
    <dgm:cxn modelId="{01358AF2-F20F-4B39-8B49-B6867DEA3BE8}" type="presParOf" srcId="{C9DA1A45-C983-4117-80A7-9A3F2D6190F0}" destId="{CBA1D8BC-5EFC-4963-87F6-D32273B1247F}" srcOrd="0" destOrd="0" presId="urn:microsoft.com/office/officeart/2005/8/layout/hList9"/>
    <dgm:cxn modelId="{24E810A6-3442-419A-9AA0-9658846EAAD3}" type="presParOf" srcId="{C9DA1A45-C983-4117-80A7-9A3F2D6190F0}" destId="{390853BD-1D75-4D68-8736-4AF67828C378}" srcOrd="1" destOrd="0" presId="urn:microsoft.com/office/officeart/2005/8/layout/hList9"/>
    <dgm:cxn modelId="{DA43B662-E4C4-48E8-8DBA-FF21D10E7AF6}" type="presParOf" srcId="{390853BD-1D75-4D68-8736-4AF67828C378}" destId="{3C7CB801-7D12-43B7-9937-6D9159C06A87}" srcOrd="0" destOrd="0" presId="urn:microsoft.com/office/officeart/2005/8/layout/hList9"/>
    <dgm:cxn modelId="{A41D5A8F-9CD8-45A1-BDD8-33094071CD86}" type="presParOf" srcId="{390853BD-1D75-4D68-8736-4AF67828C378}" destId="{48AAF1B1-B899-415B-913D-4E65A07B284A}" srcOrd="1" destOrd="0" presId="urn:microsoft.com/office/officeart/2005/8/layout/hList9"/>
    <dgm:cxn modelId="{EAF705D4-2901-4255-B1F6-63333C66F572}" type="presParOf" srcId="{96515F0E-06EA-47C5-BD55-7CB4F04777F6}" destId="{167FF069-8E48-4470-B1F4-98A8E910F4A7}" srcOrd="2" destOrd="0" presId="urn:microsoft.com/office/officeart/2005/8/layout/hList9"/>
    <dgm:cxn modelId="{75E516BE-C9DF-406F-AD75-26D8BB7B7403}" type="presParOf" srcId="{96515F0E-06EA-47C5-BD55-7CB4F04777F6}" destId="{2CF6C1A8-AA0E-41FF-B631-29ADEC7729AF}" srcOrd="3" destOrd="0" presId="urn:microsoft.com/office/officeart/2005/8/layout/hList9"/>
    <dgm:cxn modelId="{35651A2F-40AE-405E-90C2-00B96A4184FC}" type="presParOf" srcId="{96515F0E-06EA-47C5-BD55-7CB4F04777F6}" destId="{98E58CEA-EC23-4FC4-BEE4-BEF5071472FA}" srcOrd="4" destOrd="0" presId="urn:microsoft.com/office/officeart/2005/8/layout/hList9"/>
    <dgm:cxn modelId="{E520321F-B4E3-4692-99EB-FFD001DBE439}" type="presParOf" srcId="{96515F0E-06EA-47C5-BD55-7CB4F04777F6}" destId="{B4376A5A-61E7-407C-8647-31874D1A1E18}" srcOrd="5" destOrd="0" presId="urn:microsoft.com/office/officeart/2005/8/layout/hList9"/>
    <dgm:cxn modelId="{A0CDF9CD-3EFE-45B8-8439-8598C03BC1A4}" type="presParOf" srcId="{96515F0E-06EA-47C5-BD55-7CB4F04777F6}" destId="{59965591-E87A-4A06-A9CD-1B0709883BDD}" srcOrd="6" destOrd="0" presId="urn:microsoft.com/office/officeart/2005/8/layout/hList9"/>
    <dgm:cxn modelId="{006310AE-E2DC-4CDA-8650-500F36BB6F16}" type="presParOf" srcId="{59965591-E87A-4A06-A9CD-1B0709883BDD}" destId="{455B93B2-B506-4C80-ACE4-804004BD2810}" srcOrd="0" destOrd="0" presId="urn:microsoft.com/office/officeart/2005/8/layout/hList9"/>
    <dgm:cxn modelId="{5D40DDFD-0300-4D3C-990E-597F828202DC}" type="presParOf" srcId="{59965591-E87A-4A06-A9CD-1B0709883BDD}" destId="{584F7A83-897E-4C7D-867F-2F31B64ADA4B}" srcOrd="1" destOrd="0" presId="urn:microsoft.com/office/officeart/2005/8/layout/hList9"/>
    <dgm:cxn modelId="{9E73ADD3-98F6-4F62-8656-D309FF918487}" type="presParOf" srcId="{584F7A83-897E-4C7D-867F-2F31B64ADA4B}" destId="{1F40A3FF-EED6-4ED0-8C60-F75C2B7EA263}" srcOrd="0" destOrd="0" presId="urn:microsoft.com/office/officeart/2005/8/layout/hList9"/>
    <dgm:cxn modelId="{4A0536B5-2093-4EC4-84B3-FD63BB515CBC}" type="presParOf" srcId="{584F7A83-897E-4C7D-867F-2F31B64ADA4B}" destId="{1CD5B003-4390-4D7B-B535-014433CBE41C}" srcOrd="1" destOrd="0" presId="urn:microsoft.com/office/officeart/2005/8/layout/hList9"/>
    <dgm:cxn modelId="{7FB70BB1-BFB4-4137-9386-9E293CB52C7F}" type="presParOf" srcId="{96515F0E-06EA-47C5-BD55-7CB4F04777F6}" destId="{4A33612D-CDC1-472E-AAF7-C2A0C6B2A138}" srcOrd="7" destOrd="0" presId="urn:microsoft.com/office/officeart/2005/8/layout/hList9"/>
    <dgm:cxn modelId="{EA1E74E8-868B-41B0-ADD4-218B9A9C77E9}" type="presParOf" srcId="{96515F0E-06EA-47C5-BD55-7CB4F04777F6}" destId="{188DC4FE-4E02-4E59-B914-E401049A71D8}"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AD88-7A16-4721-959F-DC23F1E21095}">
      <dsp:nvSpPr>
        <dsp:cNvPr id="0" name=""/>
        <dsp:cNvSpPr/>
      </dsp:nvSpPr>
      <dsp:spPr>
        <a:xfrm>
          <a:off x="992080" y="3101271"/>
          <a:ext cx="2483795" cy="1973681"/>
        </a:xfrm>
        <a:prstGeom prst="hexagon">
          <a:avLst>
            <a:gd name="adj" fmla="val 25000"/>
            <a:gd name="vf" fmla="val 11547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Arial" pitchFamily="34" charset="0"/>
              <a:cs typeface="Arial" pitchFamily="34" charset="0"/>
            </a:rPr>
            <a:t>İçme- Kullanma Suyu</a:t>
          </a:r>
          <a:endParaRPr lang="tr-TR" sz="2000" kern="1200" dirty="0">
            <a:latin typeface="Arial" pitchFamily="34" charset="0"/>
            <a:cs typeface="Arial" pitchFamily="34" charset="0"/>
          </a:endParaRPr>
        </a:p>
      </dsp:txBody>
      <dsp:txXfrm>
        <a:off x="1363536" y="3396439"/>
        <a:ext cx="1740883" cy="1383345"/>
      </dsp:txXfrm>
    </dsp:sp>
    <dsp:sp modelId="{5799D12F-2D58-4AF8-AFCD-CCC3410C890E}">
      <dsp:nvSpPr>
        <dsp:cNvPr id="0" name=""/>
        <dsp:cNvSpPr/>
      </dsp:nvSpPr>
      <dsp:spPr>
        <a:xfrm>
          <a:off x="4282185" y="3315430"/>
          <a:ext cx="193269" cy="1667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F5430-C8B6-412E-9971-E387D37D41D6}">
      <dsp:nvSpPr>
        <dsp:cNvPr id="0" name=""/>
        <dsp:cNvSpPr/>
      </dsp:nvSpPr>
      <dsp:spPr>
        <a:xfrm>
          <a:off x="0" y="2232243"/>
          <a:ext cx="1970918" cy="156219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527B1D-D7A5-4CB7-B5CE-D518E92799B2}">
      <dsp:nvSpPr>
        <dsp:cNvPr id="0" name=""/>
        <dsp:cNvSpPr/>
      </dsp:nvSpPr>
      <dsp:spPr>
        <a:xfrm>
          <a:off x="1493898" y="3420381"/>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C8AC0C3-9BB7-4318-A7CE-CA3E3A6D888E}">
      <dsp:nvSpPr>
        <dsp:cNvPr id="0" name=""/>
        <dsp:cNvSpPr/>
      </dsp:nvSpPr>
      <dsp:spPr>
        <a:xfrm>
          <a:off x="1083540" y="360040"/>
          <a:ext cx="2124027" cy="1799997"/>
        </a:xfrm>
        <a:prstGeom prst="hexagon">
          <a:avLst>
            <a:gd name="adj" fmla="val 25000"/>
            <a:gd name="vf" fmla="val 115470"/>
          </a:avLst>
        </a:prstGeom>
        <a:solidFill>
          <a:srgbClr val="92D05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tr-TR"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Çevre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sp:txBody>
      <dsp:txXfrm>
        <a:off x="1410542" y="637156"/>
        <a:ext cx="1470023" cy="1245765"/>
      </dsp:txXfrm>
    </dsp:sp>
    <dsp:sp modelId="{56656E7B-6D64-42DE-8C83-82B615B6B50E}">
      <dsp:nvSpPr>
        <dsp:cNvPr id="0" name=""/>
        <dsp:cNvSpPr/>
      </dsp:nvSpPr>
      <dsp:spPr>
        <a:xfrm>
          <a:off x="4169623" y="3468407"/>
          <a:ext cx="193269" cy="1667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69603-35C0-4E81-A6AB-0442D3A2BAB1}">
      <dsp:nvSpPr>
        <dsp:cNvPr id="0" name=""/>
        <dsp:cNvSpPr/>
      </dsp:nvSpPr>
      <dsp:spPr>
        <a:xfrm>
          <a:off x="4440918" y="2986712"/>
          <a:ext cx="1799998" cy="161999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2000" r="-5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15B34-4474-4532-BEAD-FBAC2E38C312}">
      <dsp:nvSpPr>
        <dsp:cNvPr id="0" name=""/>
        <dsp:cNvSpPr/>
      </dsp:nvSpPr>
      <dsp:spPr>
        <a:xfrm>
          <a:off x="4282186" y="3315429"/>
          <a:ext cx="193269" cy="1667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FC62D-E7A4-4AD0-AD8D-9DABF7C466F5}">
      <dsp:nvSpPr>
        <dsp:cNvPr id="0" name=""/>
        <dsp:cNvSpPr/>
      </dsp:nvSpPr>
      <dsp:spPr>
        <a:xfrm>
          <a:off x="3000750" y="2122618"/>
          <a:ext cx="1799998" cy="1619996"/>
        </a:xfrm>
        <a:prstGeom prst="hexagon">
          <a:avLst>
            <a:gd name="adj" fmla="val 25000"/>
            <a:gd name="vf" fmla="val 115470"/>
          </a:avLst>
        </a:prstGeom>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tr-TR"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Sanayi</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sp:txBody>
      <dsp:txXfrm>
        <a:off x="3285750" y="2379117"/>
        <a:ext cx="1229999" cy="1106998"/>
      </dsp:txXfrm>
    </dsp:sp>
    <dsp:sp modelId="{BEBF642B-D7E0-4EEB-BAF5-C3595B323C10}">
      <dsp:nvSpPr>
        <dsp:cNvPr id="0" name=""/>
        <dsp:cNvSpPr/>
      </dsp:nvSpPr>
      <dsp:spPr>
        <a:xfrm>
          <a:off x="2640713" y="970494"/>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D99DB51-E699-4F60-A6A8-D19F9F2F4839}">
      <dsp:nvSpPr>
        <dsp:cNvPr id="0" name=""/>
        <dsp:cNvSpPr/>
      </dsp:nvSpPr>
      <dsp:spPr>
        <a:xfrm>
          <a:off x="2830403" y="0"/>
          <a:ext cx="1565504" cy="141624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BAADC-D6A1-4EE1-BFAA-EAFE1DC52A59}">
      <dsp:nvSpPr>
        <dsp:cNvPr id="0" name=""/>
        <dsp:cNvSpPr/>
      </dsp:nvSpPr>
      <dsp:spPr>
        <a:xfrm>
          <a:off x="3027759" y="900100"/>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60AB0CE-0C4B-4127-AD05-C93312A97EC6}">
      <dsp:nvSpPr>
        <dsp:cNvPr id="0" name=""/>
        <dsp:cNvSpPr/>
      </dsp:nvSpPr>
      <dsp:spPr>
        <a:xfrm>
          <a:off x="4467916" y="864098"/>
          <a:ext cx="1548008" cy="1368005"/>
        </a:xfrm>
        <a:prstGeom prst="hexagon">
          <a:avLst>
            <a:gd name="adj" fmla="val 25000"/>
            <a:gd name="vf" fmla="val 115470"/>
          </a:avLst>
        </a:prstGeom>
        <a:solidFill>
          <a:schemeClr val="bg1">
            <a:lumMod val="75000"/>
          </a:schemeClr>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tr-TR"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Enerji</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sp:txBody>
      <dsp:txXfrm>
        <a:off x="4710917" y="1078843"/>
        <a:ext cx="1062006" cy="938515"/>
      </dsp:txXfrm>
    </dsp:sp>
    <dsp:sp modelId="{51439553-5512-4B6A-8B5F-F464AF296CD8}">
      <dsp:nvSpPr>
        <dsp:cNvPr id="0" name=""/>
        <dsp:cNvSpPr/>
      </dsp:nvSpPr>
      <dsp:spPr>
        <a:xfrm>
          <a:off x="5650339" y="1875270"/>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757779B-3E43-48E1-BB34-245B9D530C9D}">
      <dsp:nvSpPr>
        <dsp:cNvPr id="0" name=""/>
        <dsp:cNvSpPr/>
      </dsp:nvSpPr>
      <dsp:spPr>
        <a:xfrm>
          <a:off x="5692055" y="1656181"/>
          <a:ext cx="1656846" cy="142270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D412A-63C0-4AA1-9CDA-68A000BDE88D}">
      <dsp:nvSpPr>
        <dsp:cNvPr id="0" name=""/>
        <dsp:cNvSpPr/>
      </dsp:nvSpPr>
      <dsp:spPr>
        <a:xfrm>
          <a:off x="5938376" y="2163299"/>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9ECFDAE-7C0A-4649-9B7B-991D3BD94FE3}">
      <dsp:nvSpPr>
        <dsp:cNvPr id="0" name=""/>
        <dsp:cNvSpPr/>
      </dsp:nvSpPr>
      <dsp:spPr>
        <a:xfrm>
          <a:off x="6506569" y="288033"/>
          <a:ext cx="1261903" cy="1151995"/>
        </a:xfrm>
        <a:prstGeom prst="hexagon">
          <a:avLst>
            <a:gd name="adj" fmla="val 25000"/>
            <a:gd name="vf" fmla="val 115470"/>
          </a:avLst>
        </a:prstGeom>
        <a:solidFill>
          <a:schemeClr val="accent6">
            <a:lumMod val="60000"/>
            <a:lumOff val="40000"/>
          </a:schemeClr>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tr-TR"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Tarımsal Sulama</a:t>
          </a:r>
          <a:endParaRPr lang="tr-TR"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sp:txBody>
      <dsp:txXfrm>
        <a:off x="6707727" y="471671"/>
        <a:ext cx="859587" cy="784719"/>
      </dsp:txXfrm>
    </dsp:sp>
    <dsp:sp modelId="{757857F3-BEDD-4FD5-81BE-D5BCE2939273}">
      <dsp:nvSpPr>
        <dsp:cNvPr id="0" name=""/>
        <dsp:cNvSpPr/>
      </dsp:nvSpPr>
      <dsp:spPr>
        <a:xfrm>
          <a:off x="7354976" y="1229733"/>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5824142-98FA-403B-BCE7-89982F79339A}">
      <dsp:nvSpPr>
        <dsp:cNvPr id="0" name=""/>
        <dsp:cNvSpPr/>
      </dsp:nvSpPr>
      <dsp:spPr>
        <a:xfrm>
          <a:off x="7561510" y="936109"/>
          <a:ext cx="1223465" cy="113466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7CCCF-1651-4986-AC84-ABC5B5DE610B}">
      <dsp:nvSpPr>
        <dsp:cNvPr id="0" name=""/>
        <dsp:cNvSpPr/>
      </dsp:nvSpPr>
      <dsp:spPr>
        <a:xfrm>
          <a:off x="7739370" y="1260140"/>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87C1F64-B6D1-4121-A580-5D5F602BFF82}">
      <dsp:nvSpPr>
        <dsp:cNvPr id="0" name=""/>
        <dsp:cNvSpPr/>
      </dsp:nvSpPr>
      <dsp:spPr>
        <a:xfrm>
          <a:off x="7524977" y="3184729"/>
          <a:ext cx="1259998" cy="1151995"/>
        </a:xfrm>
        <a:prstGeom prst="hexagon">
          <a:avLst>
            <a:gd name="adj" fmla="val 25000"/>
            <a:gd name="vf" fmla="val 1154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tr-TR" sz="1200" b="0" kern="1200" dirty="0" smtClean="0">
              <a:latin typeface="Arial" pitchFamily="34" charset="0"/>
              <a:cs typeface="Arial" pitchFamily="34" charset="0"/>
            </a:rPr>
            <a:t>Diğer (Su ürünleri yetiştiriciliği, rekreasyon, turizm..)</a:t>
          </a:r>
          <a:endParaRPr lang="tr-TR" sz="1200" b="0" kern="1200" dirty="0">
            <a:latin typeface="Arial" pitchFamily="34" charset="0"/>
            <a:cs typeface="Arial" pitchFamily="34" charset="0"/>
          </a:endParaRPr>
        </a:p>
      </dsp:txBody>
      <dsp:txXfrm>
        <a:off x="7725976" y="3368499"/>
        <a:ext cx="858000" cy="784455"/>
      </dsp:txXfrm>
    </dsp:sp>
    <dsp:sp modelId="{016809D1-592C-4B8B-9A2E-92683D65DE9C}">
      <dsp:nvSpPr>
        <dsp:cNvPr id="0" name=""/>
        <dsp:cNvSpPr/>
      </dsp:nvSpPr>
      <dsp:spPr>
        <a:xfrm>
          <a:off x="4303406" y="3274751"/>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96BBC0C-0BD7-46B8-AA30-9D28516FB839}">
      <dsp:nvSpPr>
        <dsp:cNvPr id="0" name=""/>
        <dsp:cNvSpPr/>
      </dsp:nvSpPr>
      <dsp:spPr>
        <a:xfrm>
          <a:off x="6468669" y="3816423"/>
          <a:ext cx="1289921" cy="1115972"/>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C95BC-5CC6-4FC0-9A88-8CD63B654D78}">
      <dsp:nvSpPr>
        <dsp:cNvPr id="0" name=""/>
        <dsp:cNvSpPr/>
      </dsp:nvSpPr>
      <dsp:spPr>
        <a:xfrm>
          <a:off x="4653129" y="3490774"/>
          <a:ext cx="193269" cy="16673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B0941-D502-4E84-8470-9747ADF8CF14}">
      <dsp:nvSpPr>
        <dsp:cNvPr id="0" name=""/>
        <dsp:cNvSpPr/>
      </dsp:nvSpPr>
      <dsp:spPr>
        <a:xfrm rot="10800000">
          <a:off x="0" y="0"/>
          <a:ext cx="6768752" cy="1584176"/>
        </a:xfrm>
        <a:prstGeom prst="trapezoid">
          <a:avLst>
            <a:gd name="adj" fmla="val 71212"/>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smtClean="0">
              <a:solidFill>
                <a:schemeClr val="accent6">
                  <a:lumMod val="20000"/>
                  <a:lumOff val="80000"/>
                </a:schemeClr>
              </a:solidFill>
              <a:latin typeface="Arial" pitchFamily="34" charset="0"/>
              <a:cs typeface="Arial" pitchFamily="34" charset="0"/>
            </a:rPr>
            <a:t>İyi bir su tahsis politikası ve yasal çerçeve</a:t>
          </a:r>
          <a:endParaRPr lang="tr-TR" sz="3300" kern="1200" dirty="0">
            <a:solidFill>
              <a:schemeClr val="accent6">
                <a:lumMod val="20000"/>
                <a:lumOff val="80000"/>
              </a:schemeClr>
            </a:solidFill>
            <a:latin typeface="Arial" pitchFamily="34" charset="0"/>
            <a:cs typeface="Arial" pitchFamily="34" charset="0"/>
          </a:endParaRPr>
        </a:p>
      </dsp:txBody>
      <dsp:txXfrm rot="-10800000">
        <a:off x="1184531" y="0"/>
        <a:ext cx="4399688" cy="1584176"/>
      </dsp:txXfrm>
    </dsp:sp>
    <dsp:sp modelId="{21CC05B0-F69F-4815-B0C9-359CB7E9DFF9}">
      <dsp:nvSpPr>
        <dsp:cNvPr id="0" name=""/>
        <dsp:cNvSpPr/>
      </dsp:nvSpPr>
      <dsp:spPr>
        <a:xfrm rot="10800000">
          <a:off x="1128125" y="1584175"/>
          <a:ext cx="4512501" cy="1584176"/>
        </a:xfrm>
        <a:prstGeom prst="trapezoid">
          <a:avLst>
            <a:gd name="adj" fmla="val 71212"/>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smtClean="0">
              <a:solidFill>
                <a:schemeClr val="accent6">
                  <a:lumMod val="20000"/>
                  <a:lumOff val="80000"/>
                </a:schemeClr>
              </a:solidFill>
              <a:latin typeface="Arial" pitchFamily="34" charset="0"/>
              <a:cs typeface="Arial" pitchFamily="34" charset="0"/>
            </a:rPr>
            <a:t>İyi bir organizasyonel yapı</a:t>
          </a:r>
        </a:p>
      </dsp:txBody>
      <dsp:txXfrm rot="-10800000">
        <a:off x="1917813" y="1584175"/>
        <a:ext cx="2933125" cy="1584176"/>
      </dsp:txXfrm>
    </dsp:sp>
    <dsp:sp modelId="{79C13E70-AEC6-48EA-919D-64D3839C3A09}">
      <dsp:nvSpPr>
        <dsp:cNvPr id="0" name=""/>
        <dsp:cNvSpPr/>
      </dsp:nvSpPr>
      <dsp:spPr>
        <a:xfrm rot="10800000">
          <a:off x="2256250" y="3168351"/>
          <a:ext cx="2256250" cy="1584176"/>
        </a:xfrm>
        <a:prstGeom prst="trapezoid">
          <a:avLst>
            <a:gd name="adj" fmla="val 71212"/>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solidFill>
              <a:schemeClr val="accent6">
                <a:lumMod val="20000"/>
                <a:lumOff val="80000"/>
              </a:schemeClr>
            </a:solidFill>
            <a:latin typeface="Arial" pitchFamily="34" charset="0"/>
            <a:cs typeface="Arial" pitchFamily="34" charset="0"/>
          </a:endParaRPr>
        </a:p>
      </dsp:txBody>
      <dsp:txXfrm rot="-10800000">
        <a:off x="2256250" y="3168351"/>
        <a:ext cx="2256250" cy="1584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CB801-7D12-43B7-9937-6D9159C06A87}">
      <dsp:nvSpPr>
        <dsp:cNvPr id="0" name=""/>
        <dsp:cNvSpPr/>
      </dsp:nvSpPr>
      <dsp:spPr>
        <a:xfrm>
          <a:off x="360032" y="432045"/>
          <a:ext cx="3786195" cy="39590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t" anchorCtr="0">
          <a:noAutofit/>
        </a:bodyPr>
        <a:lstStyle/>
        <a:p>
          <a:pPr lvl="0" algn="l" defTabSz="889000">
            <a:lnSpc>
              <a:spcPct val="90000"/>
            </a:lnSpc>
            <a:spcBef>
              <a:spcPct val="0"/>
            </a:spcBef>
            <a:spcAft>
              <a:spcPct val="35000"/>
            </a:spcAft>
          </a:pPr>
          <a:r>
            <a:rPr lang="tr-TR" sz="2000" b="1" kern="1200" dirty="0" smtClean="0">
              <a:solidFill>
                <a:srgbClr val="0000FF"/>
              </a:solidFill>
              <a:latin typeface="+mn-lt"/>
              <a:ea typeface="+mn-ea"/>
              <a:cs typeface="+mn-cs"/>
            </a:rPr>
            <a:t>    Teknik Çerçevenin</a:t>
          </a:r>
        </a:p>
        <a:p>
          <a:pPr lvl="0" algn="l" defTabSz="889000">
            <a:lnSpc>
              <a:spcPct val="90000"/>
            </a:lnSpc>
            <a:spcBef>
              <a:spcPct val="0"/>
            </a:spcBef>
            <a:spcAft>
              <a:spcPct val="35000"/>
            </a:spcAft>
          </a:pPr>
          <a:r>
            <a:rPr lang="tr-TR" sz="2000" b="1" kern="1200" dirty="0" smtClean="0">
              <a:solidFill>
                <a:srgbClr val="0000FF"/>
              </a:solidFill>
              <a:latin typeface="+mn-lt"/>
              <a:ea typeface="+mn-ea"/>
              <a:cs typeface="+mn-cs"/>
            </a:rPr>
            <a:t>    Oluşturulması</a:t>
          </a:r>
        </a:p>
        <a:p>
          <a:pPr lvl="0" algn="l" defTabSz="889000">
            <a:lnSpc>
              <a:spcPct val="90000"/>
            </a:lnSpc>
            <a:spcBef>
              <a:spcPct val="0"/>
            </a:spcBef>
            <a:spcAft>
              <a:spcPct val="35000"/>
            </a:spcAft>
          </a:pPr>
          <a:endParaRPr lang="tr-TR" sz="2000" b="1" kern="1200" dirty="0">
            <a:solidFill>
              <a:srgbClr val="002060"/>
            </a:solidFill>
            <a:latin typeface="Arial" pitchFamily="34" charset="0"/>
            <a:cs typeface="Arial" pitchFamily="34" charset="0"/>
          </a:endParaRPr>
        </a:p>
        <a:p>
          <a:pPr marL="228600" lvl="1" indent="-228600" algn="l" defTabSz="933450">
            <a:lnSpc>
              <a:spcPct val="100000"/>
            </a:lnSpc>
            <a:spcBef>
              <a:spcPct val="0"/>
            </a:spcBef>
            <a:spcAft>
              <a:spcPct val="15000"/>
            </a:spcAft>
            <a:buChar char="••"/>
          </a:pPr>
          <a:r>
            <a:rPr lang="tr-TR" sz="2100" b="1" kern="1200" dirty="0" smtClean="0">
              <a:solidFill>
                <a:srgbClr val="0000FF"/>
              </a:solidFill>
              <a:latin typeface="+mn-lt"/>
              <a:ea typeface="+mn-ea"/>
              <a:cs typeface="+mn-cs"/>
            </a:rPr>
            <a:t>Havza Bazlı Sektörel Su Tahsis Planlarının hazırlanması, uygulanması ve izlenmesi </a:t>
          </a:r>
          <a:endParaRPr lang="tr-TR" sz="2100" b="1" kern="1200" dirty="0">
            <a:solidFill>
              <a:srgbClr val="0000FF"/>
            </a:solidFill>
            <a:latin typeface="+mn-lt"/>
            <a:ea typeface="+mn-ea"/>
            <a:cs typeface="+mn-cs"/>
          </a:endParaRPr>
        </a:p>
      </dsp:txBody>
      <dsp:txXfrm>
        <a:off x="965824" y="432045"/>
        <a:ext cx="3180404" cy="3959056"/>
      </dsp:txXfrm>
    </dsp:sp>
    <dsp:sp modelId="{2CF6C1A8-AA0E-41FF-B631-29ADEC7729AF}">
      <dsp:nvSpPr>
        <dsp:cNvPr id="0" name=""/>
        <dsp:cNvSpPr/>
      </dsp:nvSpPr>
      <dsp:spPr>
        <a:xfrm>
          <a:off x="370443" y="0"/>
          <a:ext cx="857930" cy="796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tr-TR" sz="4800" kern="1200" dirty="0" smtClean="0">
              <a:solidFill>
                <a:srgbClr val="002060"/>
              </a:solidFill>
              <a:latin typeface="Arial" pitchFamily="34" charset="0"/>
              <a:cs typeface="Arial" pitchFamily="34" charset="0"/>
            </a:rPr>
            <a:t>1</a:t>
          </a:r>
          <a:endParaRPr lang="tr-TR" sz="4800" kern="1200" dirty="0">
            <a:solidFill>
              <a:srgbClr val="002060"/>
            </a:solidFill>
            <a:latin typeface="Arial" pitchFamily="34" charset="0"/>
            <a:cs typeface="Arial" pitchFamily="34" charset="0"/>
          </a:endParaRPr>
        </a:p>
      </dsp:txBody>
      <dsp:txXfrm>
        <a:off x="496084" y="116649"/>
        <a:ext cx="606648" cy="563231"/>
      </dsp:txXfrm>
    </dsp:sp>
    <dsp:sp modelId="{1F40A3FF-EED6-4ED0-8C60-F75C2B7EA263}">
      <dsp:nvSpPr>
        <dsp:cNvPr id="0" name=""/>
        <dsp:cNvSpPr/>
      </dsp:nvSpPr>
      <dsp:spPr>
        <a:xfrm>
          <a:off x="4363208" y="470408"/>
          <a:ext cx="3912632" cy="38807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t" anchorCtr="0">
          <a:noAutofit/>
        </a:bodyPr>
        <a:lstStyle/>
        <a:p>
          <a:pPr lvl="0" algn="l" defTabSz="933450">
            <a:lnSpc>
              <a:spcPct val="100000"/>
            </a:lnSpc>
            <a:spcBef>
              <a:spcPct val="0"/>
            </a:spcBef>
            <a:spcAft>
              <a:spcPct val="35000"/>
            </a:spcAft>
          </a:pPr>
          <a:r>
            <a:rPr lang="tr-TR" sz="2100" b="1" kern="1200" dirty="0" smtClean="0">
              <a:solidFill>
                <a:srgbClr val="0000FF"/>
              </a:solidFill>
              <a:latin typeface="+mn-lt"/>
              <a:ea typeface="+mn-ea"/>
              <a:cs typeface="+mn-cs"/>
            </a:rPr>
            <a:t>Yasal </a:t>
          </a:r>
          <a:r>
            <a:rPr lang="tr-TR" sz="2100" b="1" kern="1200" dirty="0" smtClean="0">
              <a:solidFill>
                <a:srgbClr val="0000FF"/>
              </a:solidFill>
              <a:latin typeface="+mn-lt"/>
              <a:ea typeface="+mn-ea"/>
              <a:cs typeface="+mn-cs"/>
            </a:rPr>
            <a:t>Çerçevenin Oluşturulması</a:t>
          </a:r>
        </a:p>
        <a:p>
          <a:pPr lvl="0" algn="l" defTabSz="933450">
            <a:lnSpc>
              <a:spcPct val="100000"/>
            </a:lnSpc>
            <a:spcBef>
              <a:spcPct val="0"/>
            </a:spcBef>
            <a:spcAft>
              <a:spcPct val="35000"/>
            </a:spcAft>
          </a:pPr>
          <a:endParaRPr lang="tr-TR" sz="2100" b="1" kern="1200" dirty="0">
            <a:solidFill>
              <a:srgbClr val="0000FF"/>
            </a:solidFill>
            <a:latin typeface="+mn-lt"/>
            <a:ea typeface="+mn-ea"/>
            <a:cs typeface="+mn-cs"/>
          </a:endParaRPr>
        </a:p>
        <a:p>
          <a:pPr marL="228600" lvl="1" indent="-228600" algn="l" defTabSz="933450">
            <a:lnSpc>
              <a:spcPct val="100000"/>
            </a:lnSpc>
            <a:spcBef>
              <a:spcPct val="0"/>
            </a:spcBef>
            <a:spcAft>
              <a:spcPct val="15000"/>
            </a:spcAft>
            <a:buChar char="••"/>
          </a:pPr>
          <a:r>
            <a:rPr lang="tr-TR" sz="2100" b="1" kern="1200" dirty="0" smtClean="0">
              <a:solidFill>
                <a:srgbClr val="0000FF"/>
              </a:solidFill>
              <a:latin typeface="+mn-lt"/>
              <a:ea typeface="+mn-ea"/>
              <a:cs typeface="+mn-cs"/>
            </a:rPr>
            <a:t>Su Kanunu</a:t>
          </a:r>
          <a:endParaRPr lang="tr-TR" sz="2100" b="1" kern="1200" dirty="0">
            <a:solidFill>
              <a:srgbClr val="0000FF"/>
            </a:solidFill>
            <a:latin typeface="+mn-lt"/>
            <a:ea typeface="+mn-ea"/>
            <a:cs typeface="+mn-cs"/>
          </a:endParaRPr>
        </a:p>
        <a:p>
          <a:pPr marL="228600" lvl="1" indent="-228600" algn="l" defTabSz="933450">
            <a:lnSpc>
              <a:spcPct val="100000"/>
            </a:lnSpc>
            <a:spcBef>
              <a:spcPct val="0"/>
            </a:spcBef>
            <a:spcAft>
              <a:spcPct val="15000"/>
            </a:spcAft>
            <a:buChar char="••"/>
          </a:pPr>
          <a:endParaRPr lang="tr-TR" sz="2100" b="1" kern="1200" dirty="0">
            <a:solidFill>
              <a:srgbClr val="0000FF"/>
            </a:solidFill>
            <a:latin typeface="+mn-lt"/>
            <a:ea typeface="+mn-ea"/>
            <a:cs typeface="+mn-cs"/>
          </a:endParaRPr>
        </a:p>
        <a:p>
          <a:pPr marL="228600" lvl="1" indent="-228600" algn="l" defTabSz="933450">
            <a:lnSpc>
              <a:spcPct val="100000"/>
            </a:lnSpc>
            <a:spcBef>
              <a:spcPct val="0"/>
            </a:spcBef>
            <a:spcAft>
              <a:spcPct val="15000"/>
            </a:spcAft>
            <a:buChar char="••"/>
          </a:pPr>
          <a:r>
            <a:rPr lang="tr-TR" sz="2100" b="1" kern="1200" dirty="0" smtClean="0">
              <a:solidFill>
                <a:srgbClr val="0000FF"/>
              </a:solidFill>
              <a:latin typeface="+mn-lt"/>
              <a:ea typeface="+mn-ea"/>
              <a:cs typeface="+mn-cs"/>
            </a:rPr>
            <a:t>İlgili Yönetmelikler</a:t>
          </a:r>
          <a:endParaRPr lang="tr-TR" sz="2100" b="1" kern="1200" dirty="0">
            <a:solidFill>
              <a:srgbClr val="0000FF"/>
            </a:solidFill>
            <a:latin typeface="+mn-lt"/>
            <a:ea typeface="+mn-ea"/>
            <a:cs typeface="+mn-cs"/>
          </a:endParaRPr>
        </a:p>
        <a:p>
          <a:pPr marL="228600" lvl="1" indent="-228600" algn="l" defTabSz="889000">
            <a:lnSpc>
              <a:spcPct val="90000"/>
            </a:lnSpc>
            <a:spcBef>
              <a:spcPct val="0"/>
            </a:spcBef>
            <a:spcAft>
              <a:spcPct val="15000"/>
            </a:spcAft>
            <a:buChar char="••"/>
          </a:pPr>
          <a:endParaRPr lang="tr-TR" sz="2000" kern="1200" dirty="0">
            <a:solidFill>
              <a:srgbClr val="002060"/>
            </a:solidFill>
            <a:latin typeface="Arial" pitchFamily="34" charset="0"/>
            <a:cs typeface="Arial" pitchFamily="34" charset="0"/>
          </a:endParaRPr>
        </a:p>
        <a:p>
          <a:pPr marL="228600" lvl="2" indent="-114300" algn="l" defTabSz="533400">
            <a:lnSpc>
              <a:spcPct val="90000"/>
            </a:lnSpc>
            <a:spcBef>
              <a:spcPct val="0"/>
            </a:spcBef>
            <a:spcAft>
              <a:spcPct val="15000"/>
            </a:spcAft>
            <a:buChar char="••"/>
          </a:pPr>
          <a:r>
            <a:rPr lang="tr-TR" sz="1200" b="1" kern="1200" dirty="0" smtClean="0">
              <a:solidFill>
                <a:srgbClr val="0000FF"/>
              </a:solidFill>
              <a:latin typeface="+mn-lt"/>
              <a:ea typeface="+mn-ea"/>
              <a:cs typeface="+mn-cs"/>
            </a:rPr>
            <a:t>Havza Bazlı Sektörel Su Tahsis Planlarının Yapımına Dair Yönetmelik</a:t>
          </a:r>
          <a:endParaRPr lang="tr-TR" sz="1200" b="1" kern="1200" dirty="0">
            <a:solidFill>
              <a:srgbClr val="0000FF"/>
            </a:solidFill>
            <a:latin typeface="+mn-lt"/>
            <a:ea typeface="+mn-ea"/>
            <a:cs typeface="+mn-cs"/>
          </a:endParaRPr>
        </a:p>
        <a:p>
          <a:pPr marL="228600" lvl="2" indent="-114300" algn="just" defTabSz="533400">
            <a:lnSpc>
              <a:spcPct val="90000"/>
            </a:lnSpc>
            <a:spcBef>
              <a:spcPct val="0"/>
            </a:spcBef>
            <a:spcAft>
              <a:spcPct val="15000"/>
            </a:spcAft>
            <a:buChar char="••"/>
          </a:pPr>
          <a:endParaRPr lang="tr-TR" sz="1200" b="1" kern="1200" dirty="0" smtClean="0">
            <a:solidFill>
              <a:srgbClr val="0000FF"/>
            </a:solidFill>
            <a:latin typeface="+mn-lt"/>
            <a:ea typeface="+mn-ea"/>
            <a:cs typeface="+mn-cs"/>
          </a:endParaRPr>
        </a:p>
        <a:p>
          <a:pPr marL="228600" lvl="2" indent="-114300" algn="just" defTabSz="533400">
            <a:lnSpc>
              <a:spcPct val="90000"/>
            </a:lnSpc>
            <a:spcBef>
              <a:spcPct val="0"/>
            </a:spcBef>
            <a:spcAft>
              <a:spcPct val="15000"/>
            </a:spcAft>
            <a:buChar char="••"/>
          </a:pPr>
          <a:r>
            <a:rPr lang="tr-TR" sz="1200" b="1" kern="1200" dirty="0" smtClean="0">
              <a:solidFill>
                <a:srgbClr val="0000FF"/>
              </a:solidFill>
              <a:latin typeface="+mn-lt"/>
              <a:ea typeface="+mn-ea"/>
              <a:cs typeface="+mn-cs"/>
            </a:rPr>
            <a:t>Su Tahsis Komisyonunun Çalışma Esas ve Usullerine Dair Yönetmelik</a:t>
          </a:r>
        </a:p>
      </dsp:txBody>
      <dsp:txXfrm>
        <a:off x="4989229" y="470408"/>
        <a:ext cx="3286610" cy="3880775"/>
      </dsp:txXfrm>
    </dsp:sp>
    <dsp:sp modelId="{188DC4FE-4E02-4E59-B914-E401049A71D8}">
      <dsp:nvSpPr>
        <dsp:cNvPr id="0" name=""/>
        <dsp:cNvSpPr/>
      </dsp:nvSpPr>
      <dsp:spPr>
        <a:xfrm>
          <a:off x="4249553" y="0"/>
          <a:ext cx="796518" cy="811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tr-TR" sz="4800" kern="1200" dirty="0" smtClean="0">
              <a:solidFill>
                <a:srgbClr val="002060"/>
              </a:solidFill>
              <a:latin typeface="Arial" pitchFamily="34" charset="0"/>
              <a:cs typeface="Arial" pitchFamily="34" charset="0"/>
            </a:rPr>
            <a:t>2</a:t>
          </a:r>
          <a:endParaRPr lang="tr-TR" sz="4800" kern="1200" dirty="0">
            <a:solidFill>
              <a:srgbClr val="002060"/>
            </a:solidFill>
            <a:latin typeface="Arial" pitchFamily="34" charset="0"/>
            <a:cs typeface="Arial" pitchFamily="34" charset="0"/>
          </a:endParaRPr>
        </a:p>
      </dsp:txBody>
      <dsp:txXfrm>
        <a:off x="4366200" y="118799"/>
        <a:ext cx="563224" cy="573611"/>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6AC6F-CC61-4982-A731-0A21927A9F1B}" type="datetimeFigureOut">
              <a:rPr lang="tr-TR" smtClean="0"/>
              <a:t>12.12.2013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99C14-4B99-4D47-BFEE-692B06C3F251}" type="slidenum">
              <a:rPr lang="tr-TR" smtClean="0"/>
              <a:t>‹#›</a:t>
            </a:fld>
            <a:endParaRPr lang="tr-TR"/>
          </a:p>
        </p:txBody>
      </p:sp>
    </p:spTree>
    <p:extLst>
      <p:ext uri="{BB962C8B-B14F-4D97-AF65-F5344CB8AC3E}">
        <p14:creationId xmlns:p14="http://schemas.microsoft.com/office/powerpoint/2010/main" val="325650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Slayt Numarası Yer Tutucusu"/>
          <p:cNvSpPr>
            <a:spLocks noGrp="1"/>
          </p:cNvSpPr>
          <p:nvPr>
            <p:ph type="sldNum" sz="quarter" idx="5"/>
          </p:nvPr>
        </p:nvSpPr>
        <p:spPr/>
        <p:txBody>
          <a:bodyPr/>
          <a:lstStyle/>
          <a:p>
            <a:pPr>
              <a:defRPr/>
            </a:pPr>
            <a:fld id="{5298FF25-AF35-4E25-A0C5-8EF1ED6AB0CD}" type="slidenum">
              <a:rPr lang="tr-TR" smtClean="0"/>
              <a:pPr>
                <a:defRPr/>
              </a:pPr>
              <a:t>2</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Altbilgi Yer Tutucusu"/>
          <p:cNvSpPr>
            <a:spLocks noGrp="1"/>
          </p:cNvSpPr>
          <p:nvPr>
            <p:ph type="ftr" sz="quarter" idx="4"/>
          </p:nvPr>
        </p:nvSpPr>
        <p:spPr/>
        <p:txBody>
          <a:bodyPr/>
          <a:lstStyle/>
          <a:p>
            <a:pPr>
              <a:defRPr/>
            </a:pPr>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Font typeface="Arial" charset="0"/>
              <a:buChar char="•"/>
              <a:defRPr/>
            </a:pPr>
            <a:r>
              <a:rPr lang="tr-TR" sz="1200" b="1" dirty="0" smtClean="0">
                <a:solidFill>
                  <a:srgbClr val="002060"/>
                </a:solidFill>
              </a:rPr>
              <a:t>Havza Envanter ve Arazi Çalışmaları: </a:t>
            </a:r>
            <a:r>
              <a:rPr lang="tr-TR" sz="1200" dirty="0" smtClean="0">
                <a:solidFill>
                  <a:srgbClr val="002060"/>
                </a:solidFill>
              </a:rPr>
              <a:t>Daire Başkanlığımızın görevleri kapsamında havza potansiyelini gerçek boyutuyla tespit edebilmek, verileri düzenli ve doğru bir şekilde direkt olarak kaynağından alabilmek, havzada bulunan paydaşlarımızla iyi bir işbirliği sağlamak amacıyla bugüne kadar 6 Havzada Havza Envanter ve Arazi çalışmaları düzenlenmiştir. Şubemiz Burdur Göller Havzası dışında diğer tüm havza gezilerine katılım sağlamıştır.</a:t>
            </a:r>
          </a:p>
        </p:txBody>
      </p:sp>
      <p:sp>
        <p:nvSpPr>
          <p:cNvPr id="4" name="3 Slayt Numarası Yer Tutucusu"/>
          <p:cNvSpPr>
            <a:spLocks noGrp="1"/>
          </p:cNvSpPr>
          <p:nvPr>
            <p:ph type="sldNum" sz="quarter" idx="10"/>
          </p:nvPr>
        </p:nvSpPr>
        <p:spPr/>
        <p:txBody>
          <a:bodyPr/>
          <a:lstStyle/>
          <a:p>
            <a:pPr>
              <a:defRPr/>
            </a:pPr>
            <a:fld id="{8F4532FC-A4BF-4BF1-B5EE-4B09DE9E7E28}" type="slidenum">
              <a:rPr lang="tr-TR" smtClean="0"/>
              <a:pPr>
                <a:defRPr/>
              </a:pPr>
              <a:t>24</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dirty="0" smtClean="0">
                <a:solidFill>
                  <a:srgbClr val="002060"/>
                </a:solidFill>
              </a:rPr>
              <a:t>Teknik Çerçevenin Oluşturulması </a:t>
            </a:r>
          </a:p>
          <a:p>
            <a:pPr>
              <a:defRPr/>
            </a:pPr>
            <a:r>
              <a:rPr lang="tr-TR" dirty="0" smtClean="0">
                <a:solidFill>
                  <a:srgbClr val="002060"/>
                </a:solidFill>
                <a:latin typeface="Arial" pitchFamily="34" charset="0"/>
                <a:cs typeface="Arial" pitchFamily="34" charset="0"/>
              </a:rPr>
              <a:t>Havza Bazlı Sektörel Su Tahsis Planlarının hazırlanması, uygulanması ve izlenmesi konularında;</a:t>
            </a:r>
          </a:p>
          <a:p>
            <a:pPr>
              <a:defRPr/>
            </a:pPr>
            <a:endParaRPr lang="tr-TR" dirty="0" smtClean="0">
              <a:solidFill>
                <a:srgbClr val="002060"/>
              </a:solidFill>
              <a:latin typeface="Arial" pitchFamily="34" charset="0"/>
              <a:cs typeface="Arial" pitchFamily="34" charset="0"/>
            </a:endParaRP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Sektörel su tahsisinde hangi hedef ve stratejilerin belirlenmesi gerektiği,</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Sektörel su tahsisinde suyla ilgili hangi verilerin kullanılacağı, </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Sektörel su tahsisinde hangi sektörler arasında önceliklerin hangi kriterlere göre belirleneceği,</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Sektörel su tahsisinde hangi çevresel analizlerin yapılması gerektiği,</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Sektörel su tahsisinde hangi ekonomik analizlerin yapılması  gerektiği,</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Yer altı sularına dair tahsis işlemlerinin nasıl yapılması gerektiği,</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Kuraklık döneminde gerçekleştirilecek stratejilerin ne şekilde olması gerektiği,</a:t>
            </a:r>
          </a:p>
          <a:p>
            <a:pPr marL="114300" lvl="2" indent="-57150">
              <a:lnSpc>
                <a:spcPct val="90000"/>
              </a:lnSpc>
              <a:spcAft>
                <a:spcPct val="15000"/>
              </a:spcAft>
              <a:buFontTx/>
              <a:buChar char="•"/>
              <a:defRPr/>
            </a:pPr>
            <a:r>
              <a:rPr lang="tr-TR" dirty="0" smtClean="0">
                <a:solidFill>
                  <a:srgbClr val="002060"/>
                </a:solidFill>
                <a:latin typeface="Arial" pitchFamily="34" charset="0"/>
                <a:cs typeface="Arial" pitchFamily="34" charset="0"/>
              </a:rPr>
              <a:t>Sektörel su tahsis planlarının uygulamaya geçmelerinin ardından nasıl izlenebileceği ve denetlenebileceği vb. gibi soruların cevapları aranmaktadır</a:t>
            </a:r>
          </a:p>
          <a:p>
            <a:pPr lvl="1" algn="just">
              <a:buFont typeface="Wingdings" pitchFamily="2" charset="2"/>
              <a:buChar char="Ø"/>
              <a:defRPr/>
            </a:pPr>
            <a:r>
              <a:rPr lang="tr-TR" sz="2000" b="1" dirty="0" smtClean="0">
                <a:solidFill>
                  <a:srgbClr val="002060"/>
                </a:solidFill>
                <a:latin typeface="Arial" pitchFamily="34" charset="0"/>
                <a:cs typeface="Arial" pitchFamily="34" charset="0"/>
              </a:rPr>
              <a:t>İlgili Yönetmelikler: </a:t>
            </a:r>
            <a:endParaRPr lang="tr-TR" sz="2000" dirty="0" smtClean="0">
              <a:solidFill>
                <a:srgbClr val="002060"/>
              </a:solidFill>
              <a:latin typeface="Arial" pitchFamily="34" charset="0"/>
              <a:cs typeface="Arial" pitchFamily="34" charset="0"/>
            </a:endParaRPr>
          </a:p>
          <a:p>
            <a:pPr algn="just">
              <a:defRPr/>
            </a:pPr>
            <a:r>
              <a:rPr lang="tr-TR" sz="2000" i="1" dirty="0" smtClean="0">
                <a:solidFill>
                  <a:srgbClr val="002060"/>
                </a:solidFill>
                <a:latin typeface="Arial" pitchFamily="34" charset="0"/>
                <a:cs typeface="Arial" pitchFamily="34" charset="0"/>
              </a:rPr>
              <a:t>	-Havza Bazlı Sektörel Su Tahsis Planlarının Yapımına Dair Yönetmelik</a:t>
            </a:r>
          </a:p>
          <a:p>
            <a:pPr algn="just">
              <a:defRPr/>
            </a:pPr>
            <a:r>
              <a:rPr lang="tr-TR" sz="2000" i="1" dirty="0" smtClean="0">
                <a:solidFill>
                  <a:srgbClr val="002060"/>
                </a:solidFill>
                <a:latin typeface="Arial" pitchFamily="34" charset="0"/>
                <a:cs typeface="Arial" pitchFamily="34" charset="0"/>
              </a:rPr>
              <a:t>	-</a:t>
            </a:r>
            <a:r>
              <a:rPr lang="tr-TR" sz="2000" dirty="0" smtClean="0">
                <a:solidFill>
                  <a:srgbClr val="002060"/>
                </a:solidFill>
                <a:latin typeface="Arial" pitchFamily="34" charset="0"/>
                <a:cs typeface="Arial" pitchFamily="34" charset="0"/>
              </a:rPr>
              <a:t> </a:t>
            </a:r>
            <a:r>
              <a:rPr lang="tr-TR" sz="2000" i="1" dirty="0" smtClean="0">
                <a:solidFill>
                  <a:srgbClr val="002060"/>
                </a:solidFill>
                <a:latin typeface="Arial" pitchFamily="34" charset="0"/>
                <a:cs typeface="Arial" pitchFamily="34" charset="0"/>
              </a:rPr>
              <a:t>Su Tahsis Komisyonunun Çalışma Esas ve Usullerine Dair Yönetmelik</a:t>
            </a:r>
          </a:p>
          <a:p>
            <a:pPr marL="114300" lvl="2" indent="-57150">
              <a:lnSpc>
                <a:spcPct val="90000"/>
              </a:lnSpc>
              <a:spcAft>
                <a:spcPct val="15000"/>
              </a:spcAft>
              <a:buFontTx/>
              <a:buChar char="•"/>
              <a:defRPr/>
            </a:pPr>
            <a:endParaRPr lang="tr-TR" dirty="0"/>
          </a:p>
        </p:txBody>
      </p:sp>
      <p:sp>
        <p:nvSpPr>
          <p:cNvPr id="4" name="3 Slayt Numarası Yer Tutucusu"/>
          <p:cNvSpPr>
            <a:spLocks noGrp="1"/>
          </p:cNvSpPr>
          <p:nvPr>
            <p:ph type="sldNum" sz="quarter" idx="10"/>
          </p:nvPr>
        </p:nvSpPr>
        <p:spPr/>
        <p:txBody>
          <a:bodyPr/>
          <a:lstStyle/>
          <a:p>
            <a:pPr>
              <a:defRPr/>
            </a:pPr>
            <a:fld id="{8F4532FC-A4BF-4BF1-B5EE-4B09DE9E7E28}" type="slidenum">
              <a:rPr lang="tr-TR" smtClean="0"/>
              <a:pPr>
                <a:defRPr/>
              </a:pPr>
              <a:t>30</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872C394-443C-44AB-8B7D-E50219D2165E}" type="datetime1">
              <a:rPr lang="tr-TR" smtClean="0"/>
              <a:t>12.12.2013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4550E74-A8DA-4815-84E3-21BCDDC82A9E}" type="datetime1">
              <a:rPr lang="tr-TR" smtClean="0"/>
              <a:t>12.12.2013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A2295F-E53A-407A-9998-94185B36C244}" type="datetime1">
              <a:rPr lang="tr-TR" smtClean="0"/>
              <a:t>12.12.2013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05766ED-5243-4A70-8E0D-490B8F9D7ECA}" type="datetime1">
              <a:rPr lang="tr-TR" smtClean="0"/>
              <a:t>12.12.2013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2EE8DFF-40C1-47AF-9D32-7DBAB7210F3E}" type="datetime1">
              <a:rPr lang="tr-TR" smtClean="0"/>
              <a:t>12.12.2013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B141D8E-AB88-4CB0-8399-3579B4ABEAA5}" type="datetime1">
              <a:rPr lang="tr-TR" smtClean="0"/>
              <a:t>12.12.2013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06F8FD4-AC8B-4293-9994-94BD30FC9ABF}" type="datetime1">
              <a:rPr lang="tr-TR" smtClean="0"/>
              <a:t>12.12.2013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6850C6-501B-424E-A787-F7FBECD02845}" type="datetime1">
              <a:rPr lang="tr-TR" smtClean="0"/>
              <a:t>12.12.2013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376FB2E-6DFB-4A53-A4C5-AF8C3C4D8D3C}" type="datetime1">
              <a:rPr lang="tr-TR" smtClean="0"/>
              <a:t>12.12.2013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7A5964-DC2D-46DB-8BF7-629697D9249D}" type="datetime1">
              <a:rPr lang="tr-TR" smtClean="0"/>
              <a:t>12.12.2013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525F119-2324-4CC2-B7AF-B074D3323100}" type="datetime1">
              <a:rPr lang="tr-TR" smtClean="0"/>
              <a:t>12.12.2013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FA9981F-B71B-4733-A7DE-6C17510F99F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14708-6A81-48B1-B7BC-59C6B1C1592F}" type="datetime1">
              <a:rPr lang="tr-TR" smtClean="0"/>
              <a:t>12.12.2013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9981F-B71B-4733-A7DE-6C17510F99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954107"/>
          </a:xfrm>
          <a:prstGeom prst="rect">
            <a:avLst/>
          </a:prstGeom>
          <a:noFill/>
        </p:spPr>
        <p:txBody>
          <a:bodyPr>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latin typeface="Arial"/>
                <a:cs typeface="+mn-cs"/>
              </a:rPr>
              <a:t>T.C.</a:t>
            </a:r>
          </a:p>
          <a:p>
            <a:pPr algn="ctr" fontAlgn="auto">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latin typeface="Arial"/>
                <a:cs typeface="+mn-cs"/>
              </a:rPr>
              <a:t>ORMAN VE SU İŞLERİ BAKANLIĞI</a:t>
            </a:r>
          </a:p>
        </p:txBody>
      </p:sp>
      <p:sp>
        <p:nvSpPr>
          <p:cNvPr id="7" name="6 Metin kutusu"/>
          <p:cNvSpPr txBox="1"/>
          <p:nvPr/>
        </p:nvSpPr>
        <p:spPr>
          <a:xfrm>
            <a:off x="1692275" y="5516563"/>
            <a:ext cx="5715000" cy="18573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tr-TR" sz="600" b="1" kern="0" spc="50" dirty="0">
              <a:ln w="11430"/>
              <a:solidFill>
                <a:schemeClr val="accent2">
                  <a:lumMod val="75000"/>
                </a:schemeClr>
              </a:solidFill>
              <a:effectLst>
                <a:outerShdw blurRad="76200" dist="50800" dir="5400000" algn="tl" rotWithShape="0">
                  <a:srgbClr val="000000">
                    <a:alpha val="65000"/>
                  </a:srgbClr>
                </a:outerShdw>
              </a:effectLst>
              <a:latin typeface="Arial"/>
              <a:cs typeface="+mn-cs"/>
            </a:endParaRPr>
          </a:p>
        </p:txBody>
      </p:sp>
      <p:sp>
        <p:nvSpPr>
          <p:cNvPr id="6" name="3 Dikdörtgen"/>
          <p:cNvSpPr/>
          <p:nvPr/>
        </p:nvSpPr>
        <p:spPr>
          <a:xfrm>
            <a:off x="193291" y="1196752"/>
            <a:ext cx="8712968" cy="621708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tr-TR" sz="3200" b="1" kern="0" spc="50" dirty="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3200" b="1" kern="0" spc="50" dirty="0">
                <a:ln w="11430"/>
                <a:solidFill>
                  <a:srgbClr val="FF0000"/>
                </a:solidFill>
                <a:effectLst>
                  <a:outerShdw blurRad="76200" dist="50800" dir="5400000" algn="tl" rotWithShape="0">
                    <a:srgbClr val="000000">
                      <a:alpha val="65000"/>
                    </a:srgbClr>
                  </a:outerShdw>
                </a:effectLst>
                <a:latin typeface="Arial"/>
              </a:rPr>
              <a:t> SU YÖNETİMİ GENEL MÜDÜRLÜĞÜ</a:t>
            </a:r>
          </a:p>
          <a:p>
            <a:pPr algn="ctr" fontAlgn="auto">
              <a:spcBef>
                <a:spcPts val="0"/>
              </a:spcBef>
              <a:spcAft>
                <a:spcPts val="0"/>
              </a:spcAft>
              <a:defRPr/>
            </a:pPr>
            <a:endParaRPr lang="tr-TR" sz="32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32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32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32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2400" b="1" kern="0" spc="50" dirty="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800" b="1" kern="0" spc="50" dirty="0">
                <a:ln w="11430"/>
                <a:solidFill>
                  <a:srgbClr val="FF0000"/>
                </a:solidFill>
                <a:effectLst>
                  <a:outerShdw blurRad="76200" dist="50800" dir="5400000" algn="tl" rotWithShape="0">
                    <a:srgbClr val="000000">
                      <a:alpha val="65000"/>
                    </a:srgbClr>
                  </a:outerShdw>
                </a:effectLst>
                <a:latin typeface="Arial"/>
              </a:rPr>
              <a:t>TAHSİSLER ŞUBE MÜDÜRLÜĞÜ</a:t>
            </a:r>
          </a:p>
          <a:p>
            <a:pPr algn="ctr" fontAlgn="auto">
              <a:spcBef>
                <a:spcPts val="0"/>
              </a:spcBef>
              <a:spcAft>
                <a:spcPts val="0"/>
              </a:spcAft>
              <a:defRPr/>
            </a:pPr>
            <a:endParaRPr lang="tr-TR" sz="2400" b="1" kern="0" spc="50" dirty="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b="1" kern="0" spc="50" dirty="0">
                <a:ln w="11430"/>
                <a:solidFill>
                  <a:srgbClr val="FF0000"/>
                </a:solidFill>
                <a:effectLst>
                  <a:outerShdw blurRad="76200" dist="50800" dir="5400000" algn="tl" rotWithShape="0">
                    <a:srgbClr val="000000">
                      <a:alpha val="65000"/>
                    </a:srgbClr>
                  </a:outerShdw>
                </a:effectLst>
                <a:latin typeface="Arial"/>
              </a:rPr>
              <a:t>Selçuk COŞKUN</a:t>
            </a:r>
          </a:p>
          <a:p>
            <a:pPr algn="ctr" fontAlgn="auto">
              <a:spcBef>
                <a:spcPts val="0"/>
              </a:spcBef>
              <a:spcAft>
                <a:spcPts val="0"/>
              </a:spcAft>
              <a:defRPr/>
            </a:pPr>
            <a:r>
              <a:rPr lang="tr-TR" b="1" kern="0" spc="50" dirty="0">
                <a:ln w="11430"/>
                <a:solidFill>
                  <a:srgbClr val="FF0000"/>
                </a:solidFill>
                <a:effectLst>
                  <a:outerShdw blurRad="76200" dist="50800" dir="5400000" algn="tl" rotWithShape="0">
                    <a:srgbClr val="000000">
                      <a:alpha val="65000"/>
                    </a:srgbClr>
                  </a:outerShdw>
                </a:effectLst>
                <a:latin typeface="Arial"/>
              </a:rPr>
              <a:t>Şube Müdürü </a:t>
            </a:r>
            <a:endParaRPr lang="tr-TR"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b="1" kern="0" spc="50" dirty="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b="1" kern="0" spc="50" dirty="0">
                <a:ln w="11430"/>
                <a:solidFill>
                  <a:srgbClr val="FF0000"/>
                </a:solidFill>
                <a:effectLst>
                  <a:outerShdw blurRad="76200" dist="50800" dir="5400000" algn="tl" rotWithShape="0">
                    <a:srgbClr val="000000">
                      <a:alpha val="65000"/>
                    </a:srgbClr>
                  </a:outerShdw>
                </a:effectLst>
                <a:latin typeface="Arial"/>
              </a:rPr>
              <a:t>13 Aralık 2013</a:t>
            </a:r>
          </a:p>
          <a:p>
            <a:pPr algn="ctr" fontAlgn="auto">
              <a:spcBef>
                <a:spcPts val="0"/>
              </a:spcBef>
              <a:spcAft>
                <a:spcPts val="0"/>
              </a:spcAft>
              <a:defRPr/>
            </a:pPr>
            <a:r>
              <a:rPr lang="tr-TR" b="1" kern="0" spc="50" dirty="0">
                <a:ln w="11430"/>
                <a:solidFill>
                  <a:srgbClr val="FF0000"/>
                </a:solidFill>
                <a:effectLst>
                  <a:outerShdw blurRad="76200" dist="50800" dir="5400000" algn="tl" rotWithShape="0">
                    <a:srgbClr val="000000">
                      <a:alpha val="65000"/>
                    </a:srgbClr>
                  </a:outerShdw>
                </a:effectLst>
                <a:latin typeface="Arial"/>
              </a:rPr>
              <a:t>ANKARA</a:t>
            </a:r>
          </a:p>
          <a:p>
            <a:pPr algn="ctr" fontAlgn="auto">
              <a:spcBef>
                <a:spcPts val="0"/>
              </a:spcBef>
              <a:spcAft>
                <a:spcPts val="0"/>
              </a:spcAft>
              <a:defRPr/>
            </a:pPr>
            <a:endParaRPr lang="tr-TR" sz="3200" b="1" kern="0" spc="50" dirty="0">
              <a:ln w="11430"/>
              <a:solidFill>
                <a:srgbClr val="FF0000"/>
              </a:solidFill>
              <a:effectLst>
                <a:outerShdw blurRad="76200" dist="50800" dir="5400000" algn="tl" rotWithShape="0">
                  <a:srgbClr val="000000">
                    <a:alpha val="65000"/>
                  </a:srgbClr>
                </a:outerShdw>
              </a:effectLst>
              <a:latin typeface="Arial"/>
              <a:cs typeface="+mn-cs"/>
            </a:endParaRPr>
          </a:p>
        </p:txBody>
      </p:sp>
    </p:spTree>
    <p:extLst>
      <p:ext uri="{BB962C8B-B14F-4D97-AF65-F5344CB8AC3E}">
        <p14:creationId xmlns:p14="http://schemas.microsoft.com/office/powerpoint/2010/main" val="26444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971600" y="260648"/>
            <a:ext cx="7345363" cy="523220"/>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tr-TR" sz="2800" b="1" dirty="0">
                <a:solidFill>
                  <a:srgbClr val="FF0000"/>
                </a:solidFill>
              </a:rPr>
              <a:t>SEKTÖREL SU TAHSİSİNİN PLANLANMASI</a:t>
            </a:r>
          </a:p>
        </p:txBody>
      </p:sp>
      <p:sp>
        <p:nvSpPr>
          <p:cNvPr id="26627" name="2 İçerik Yer Tutucusu"/>
          <p:cNvSpPr>
            <a:spLocks noGrp="1"/>
          </p:cNvSpPr>
          <p:nvPr>
            <p:ph idx="1"/>
          </p:nvPr>
        </p:nvSpPr>
        <p:spPr>
          <a:xfrm>
            <a:off x="26144" y="1052736"/>
            <a:ext cx="9144000" cy="5059363"/>
          </a:xfrm>
        </p:spPr>
        <p:txBody>
          <a:bodyPr>
            <a:normAutofit/>
          </a:bodyPr>
          <a:lstStyle/>
          <a:p>
            <a:pPr>
              <a:buFont typeface="Arial" pitchFamily="34" charset="0"/>
              <a:buNone/>
            </a:pPr>
            <a:r>
              <a:rPr lang="tr-TR" dirty="0" smtClean="0"/>
              <a:t>	</a:t>
            </a:r>
            <a:r>
              <a:rPr lang="tr-TR" sz="2000" b="1" dirty="0">
                <a:solidFill>
                  <a:srgbClr val="0000FF"/>
                </a:solidFill>
                <a:latin typeface="Arial" charset="0"/>
                <a:cs typeface="Arial" charset="0"/>
              </a:rPr>
              <a:t>Başarılı bir su tahsis sisteminin ana çerçevesi:</a:t>
            </a:r>
          </a:p>
          <a:p>
            <a:pPr>
              <a:buFont typeface="Arial" pitchFamily="34" charset="0"/>
              <a:buNone/>
            </a:pPr>
            <a:endParaRPr lang="tr-TR" dirty="0" smtClean="0"/>
          </a:p>
          <a:p>
            <a:pPr lvl="1"/>
            <a:endParaRPr lang="tr-TR" sz="3200" dirty="0" smtClean="0"/>
          </a:p>
        </p:txBody>
      </p:sp>
      <p:graphicFrame>
        <p:nvGraphicFramePr>
          <p:cNvPr id="4" name="3 Diyagram"/>
          <p:cNvGraphicFramePr/>
          <p:nvPr>
            <p:extLst>
              <p:ext uri="{D42A27DB-BD31-4B8C-83A1-F6EECF244321}">
                <p14:modId xmlns:p14="http://schemas.microsoft.com/office/powerpoint/2010/main" val="3077402720"/>
              </p:ext>
            </p:extLst>
          </p:nvPr>
        </p:nvGraphicFramePr>
        <p:xfrm>
          <a:off x="1331640" y="1772816"/>
          <a:ext cx="676875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4297164" y="5079403"/>
            <a:ext cx="1440160" cy="1015663"/>
          </a:xfrm>
          <a:prstGeom prst="rect">
            <a:avLst/>
          </a:prstGeom>
        </p:spPr>
        <p:txBody>
          <a:bodyPr wrap="square">
            <a:spAutoFit/>
          </a:bodyPr>
          <a:lstStyle/>
          <a:p>
            <a:pPr lvl="0"/>
            <a:r>
              <a:rPr lang="tr-TR" sz="2000" b="1" dirty="0">
                <a:solidFill>
                  <a:schemeClr val="accent6">
                    <a:lumMod val="20000"/>
                    <a:lumOff val="80000"/>
                  </a:schemeClr>
                </a:solidFill>
                <a:latin typeface="Arial" pitchFamily="34" charset="0"/>
                <a:cs typeface="Arial" pitchFamily="34" charset="0"/>
              </a:rPr>
              <a:t>İyi bir tahsis planı</a:t>
            </a:r>
          </a:p>
        </p:txBody>
      </p:sp>
    </p:spTree>
    <p:extLst>
      <p:ext uri="{BB962C8B-B14F-4D97-AF65-F5344CB8AC3E}">
        <p14:creationId xmlns:p14="http://schemas.microsoft.com/office/powerpoint/2010/main" val="37707203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2492896"/>
            <a:ext cx="8229600" cy="2308324"/>
          </a:xfrm>
          <a:solidFill>
            <a:schemeClr val="tx2">
              <a:lumMod val="60000"/>
              <a:lumOff val="40000"/>
              <a:alpha val="72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spcBef>
                <a:spcPts val="0"/>
              </a:spcBef>
              <a:buNone/>
            </a:pPr>
            <a:endPar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a:p>
            <a:pPr marL="0" indent="0" algn="ctr">
              <a:spcBef>
                <a:spcPts val="0"/>
              </a:spcBef>
              <a:buNone/>
            </a:pP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TÜRKİYE’DE </a:t>
            </a:r>
            <a:r>
              <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ve DÜNYADA SU </a:t>
            </a: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a:t>
            </a:r>
          </a:p>
          <a:p>
            <a:pPr marL="0" indent="0" algn="ctr">
              <a:spcBef>
                <a:spcPts val="0"/>
              </a:spcBef>
              <a:buNone/>
            </a:pPr>
            <a:endPar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1757351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552215" y="188640"/>
            <a:ext cx="8100392" cy="492443"/>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tr-TR" sz="2600" b="1" dirty="0">
                <a:solidFill>
                  <a:srgbClr val="FF0000"/>
                </a:solidFill>
              </a:rPr>
              <a:t>SU YÖNETİMİ ve TAHSİSİNDE İLGİLİ KURUMLAR</a:t>
            </a:r>
          </a:p>
        </p:txBody>
      </p:sp>
      <p:sp>
        <p:nvSpPr>
          <p:cNvPr id="3" name="Dikdörtgen 2"/>
          <p:cNvSpPr/>
          <p:nvPr/>
        </p:nvSpPr>
        <p:spPr>
          <a:xfrm>
            <a:off x="245517" y="1772816"/>
            <a:ext cx="8713788" cy="3459409"/>
          </a:xfrm>
          <a:prstGeom prst="rect">
            <a:avLst/>
          </a:prstGeom>
        </p:spPr>
        <p:txBody>
          <a:bodyPr>
            <a:spAutoFit/>
          </a:bodyPr>
          <a:lstStyle/>
          <a:p>
            <a:pPr marL="342900" lvl="1" indent="-342900">
              <a:spcBef>
                <a:spcPct val="20000"/>
              </a:spcBef>
              <a:defRPr/>
            </a:pPr>
            <a:r>
              <a:rPr lang="tr-TR" sz="2800" dirty="0">
                <a:solidFill>
                  <a:srgbClr val="002060"/>
                </a:solidFill>
                <a:latin typeface="Arial" charset="0"/>
                <a:cs typeface="Arial" charset="0"/>
              </a:rPr>
              <a:t>	</a:t>
            </a:r>
            <a:r>
              <a:rPr lang="tr-TR" b="1" dirty="0">
                <a:solidFill>
                  <a:srgbClr val="0000FF"/>
                </a:solidFill>
                <a:latin typeface="Arial" charset="0"/>
                <a:cs typeface="Arial" charset="0"/>
              </a:rPr>
              <a:t>Türkiye’de su tahsisinde doğrudan ya da dolaylı olarak birden fazla </a:t>
            </a:r>
            <a:r>
              <a:rPr lang="tr-TR" b="1" dirty="0" smtClean="0">
                <a:solidFill>
                  <a:srgbClr val="0000FF"/>
                </a:solidFill>
                <a:latin typeface="Arial" charset="0"/>
                <a:cs typeface="Arial" charset="0"/>
              </a:rPr>
              <a:t>yetkili kurum </a:t>
            </a:r>
            <a:r>
              <a:rPr lang="tr-TR" b="1" dirty="0">
                <a:solidFill>
                  <a:srgbClr val="0000FF"/>
                </a:solidFill>
                <a:latin typeface="Arial" charset="0"/>
                <a:cs typeface="Arial" charset="0"/>
              </a:rPr>
              <a:t>yer almaktadır</a:t>
            </a:r>
            <a:r>
              <a:rPr lang="tr-TR" b="1" dirty="0" smtClean="0">
                <a:solidFill>
                  <a:srgbClr val="0000FF"/>
                </a:solidFill>
                <a:latin typeface="Arial" charset="0"/>
                <a:cs typeface="Arial" charset="0"/>
              </a:rPr>
              <a:t>. Örneğin</a:t>
            </a:r>
            <a:r>
              <a:rPr lang="tr-TR" b="1" dirty="0">
                <a:solidFill>
                  <a:srgbClr val="0000FF"/>
                </a:solidFill>
                <a:latin typeface="Arial" charset="0"/>
                <a:cs typeface="Arial" charset="0"/>
              </a:rPr>
              <a:t>;</a:t>
            </a:r>
          </a:p>
          <a:p>
            <a:pPr marL="342900" lvl="1" indent="-342900">
              <a:spcBef>
                <a:spcPct val="20000"/>
              </a:spcBef>
              <a:defRPr/>
            </a:pPr>
            <a:endParaRPr lang="tr-TR" b="1" dirty="0">
              <a:solidFill>
                <a:srgbClr val="0000FF"/>
              </a:solidFill>
              <a:latin typeface="Arial" charset="0"/>
              <a:cs typeface="Arial" charset="0"/>
            </a:endParaRP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Orman ve Su İşleri Bakanlığı</a:t>
            </a: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Çevre ve Şehircilik Bakanlığı</a:t>
            </a: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Gıda, Tarım ve Hayvancılık Bakanlığı</a:t>
            </a: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Sağlık Bakanlığı</a:t>
            </a: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Enerji ve Tabii Kaynaklar Bakanlığı</a:t>
            </a: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İçişleri Bakanlığı (Belediyeler, İl Özel İdareleri, İller Bankası)</a:t>
            </a:r>
          </a:p>
          <a:p>
            <a:pPr marL="342900" lvl="1" indent="-342900">
              <a:spcBef>
                <a:spcPct val="20000"/>
              </a:spcBef>
              <a:buClr>
                <a:srgbClr val="FF0000"/>
              </a:buClr>
              <a:buFont typeface="Wingdings" panose="05000000000000000000" pitchFamily="2" charset="2"/>
              <a:buChar char="ü"/>
              <a:defRPr/>
            </a:pPr>
            <a:r>
              <a:rPr lang="tr-TR" b="1" dirty="0">
                <a:solidFill>
                  <a:srgbClr val="0000FF"/>
                </a:solidFill>
                <a:latin typeface="Arial" charset="0"/>
                <a:cs typeface="Arial" charset="0"/>
              </a:rPr>
              <a:t>Kültür ve Turizm Bakanlığıdır.</a:t>
            </a:r>
          </a:p>
        </p:txBody>
      </p:sp>
    </p:spTree>
    <p:extLst>
      <p:ext uri="{BB962C8B-B14F-4D97-AF65-F5344CB8AC3E}">
        <p14:creationId xmlns:p14="http://schemas.microsoft.com/office/powerpoint/2010/main" val="35144998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48345" y="-243408"/>
            <a:ext cx="8243887" cy="954107"/>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tr-TR" sz="2800" b="1" dirty="0">
                <a:solidFill>
                  <a:srgbClr val="FF0000"/>
                </a:solidFill>
              </a:rPr>
              <a:t/>
            </a:r>
            <a:br>
              <a:rPr lang="tr-TR" sz="2800" b="1" dirty="0">
                <a:solidFill>
                  <a:srgbClr val="FF0000"/>
                </a:solidFill>
              </a:rPr>
            </a:br>
            <a:r>
              <a:rPr lang="tr-TR" sz="2800" b="1" dirty="0">
                <a:solidFill>
                  <a:srgbClr val="FF0000"/>
                </a:solidFill>
              </a:rPr>
              <a:t> SU TAHSİSİNDE MEVCUT YASAL ÇERÇEVE</a:t>
            </a:r>
          </a:p>
        </p:txBody>
      </p:sp>
      <p:sp>
        <p:nvSpPr>
          <p:cNvPr id="17411" name="Dikdörtgen 7"/>
          <p:cNvSpPr>
            <a:spLocks noChangeArrowheads="1"/>
          </p:cNvSpPr>
          <p:nvPr/>
        </p:nvSpPr>
        <p:spPr bwMode="auto">
          <a:xfrm>
            <a:off x="468313" y="1484784"/>
            <a:ext cx="8477250" cy="3693319"/>
          </a:xfrm>
          <a:prstGeom prst="rect">
            <a:avLst/>
          </a:prstGeom>
          <a:noFill/>
          <a:ln w="9525">
            <a:noFill/>
            <a:miter lim="800000"/>
            <a:headEnd/>
            <a:tailEnd/>
          </a:ln>
        </p:spPr>
        <p:txBody>
          <a:bodyPr wrap="square">
            <a:spAutoFit/>
          </a:bodyPr>
          <a:lstStyle/>
          <a:p>
            <a:pPr marL="0" lvl="1" algn="just"/>
            <a:r>
              <a:rPr lang="tr-TR" sz="2000" dirty="0">
                <a:solidFill>
                  <a:srgbClr val="C00000"/>
                </a:solidFill>
              </a:rPr>
              <a:t> </a:t>
            </a:r>
            <a:endParaRPr lang="tr-TR" sz="2000" b="1" dirty="0">
              <a:solidFill>
                <a:srgbClr val="FF0000"/>
              </a:solidFill>
            </a:endParaRPr>
          </a:p>
          <a:p>
            <a:pPr marL="0" lvl="1" algn="just"/>
            <a:r>
              <a:rPr lang="tr-TR" b="1" dirty="0">
                <a:solidFill>
                  <a:srgbClr val="FF0000"/>
                </a:solidFill>
                <a:latin typeface="Arial" charset="0"/>
                <a:cs typeface="Arial" charset="0"/>
              </a:rPr>
              <a:t>5393 Sayılı Belediye Kanunu</a:t>
            </a:r>
          </a:p>
          <a:p>
            <a:pPr marL="0" lvl="1" algn="just"/>
            <a:endParaRPr lang="tr-TR" dirty="0">
              <a:solidFill>
                <a:srgbClr val="0000FF"/>
              </a:solidFill>
              <a:latin typeface="Arial" charset="0"/>
              <a:cs typeface="Arial" charset="0"/>
            </a:endParaRPr>
          </a:p>
          <a:p>
            <a:pPr marL="0" lvl="1" algn="just"/>
            <a:endParaRPr lang="tr-TR" b="1" dirty="0">
              <a:solidFill>
                <a:srgbClr val="0000FF"/>
              </a:solidFill>
              <a:latin typeface="Arial" charset="0"/>
              <a:cs typeface="Arial" charset="0"/>
            </a:endParaRPr>
          </a:p>
          <a:p>
            <a:pPr marL="176213" indent="-285750" algn="just">
              <a:buClr>
                <a:srgbClr val="FF0000"/>
              </a:buClr>
              <a:buFont typeface="Wingdings" panose="05000000000000000000" pitchFamily="2" charset="2"/>
              <a:buChar char="ü"/>
            </a:pPr>
            <a:r>
              <a:rPr lang="tr-TR" b="1" dirty="0" smtClean="0">
                <a:solidFill>
                  <a:srgbClr val="0000FF"/>
                </a:solidFill>
                <a:latin typeface="Arial" charset="0"/>
                <a:cs typeface="Arial" charset="0"/>
              </a:rPr>
              <a:t>4</a:t>
            </a:r>
            <a:r>
              <a:rPr lang="tr-TR" b="1" dirty="0">
                <a:solidFill>
                  <a:srgbClr val="0000FF"/>
                </a:solidFill>
                <a:latin typeface="Arial" charset="0"/>
                <a:cs typeface="Arial" charset="0"/>
              </a:rPr>
              <a:t>, 14, 15. Maddelerle belediyeler; Belediye, mahallî müşterek nitelikte olmak şartıyla imar, su ve kanalizasyon, ulaşım gibi kentsel alt yapı hizmetlerini yapmak, yaptırmak, müktesep (kazanılmış) haklar saklı kalmak üzere; </a:t>
            </a:r>
            <a:r>
              <a:rPr lang="tr-TR" b="1" dirty="0">
                <a:solidFill>
                  <a:srgbClr val="FF0000"/>
                </a:solidFill>
                <a:latin typeface="Arial" charset="0"/>
                <a:cs typeface="Arial" charset="0"/>
              </a:rPr>
              <a:t>içme, kullanma ve endüstri suyu sağlamak</a:t>
            </a:r>
            <a:r>
              <a:rPr lang="tr-TR" b="1" dirty="0">
                <a:solidFill>
                  <a:srgbClr val="0000FF"/>
                </a:solidFill>
                <a:latin typeface="Arial" charset="0"/>
                <a:cs typeface="Arial" charset="0"/>
              </a:rPr>
              <a:t>; atık su ve yağmur suyunun uzaklaştırılmasını sağlamak; bunlar için gerekli tesisleri kurmak, kurdurmak, işletmek ve işlettirmek; kaynak sularını işletmek veya işlettirmek görev ve yetkisine sahiptir.</a:t>
            </a:r>
          </a:p>
          <a:p>
            <a:pPr marL="804863" lvl="2" algn="just"/>
            <a:endParaRPr lang="tr-TR" sz="1600" dirty="0">
              <a:solidFill>
                <a:srgbClr val="002060"/>
              </a:solidFill>
            </a:endParaRPr>
          </a:p>
          <a:p>
            <a:pPr marL="804863" lvl="2" algn="just">
              <a:buClr>
                <a:srgbClr val="FFFFFF"/>
              </a:buClr>
              <a:buFont typeface="Wingdings" pitchFamily="2" charset="2"/>
              <a:buChar char="Ø"/>
            </a:pPr>
            <a:endParaRPr lang="tr-TR" dirty="0"/>
          </a:p>
        </p:txBody>
      </p:sp>
    </p:spTree>
    <p:extLst>
      <p:ext uri="{BB962C8B-B14F-4D97-AF65-F5344CB8AC3E}">
        <p14:creationId xmlns:p14="http://schemas.microsoft.com/office/powerpoint/2010/main" val="17529245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2632" y="1227659"/>
            <a:ext cx="8229600" cy="5616277"/>
          </a:xfrm>
        </p:spPr>
        <p:txBody>
          <a:bodyPr/>
          <a:lstStyle/>
          <a:p>
            <a:pPr marL="0" lvl="1" indent="0" algn="just">
              <a:buClr>
                <a:srgbClr val="FFFFFF"/>
              </a:buClr>
              <a:buNone/>
              <a:defRPr/>
            </a:pPr>
            <a:r>
              <a:rPr lang="tr-TR" sz="2000" b="1" dirty="0">
                <a:solidFill>
                  <a:srgbClr val="FF0000"/>
                </a:solidFill>
                <a:latin typeface="Arial" charset="0"/>
                <a:cs typeface="Arial" charset="0"/>
              </a:rPr>
              <a:t>5216 Sayılı Büyükşehir Belediyesi Kanunu</a:t>
            </a:r>
          </a:p>
          <a:p>
            <a:pPr marL="0" lvl="1" algn="just">
              <a:buClr>
                <a:srgbClr val="FFFFFF"/>
              </a:buClr>
              <a:buFont typeface="Wingdings" pitchFamily="2" charset="2"/>
              <a:buChar char="Ø"/>
              <a:defRPr/>
            </a:pPr>
            <a:endParaRPr lang="tr-TR" sz="2000" b="1" dirty="0" smtClean="0">
              <a:solidFill>
                <a:srgbClr val="002060"/>
              </a:solidFill>
              <a:latin typeface="Arial" pitchFamily="34" charset="0"/>
              <a:cs typeface="Arial" pitchFamily="34" charset="0"/>
            </a:endParaRPr>
          </a:p>
          <a:p>
            <a:pPr marL="630238" lvl="3" indent="0" algn="just">
              <a:buClr>
                <a:srgbClr val="002060"/>
              </a:buClr>
              <a:buFont typeface="Arial" charset="0"/>
              <a:buNone/>
              <a:defRPr/>
            </a:pPr>
            <a:r>
              <a:rPr lang="tr-TR" dirty="0" smtClean="0">
                <a:solidFill>
                  <a:srgbClr val="002060"/>
                </a:solidFill>
                <a:latin typeface="Arial" pitchFamily="34" charset="0"/>
                <a:cs typeface="Arial" pitchFamily="34" charset="0"/>
              </a:rPr>
              <a:t>    </a:t>
            </a:r>
            <a:r>
              <a:rPr lang="tr-TR" sz="1800" b="1" dirty="0">
                <a:solidFill>
                  <a:srgbClr val="FF0000"/>
                </a:solidFill>
                <a:latin typeface="Arial" charset="0"/>
                <a:cs typeface="Arial" charset="0"/>
              </a:rPr>
              <a:t>Madde 7; i) </a:t>
            </a:r>
            <a:r>
              <a:rPr lang="tr-TR" sz="1800" b="1" dirty="0">
                <a:solidFill>
                  <a:srgbClr val="0000FF"/>
                </a:solidFill>
                <a:latin typeface="Arial" charset="0"/>
                <a:cs typeface="Arial" charset="0"/>
              </a:rPr>
              <a:t>Sürdürülebilir kalkınma ilkesine uygun olarak çevrenin, </a:t>
            </a:r>
            <a:r>
              <a:rPr lang="tr-TR" sz="1800" dirty="0">
                <a:solidFill>
                  <a:srgbClr val="0000FF"/>
                </a:solidFill>
                <a:latin typeface="Arial" charset="0"/>
                <a:cs typeface="Arial" charset="0"/>
              </a:rPr>
              <a:t>	</a:t>
            </a:r>
            <a:r>
              <a:rPr lang="tr-TR" sz="1800" b="1" dirty="0">
                <a:solidFill>
                  <a:srgbClr val="FF0000"/>
                </a:solidFill>
                <a:latin typeface="Arial" charset="0"/>
                <a:cs typeface="Arial" charset="0"/>
              </a:rPr>
              <a:t>tarım alanlarının ve su havzalarının korunmasını sağlamak;….</a:t>
            </a:r>
          </a:p>
          <a:p>
            <a:pPr marL="630238" lvl="3" indent="0" algn="just">
              <a:buFont typeface="Wingdings" pitchFamily="2" charset="2"/>
              <a:buNone/>
              <a:defRPr/>
            </a:pPr>
            <a:r>
              <a:rPr lang="tr-TR" dirty="0" smtClean="0">
                <a:solidFill>
                  <a:srgbClr val="002060"/>
                </a:solidFill>
                <a:latin typeface="Arial" pitchFamily="34" charset="0"/>
                <a:cs typeface="Arial" pitchFamily="34" charset="0"/>
              </a:rPr>
              <a:t>	</a:t>
            </a:r>
            <a:r>
              <a:rPr lang="tr-TR" sz="1800" b="1" dirty="0">
                <a:solidFill>
                  <a:srgbClr val="FF0000"/>
                </a:solidFill>
                <a:latin typeface="Arial" charset="0"/>
                <a:cs typeface="Arial" charset="0"/>
              </a:rPr>
              <a:t>Madde 7; r) </a:t>
            </a:r>
            <a:r>
              <a:rPr lang="tr-TR" sz="1800" b="1" dirty="0">
                <a:solidFill>
                  <a:srgbClr val="0000FF"/>
                </a:solidFill>
                <a:latin typeface="Arial" charset="0"/>
                <a:cs typeface="Arial" charset="0"/>
              </a:rPr>
              <a:t>Su ve kanalizasyon hizmetlerini yürütmek, bunun için gerekli baraj ve diğer tesisleri kurmak, kurdurmak ve işletmek; derelerin ıslahını yapmak; </a:t>
            </a:r>
            <a:r>
              <a:rPr lang="tr-TR" sz="1800" b="1" dirty="0">
                <a:solidFill>
                  <a:srgbClr val="FF0000"/>
                </a:solidFill>
                <a:latin typeface="Arial" charset="0"/>
                <a:cs typeface="Arial" charset="0"/>
              </a:rPr>
              <a:t>kaynak suyu veya arıtma sonunda üretilen suları pazarlamak </a:t>
            </a:r>
            <a:r>
              <a:rPr lang="tr-TR" sz="1800" b="1" dirty="0">
                <a:solidFill>
                  <a:srgbClr val="0000FF"/>
                </a:solidFill>
                <a:latin typeface="Arial" charset="0"/>
                <a:cs typeface="Arial" charset="0"/>
              </a:rPr>
              <a:t>görev ve yetkisine sahiptir.</a:t>
            </a:r>
          </a:p>
          <a:p>
            <a:pPr marL="1073150" lvl="3" indent="-342900" algn="just">
              <a:buFont typeface="Wingdings" pitchFamily="2" charset="2"/>
              <a:buNone/>
              <a:defRPr/>
            </a:pPr>
            <a:endParaRPr lang="tr-TR" sz="1400" dirty="0" smtClean="0">
              <a:latin typeface="Arial" pitchFamily="34" charset="0"/>
              <a:cs typeface="Arial" pitchFamily="34" charset="0"/>
            </a:endParaRPr>
          </a:p>
          <a:p>
            <a:pPr marL="0" lvl="1" indent="0" algn="just">
              <a:lnSpc>
                <a:spcPct val="150000"/>
              </a:lnSpc>
              <a:buClr>
                <a:srgbClr val="FFFFFF"/>
              </a:buClr>
              <a:buSzPct val="95000"/>
              <a:buNone/>
              <a:defRPr/>
            </a:pPr>
            <a:r>
              <a:rPr lang="tr-TR" sz="2000" b="1" dirty="0" smtClean="0">
                <a:solidFill>
                  <a:srgbClr val="FF0000"/>
                </a:solidFill>
                <a:latin typeface="Arial" charset="0"/>
                <a:cs typeface="Arial" charset="0"/>
              </a:rPr>
              <a:t>5302 </a:t>
            </a:r>
            <a:r>
              <a:rPr lang="tr-TR" sz="2000" b="1" dirty="0">
                <a:solidFill>
                  <a:srgbClr val="FF0000"/>
                </a:solidFill>
                <a:latin typeface="Arial" charset="0"/>
                <a:cs typeface="Arial" charset="0"/>
              </a:rPr>
              <a:t>Sayılı İl Özel İdareleri </a:t>
            </a:r>
            <a:r>
              <a:rPr lang="tr-TR" sz="2000" b="1" dirty="0" smtClean="0">
                <a:solidFill>
                  <a:srgbClr val="FF0000"/>
                </a:solidFill>
                <a:latin typeface="Arial" charset="0"/>
                <a:cs typeface="Arial" charset="0"/>
              </a:rPr>
              <a:t>Kanunu</a:t>
            </a:r>
          </a:p>
          <a:p>
            <a:pPr marL="274320" lvl="2" algn="just">
              <a:lnSpc>
                <a:spcPct val="150000"/>
              </a:lnSpc>
              <a:buClr>
                <a:schemeClr val="accent3"/>
              </a:buClr>
              <a:buSzPct val="95000"/>
              <a:buFont typeface="Arial" charset="0"/>
              <a:buNone/>
              <a:defRPr/>
            </a:pPr>
            <a:endParaRPr lang="tr-TR" sz="1600" b="1" dirty="0" smtClean="0">
              <a:solidFill>
                <a:srgbClr val="002060"/>
              </a:solidFill>
              <a:latin typeface="Arial" pitchFamily="34" charset="0"/>
              <a:cs typeface="Arial" pitchFamily="34" charset="0"/>
            </a:endParaRPr>
          </a:p>
          <a:p>
            <a:pPr marL="636588" lvl="2" indent="261938" algn="just">
              <a:buClr>
                <a:schemeClr val="accent3"/>
              </a:buClr>
              <a:buSzPct val="95000"/>
              <a:buFont typeface="Arial" charset="0"/>
              <a:buNone/>
              <a:defRPr/>
            </a:pPr>
            <a:r>
              <a:rPr lang="tr-TR" sz="1800" b="1" dirty="0">
                <a:solidFill>
                  <a:srgbClr val="FF0000"/>
                </a:solidFill>
                <a:latin typeface="Arial" charset="0"/>
                <a:cs typeface="Arial" charset="0"/>
              </a:rPr>
              <a:t>Madde 6; b) </a:t>
            </a:r>
            <a:r>
              <a:rPr lang="tr-TR" sz="1800" b="1" dirty="0">
                <a:solidFill>
                  <a:srgbClr val="0000FF"/>
                </a:solidFill>
                <a:latin typeface="Arial" charset="0"/>
                <a:cs typeface="Arial" charset="0"/>
              </a:rPr>
              <a:t>İmar, yol, su, kanalizasyon, katı atık, çevre, acil yardım ve kurtarma...; orman köylerinin desteklenmesi, ağaçlandırma, park ve bahçe tesisine ilişkin hizmetleri belediye sınırları dışında, yapmakla görevli ve yetkilidir.</a:t>
            </a:r>
          </a:p>
          <a:p>
            <a:pPr marL="1073150" lvl="3" indent="-342900" algn="just">
              <a:buFont typeface="Wingdings" pitchFamily="2" charset="2"/>
              <a:buNone/>
              <a:defRPr/>
            </a:pPr>
            <a:endParaRPr lang="tr-TR" dirty="0" smtClean="0"/>
          </a:p>
          <a:p>
            <a:pPr>
              <a:buFont typeface="Arial" charset="0"/>
              <a:buChar char="•"/>
              <a:defRPr/>
            </a:pPr>
            <a:endParaRPr lang="tr-TR" dirty="0"/>
          </a:p>
        </p:txBody>
      </p:sp>
      <p:sp>
        <p:nvSpPr>
          <p:cNvPr id="6" name="1 Başlık"/>
          <p:cNvSpPr txBox="1">
            <a:spLocks/>
          </p:cNvSpPr>
          <p:nvPr/>
        </p:nvSpPr>
        <p:spPr>
          <a:xfrm>
            <a:off x="448345" y="-243408"/>
            <a:ext cx="8243887"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SU TAHSİSİNDE MEVCUT YASAL ÇERÇEVE</a:t>
            </a:r>
            <a:endParaRPr lang="tr-TR" sz="2800" b="1" dirty="0">
              <a:solidFill>
                <a:srgbClr val="FF0000"/>
              </a:solidFill>
            </a:endParaRPr>
          </a:p>
        </p:txBody>
      </p:sp>
    </p:spTree>
    <p:extLst>
      <p:ext uri="{BB962C8B-B14F-4D97-AF65-F5344CB8AC3E}">
        <p14:creationId xmlns:p14="http://schemas.microsoft.com/office/powerpoint/2010/main" val="23638074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Metin kutusu 1"/>
          <p:cNvSpPr txBox="1"/>
          <p:nvPr/>
        </p:nvSpPr>
        <p:spPr>
          <a:xfrm>
            <a:off x="179388" y="1052736"/>
            <a:ext cx="8785225" cy="6038576"/>
          </a:xfrm>
          <a:prstGeom prst="rect">
            <a:avLst/>
          </a:prstGeom>
          <a:noFill/>
        </p:spPr>
        <p:txBody>
          <a:bodyPr>
            <a:spAutoFit/>
          </a:bodyPr>
          <a:lstStyle>
            <a:lvl1pPr eaLnBrk="0" hangingPunct="0">
              <a:defRPr>
                <a:solidFill>
                  <a:schemeClr val="tx1"/>
                </a:solidFill>
                <a:latin typeface="Arial" charset="0"/>
                <a:cs typeface="Arial" charset="0"/>
              </a:defRPr>
            </a:lvl1pPr>
            <a:lvl2pPr marL="2730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just" eaLnBrk="1" hangingPunct="1">
              <a:lnSpc>
                <a:spcPct val="150000"/>
              </a:lnSpc>
              <a:buClr>
                <a:schemeClr val="tx1"/>
              </a:buClr>
              <a:defRPr/>
            </a:pPr>
            <a:r>
              <a:rPr lang="tr-TR" sz="2000" b="1" dirty="0" smtClean="0">
                <a:solidFill>
                  <a:srgbClr val="FF0000"/>
                </a:solidFill>
              </a:rPr>
              <a:t>1593 Sayılı Umumi Hıfzıssıhha Kanunu:</a:t>
            </a:r>
          </a:p>
          <a:p>
            <a:pPr marL="538163" lvl="1" indent="0" algn="just" eaLnBrk="1" hangingPunct="1">
              <a:spcBef>
                <a:spcPct val="20000"/>
              </a:spcBef>
              <a:buClr>
                <a:srgbClr val="002060"/>
              </a:buClr>
              <a:defRPr/>
            </a:pPr>
            <a:endParaRPr lang="tr-TR" b="1" dirty="0" smtClean="0">
              <a:solidFill>
                <a:srgbClr val="FF0000"/>
              </a:solidFill>
            </a:endParaRPr>
          </a:p>
          <a:p>
            <a:pPr marL="538163" lvl="1" indent="0" algn="just" eaLnBrk="1" hangingPunct="1">
              <a:spcBef>
                <a:spcPct val="20000"/>
              </a:spcBef>
              <a:buClr>
                <a:srgbClr val="002060"/>
              </a:buClr>
              <a:defRPr/>
            </a:pPr>
            <a:r>
              <a:rPr lang="tr-TR" b="1" dirty="0" smtClean="0">
                <a:solidFill>
                  <a:srgbClr val="FF0000"/>
                </a:solidFill>
              </a:rPr>
              <a:t>Madde </a:t>
            </a:r>
            <a:r>
              <a:rPr lang="tr-TR" b="1" dirty="0">
                <a:solidFill>
                  <a:srgbClr val="FF0000"/>
                </a:solidFill>
              </a:rPr>
              <a:t>20 - </a:t>
            </a:r>
            <a:r>
              <a:rPr lang="tr-TR" b="1" dirty="0">
                <a:solidFill>
                  <a:srgbClr val="0000FF"/>
                </a:solidFill>
              </a:rPr>
              <a:t>Belediyenin umumi hıfzıssıhha ve içtimai muavenete taalluk eden mesailiden ifasıyla mükellef oldukları vazifeler aşağıda zikredilmiştir.  1 - İçilecek ve kullanılacak evsafı fennîyeyi haiz su celbi.</a:t>
            </a:r>
          </a:p>
          <a:p>
            <a:pPr marL="538163" lvl="1" indent="0" algn="just" eaLnBrk="1" hangingPunct="1">
              <a:spcBef>
                <a:spcPct val="20000"/>
              </a:spcBef>
              <a:buClr>
                <a:srgbClr val="002060"/>
              </a:buClr>
              <a:defRPr/>
            </a:pPr>
            <a:endParaRPr lang="tr-TR" b="1" dirty="0">
              <a:solidFill>
                <a:srgbClr val="0000FF"/>
              </a:solidFill>
            </a:endParaRPr>
          </a:p>
          <a:p>
            <a:pPr marL="538163" lvl="1" indent="0" algn="just" eaLnBrk="1" hangingPunct="1">
              <a:spcBef>
                <a:spcPct val="20000"/>
              </a:spcBef>
              <a:buClr>
                <a:srgbClr val="002060"/>
              </a:buClr>
              <a:defRPr/>
            </a:pPr>
            <a:r>
              <a:rPr lang="tr-TR" b="1" dirty="0">
                <a:solidFill>
                  <a:srgbClr val="FF0000"/>
                </a:solidFill>
              </a:rPr>
              <a:t>Madde 239 - </a:t>
            </a:r>
            <a:r>
              <a:rPr lang="tr-TR" b="1" dirty="0">
                <a:solidFill>
                  <a:srgbClr val="0000FF"/>
                </a:solidFill>
              </a:rPr>
              <a:t>Suları içilmeye ve ev işlerinde kullanılmaya mahsus hususi ve umumi kuyuların ve sarnıçların televvüs (kirlenme) eyledikleri veya televvüse maruz bulundukları takdirde bunların ıslahını takibe belediyeler mecburdurlar. Sahipleri tarafından ıslah ve televvüs tehlikesi bertaraf edilmeyen kuyular masarifi sahibinden Devlet emvali gibi tahsil edilmek üzere belediye tarafından ıslah edilir.</a:t>
            </a:r>
          </a:p>
          <a:p>
            <a:pPr marL="538163" lvl="1" indent="0" algn="just" eaLnBrk="1" hangingPunct="1">
              <a:buClr>
                <a:srgbClr val="002060"/>
              </a:buClr>
              <a:defRPr/>
            </a:pPr>
            <a:endParaRPr lang="tr-TR" b="1" dirty="0">
              <a:solidFill>
                <a:srgbClr val="FF0000"/>
              </a:solidFill>
            </a:endParaRPr>
          </a:p>
          <a:p>
            <a:pPr marL="538163" lvl="1" indent="0" algn="just" eaLnBrk="1" hangingPunct="1">
              <a:buClr>
                <a:srgbClr val="002060"/>
              </a:buClr>
              <a:defRPr/>
            </a:pPr>
            <a:r>
              <a:rPr lang="tr-TR" b="1" dirty="0">
                <a:solidFill>
                  <a:srgbClr val="FF0000"/>
                </a:solidFill>
              </a:rPr>
              <a:t>Madde 240 - </a:t>
            </a:r>
            <a:r>
              <a:rPr lang="tr-TR" b="1" dirty="0">
                <a:solidFill>
                  <a:srgbClr val="0000FF"/>
                </a:solidFill>
              </a:rPr>
              <a:t>Umuma satılan memba suları mahalli belediyesinin sıhhi murakabesi altında bulunur. Bunlara ve bütün içme suları nakliyatına ait kapların vasıfları ve bu kaplara doldurma ve sevkleri tarzı belediyelerce tayin olunur. Membaların sahipleri veya müstecirleri membaların ve su nakledenler suların televvüsten vikayesi için gösterilecek tedbirleri tatbika mecburdur.</a:t>
            </a:r>
          </a:p>
          <a:p>
            <a:pPr algn="just" eaLnBrk="1" hangingPunct="1">
              <a:buFont typeface="Wingdings" pitchFamily="2" charset="2"/>
              <a:buChar char="Ø"/>
              <a:defRPr/>
            </a:pPr>
            <a:endParaRPr lang="tr-TR" b="1" dirty="0">
              <a:solidFill>
                <a:srgbClr val="0000FF"/>
              </a:solidFill>
            </a:endParaRPr>
          </a:p>
        </p:txBody>
      </p:sp>
      <p:sp>
        <p:nvSpPr>
          <p:cNvPr id="5" name="1 Başlık"/>
          <p:cNvSpPr txBox="1">
            <a:spLocks/>
          </p:cNvSpPr>
          <p:nvPr/>
        </p:nvSpPr>
        <p:spPr>
          <a:xfrm>
            <a:off x="448345" y="-243408"/>
            <a:ext cx="8243887"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SU TAHSİSİNDE MEVCUT YASAL ÇERÇEVE</a:t>
            </a:r>
            <a:endParaRPr lang="tr-TR" sz="2800" b="1" dirty="0">
              <a:solidFill>
                <a:srgbClr val="FF0000"/>
              </a:solidFill>
            </a:endParaRPr>
          </a:p>
        </p:txBody>
      </p:sp>
    </p:spTree>
    <p:extLst>
      <p:ext uri="{BB962C8B-B14F-4D97-AF65-F5344CB8AC3E}">
        <p14:creationId xmlns:p14="http://schemas.microsoft.com/office/powerpoint/2010/main" val="998412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Metin kutusu 4"/>
          <p:cNvSpPr txBox="1"/>
          <p:nvPr/>
        </p:nvSpPr>
        <p:spPr>
          <a:xfrm>
            <a:off x="179388" y="981075"/>
            <a:ext cx="8677275" cy="5601533"/>
          </a:xfrm>
          <a:prstGeom prst="rect">
            <a:avLst/>
          </a:prstGeom>
          <a:noFill/>
        </p:spPr>
        <p:txBody>
          <a:bodyPr>
            <a:spAutoFit/>
          </a:bodyPr>
          <a:lstStyle/>
          <a:p>
            <a:pPr lvl="1" algn="just" fontAlgn="t">
              <a:defRPr/>
            </a:pPr>
            <a:r>
              <a:rPr lang="tr-TR" sz="2000" b="1" dirty="0">
                <a:solidFill>
                  <a:srgbClr val="FF0000"/>
                </a:solidFill>
                <a:latin typeface="Arial" charset="0"/>
                <a:cs typeface="Arial" charset="0"/>
              </a:rPr>
              <a:t>6200 sayılı Devlet Su İşleri Genel Müdürlüğünün Teşkilat ve Görevleri Hakkında Kanun</a:t>
            </a:r>
          </a:p>
          <a:p>
            <a:pPr lvl="1" algn="just" fontAlgn="t">
              <a:defRPr/>
            </a:pPr>
            <a:endParaRPr lang="tr-TR" sz="2000" b="1" dirty="0">
              <a:solidFill>
                <a:srgbClr val="FF0000"/>
              </a:solidFill>
              <a:latin typeface="Arial" charset="0"/>
              <a:cs typeface="Arial" charset="0"/>
            </a:endParaRPr>
          </a:p>
          <a:p>
            <a:pPr lvl="1" algn="just" fontAlgn="t">
              <a:defRPr/>
            </a:pPr>
            <a:r>
              <a:rPr lang="tr-TR" sz="2000" b="1" dirty="0">
                <a:solidFill>
                  <a:srgbClr val="FF0000"/>
                </a:solidFill>
                <a:latin typeface="Arial" charset="0"/>
                <a:cs typeface="Arial" charset="0"/>
              </a:rPr>
              <a:t>Madde 2 – </a:t>
            </a:r>
            <a:r>
              <a:rPr lang="tr-TR" b="1" dirty="0">
                <a:solidFill>
                  <a:srgbClr val="0000FF"/>
                </a:solidFill>
                <a:latin typeface="Arial" charset="0"/>
                <a:cs typeface="Arial" charset="0"/>
              </a:rPr>
              <a:t>Devlet Su İşleri Umum Müdürlüğünün vazife ve salahiyetleri şunlardır:</a:t>
            </a:r>
          </a:p>
          <a:p>
            <a:pPr lvl="1" algn="just" fontAlgn="t">
              <a:buFont typeface="Wingdings" pitchFamily="2" charset="2"/>
              <a:buNone/>
              <a:defRPr/>
            </a:pPr>
            <a:r>
              <a:rPr lang="tr-TR" b="1" dirty="0">
                <a:solidFill>
                  <a:srgbClr val="FF0000"/>
                </a:solidFill>
                <a:latin typeface="Arial" charset="0"/>
                <a:cs typeface="Arial" charset="0"/>
              </a:rPr>
              <a:t>a) </a:t>
            </a:r>
            <a:r>
              <a:rPr lang="tr-TR" b="1" dirty="0">
                <a:solidFill>
                  <a:srgbClr val="0000FF"/>
                </a:solidFill>
                <a:latin typeface="Arial" charset="0"/>
                <a:cs typeface="Arial" charset="0"/>
              </a:rPr>
              <a:t>Taşkın sular ve sellere karşı koruyucu tesisler meydana getirmek;</a:t>
            </a:r>
          </a:p>
          <a:p>
            <a:pPr lvl="1" algn="just" fontAlgn="t">
              <a:buFont typeface="Wingdings" pitchFamily="2" charset="2"/>
              <a:buNone/>
              <a:defRPr/>
            </a:pPr>
            <a:r>
              <a:rPr lang="tr-TR" b="1" dirty="0">
                <a:solidFill>
                  <a:srgbClr val="FF0000"/>
                </a:solidFill>
                <a:latin typeface="Arial" charset="0"/>
                <a:cs typeface="Arial" charset="0"/>
              </a:rPr>
              <a:t>b) </a:t>
            </a:r>
            <a:r>
              <a:rPr lang="tr-TR" sz="2000" b="1" dirty="0">
                <a:solidFill>
                  <a:srgbClr val="FF0000"/>
                </a:solidFill>
                <a:latin typeface="Arial" charset="0"/>
                <a:cs typeface="Arial" charset="0"/>
              </a:rPr>
              <a:t>Sulama tesislerini kurmak, </a:t>
            </a:r>
            <a:r>
              <a:rPr lang="tr-TR" b="1" dirty="0">
                <a:solidFill>
                  <a:srgbClr val="0000FF"/>
                </a:solidFill>
                <a:latin typeface="Arial" charset="0"/>
                <a:cs typeface="Arial" charset="0"/>
              </a:rPr>
              <a:t>sulama sahalarında mevcut parsellerin tamamını veya aksamını gösterir harita ve planları yapmak veya yaptırmak ve icabı halinde kadastrosunu yaptırmak;</a:t>
            </a:r>
          </a:p>
          <a:p>
            <a:pPr lvl="1" algn="just" fontAlgn="t">
              <a:buFont typeface="Wingdings" pitchFamily="2" charset="2"/>
              <a:buNone/>
              <a:defRPr/>
            </a:pPr>
            <a:r>
              <a:rPr lang="tr-TR" b="1" dirty="0">
                <a:solidFill>
                  <a:srgbClr val="FF0000"/>
                </a:solidFill>
                <a:latin typeface="Arial" charset="0"/>
                <a:cs typeface="Arial" charset="0"/>
              </a:rPr>
              <a:t>c) </a:t>
            </a:r>
            <a:r>
              <a:rPr lang="tr-TR" b="1" dirty="0">
                <a:solidFill>
                  <a:srgbClr val="0000FF"/>
                </a:solidFill>
                <a:latin typeface="Arial" charset="0"/>
                <a:cs typeface="Arial" charset="0"/>
              </a:rPr>
              <a:t>Bataklıkları kurutmak;</a:t>
            </a:r>
          </a:p>
          <a:p>
            <a:pPr lvl="1" algn="just" fontAlgn="t">
              <a:buFont typeface="Wingdings" pitchFamily="2" charset="2"/>
              <a:buNone/>
              <a:defRPr/>
            </a:pPr>
            <a:r>
              <a:rPr lang="tr-TR" b="1" dirty="0">
                <a:solidFill>
                  <a:srgbClr val="FF0000"/>
                </a:solidFill>
                <a:latin typeface="Arial" charset="0"/>
                <a:cs typeface="Arial" charset="0"/>
              </a:rPr>
              <a:t>d) </a:t>
            </a:r>
            <a:r>
              <a:rPr lang="tr-TR" b="1" dirty="0">
                <a:solidFill>
                  <a:srgbClr val="0000FF"/>
                </a:solidFill>
                <a:latin typeface="Arial" charset="0"/>
                <a:cs typeface="Arial" charset="0"/>
              </a:rPr>
              <a:t>a, b, c fıkralarındaki faaliyetlerle ilgili olmak şartıyla </a:t>
            </a:r>
            <a:r>
              <a:rPr lang="tr-TR" sz="2000" b="1" dirty="0">
                <a:solidFill>
                  <a:srgbClr val="FF0000"/>
                </a:solidFill>
                <a:latin typeface="Arial" charset="0"/>
                <a:cs typeface="Arial" charset="0"/>
              </a:rPr>
              <a:t>sudan ve zaruret halinde yardımcı diğer kaynaklardan enerji istihsal etmek;</a:t>
            </a:r>
          </a:p>
          <a:p>
            <a:pPr lvl="1" algn="just" fontAlgn="t">
              <a:defRPr/>
            </a:pPr>
            <a:r>
              <a:rPr lang="tr-TR" b="1" dirty="0">
                <a:solidFill>
                  <a:srgbClr val="FF0000"/>
                </a:solidFill>
                <a:latin typeface="Arial" charset="0"/>
                <a:cs typeface="Arial" charset="0"/>
              </a:rPr>
              <a:t>e) </a:t>
            </a:r>
            <a:r>
              <a:rPr lang="tr-TR" sz="2000" b="1" dirty="0">
                <a:solidFill>
                  <a:srgbClr val="FF0000"/>
                </a:solidFill>
                <a:latin typeface="Arial" charset="0"/>
                <a:cs typeface="Arial" charset="0"/>
              </a:rPr>
              <a:t>Şehir ve kasabaların içme su </a:t>
            </a:r>
            <a:r>
              <a:rPr lang="tr-TR" b="1" dirty="0">
                <a:solidFill>
                  <a:srgbClr val="0000FF"/>
                </a:solidFill>
                <a:latin typeface="Arial" charset="0"/>
                <a:cs typeface="Arial" charset="0"/>
              </a:rPr>
              <a:t>ve kanalizasyon projelerini tetkik, tasdik ve murakabe etmek;</a:t>
            </a:r>
          </a:p>
          <a:p>
            <a:pPr lvl="1" algn="just" fontAlgn="t">
              <a:defRPr/>
            </a:pPr>
            <a:r>
              <a:rPr lang="tr-TR" b="1" dirty="0">
                <a:solidFill>
                  <a:srgbClr val="FF0000"/>
                </a:solidFill>
                <a:latin typeface="Arial" charset="0"/>
                <a:cs typeface="Arial" charset="0"/>
              </a:rPr>
              <a:t>f) </a:t>
            </a:r>
            <a:r>
              <a:rPr lang="tr-TR" b="1" dirty="0">
                <a:solidFill>
                  <a:srgbClr val="0000FF"/>
                </a:solidFill>
                <a:latin typeface="Arial" charset="0"/>
                <a:cs typeface="Arial" charset="0"/>
              </a:rPr>
              <a:t>Akar sularda ıslahat yapmak ve icap edenleri seyrüsefere elverişli hale getirmek;</a:t>
            </a:r>
          </a:p>
          <a:p>
            <a:pPr lvl="1" algn="just" fontAlgn="t">
              <a:defRPr/>
            </a:pPr>
            <a:r>
              <a:rPr lang="tr-TR" b="1" dirty="0">
                <a:solidFill>
                  <a:srgbClr val="FF0000"/>
                </a:solidFill>
                <a:latin typeface="Arial" charset="0"/>
                <a:cs typeface="Arial" charset="0"/>
              </a:rPr>
              <a:t>g) </a:t>
            </a:r>
            <a:r>
              <a:rPr lang="tr-TR" b="1" dirty="0">
                <a:solidFill>
                  <a:srgbClr val="0000FF"/>
                </a:solidFill>
                <a:latin typeface="Arial" charset="0"/>
                <a:cs typeface="Arial" charset="0"/>
              </a:rPr>
              <a:t>Yukardaki fıkralarda yazılı tesislerin (Çalıştırma, bakım ve onarım dahil) işletmelerini sağlamak;</a:t>
            </a:r>
          </a:p>
          <a:p>
            <a:pPr algn="just">
              <a:defRPr/>
            </a:pPr>
            <a:endParaRPr lang="tr-TR" dirty="0">
              <a:latin typeface="Arial" charset="0"/>
              <a:cs typeface="Arial" charset="0"/>
            </a:endParaRPr>
          </a:p>
        </p:txBody>
      </p:sp>
      <p:sp>
        <p:nvSpPr>
          <p:cNvPr id="6" name="1 Başlık"/>
          <p:cNvSpPr txBox="1">
            <a:spLocks/>
          </p:cNvSpPr>
          <p:nvPr/>
        </p:nvSpPr>
        <p:spPr>
          <a:xfrm>
            <a:off x="448345" y="-243408"/>
            <a:ext cx="8243887"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SU TAHSİSİNDE MEVCUT YASAL ÇERÇEVE</a:t>
            </a:r>
            <a:endParaRPr lang="tr-TR" sz="2800" b="1" dirty="0">
              <a:solidFill>
                <a:srgbClr val="FF0000"/>
              </a:solidFill>
            </a:endParaRPr>
          </a:p>
        </p:txBody>
      </p:sp>
    </p:spTree>
    <p:extLst>
      <p:ext uri="{BB962C8B-B14F-4D97-AF65-F5344CB8AC3E}">
        <p14:creationId xmlns:p14="http://schemas.microsoft.com/office/powerpoint/2010/main" val="22202920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Dikdörtgen"/>
          <p:cNvSpPr>
            <a:spLocks noChangeArrowheads="1"/>
          </p:cNvSpPr>
          <p:nvPr/>
        </p:nvSpPr>
        <p:spPr bwMode="auto">
          <a:xfrm>
            <a:off x="250825" y="1268760"/>
            <a:ext cx="8713788" cy="4970591"/>
          </a:xfrm>
          <a:prstGeom prst="rect">
            <a:avLst/>
          </a:prstGeom>
          <a:noFill/>
          <a:ln w="9525">
            <a:noFill/>
            <a:miter lim="800000"/>
            <a:headEnd/>
            <a:tailEnd/>
          </a:ln>
        </p:spPr>
        <p:txBody>
          <a:bodyPr wrap="square">
            <a:spAutoFit/>
          </a:bodyPr>
          <a:lstStyle/>
          <a:p>
            <a:endParaRPr lang="tr-TR" b="1" dirty="0">
              <a:solidFill>
                <a:srgbClr val="002060"/>
              </a:solidFill>
            </a:endParaRPr>
          </a:p>
          <a:p>
            <a:r>
              <a:rPr lang="tr-TR" b="1" dirty="0">
                <a:solidFill>
                  <a:srgbClr val="FF0000"/>
                </a:solidFill>
                <a:latin typeface="Arial" charset="0"/>
                <a:cs typeface="Arial" charset="0"/>
              </a:rPr>
              <a:t>9. Beş Yıllık Kalkınma Planı </a:t>
            </a:r>
            <a:r>
              <a:rPr lang="tr-TR" b="1" dirty="0">
                <a:solidFill>
                  <a:srgbClr val="0000FF"/>
                </a:solidFill>
                <a:latin typeface="Arial" charset="0"/>
                <a:cs typeface="Arial" charset="0"/>
              </a:rPr>
              <a:t>(2007-2013) </a:t>
            </a:r>
          </a:p>
          <a:p>
            <a:pPr algn="just"/>
            <a:endParaRPr lang="tr-TR" sz="2000" dirty="0">
              <a:solidFill>
                <a:srgbClr val="002060"/>
              </a:solidFill>
              <a:ea typeface="Arial Unicode MS" pitchFamily="34" charset="-128"/>
              <a:cs typeface="Arial Unicode MS" pitchFamily="34" charset="-128"/>
            </a:endParaRPr>
          </a:p>
          <a:p>
            <a:pPr lvl="1" algn="just">
              <a:spcBef>
                <a:spcPts val="600"/>
              </a:spcBef>
            </a:pPr>
            <a:r>
              <a:rPr lang="tr-TR" b="1" dirty="0" smtClean="0">
                <a:solidFill>
                  <a:srgbClr val="FF0000"/>
                </a:solidFill>
                <a:latin typeface="Arial" charset="0"/>
                <a:cs typeface="Arial" charset="0"/>
              </a:rPr>
              <a:t>Madde </a:t>
            </a:r>
            <a:r>
              <a:rPr lang="tr-TR" b="1" dirty="0">
                <a:solidFill>
                  <a:srgbClr val="FF0000"/>
                </a:solidFill>
                <a:latin typeface="Arial" charset="0"/>
                <a:cs typeface="Arial" charset="0"/>
              </a:rPr>
              <a:t>468: </a:t>
            </a:r>
            <a:r>
              <a:rPr lang="tr-TR" b="1" dirty="0">
                <a:solidFill>
                  <a:srgbClr val="0000FF"/>
                </a:solidFill>
                <a:latin typeface="Arial" charset="0"/>
                <a:cs typeface="Arial" charset="0"/>
              </a:rPr>
              <a:t>Ülkemizde </a:t>
            </a:r>
            <a:r>
              <a:rPr lang="tr-TR" b="1" dirty="0">
                <a:solidFill>
                  <a:srgbClr val="FF0000"/>
                </a:solidFill>
                <a:latin typeface="Arial" charset="0"/>
                <a:cs typeface="Arial" charset="0"/>
              </a:rPr>
              <a:t>su kaynaklarının tahsisi, </a:t>
            </a:r>
            <a:r>
              <a:rPr lang="tr-TR" b="1" dirty="0">
                <a:solidFill>
                  <a:srgbClr val="0000FF"/>
                </a:solidFill>
                <a:latin typeface="Arial" charset="0"/>
                <a:cs typeface="Arial" charset="0"/>
              </a:rPr>
              <a:t>kullanılması, geliştirilmesi ve  kirlenmeye karşı korunmasıyla ilgili hukuki düzenleme ve idari yapı oluşturulmasına yönelik olarak başlatılmış çalışmalar tamamlanacaktır.</a:t>
            </a:r>
          </a:p>
          <a:p>
            <a:pPr lvl="1" algn="just">
              <a:spcBef>
                <a:spcPts val="600"/>
              </a:spcBef>
            </a:pPr>
            <a:endParaRPr lang="tr-TR" sz="2000" dirty="0">
              <a:solidFill>
                <a:srgbClr val="002060"/>
              </a:solidFill>
              <a:ea typeface="Arial Unicode MS" pitchFamily="34" charset="-128"/>
              <a:cs typeface="Arial Unicode MS" pitchFamily="34" charset="-128"/>
            </a:endParaRPr>
          </a:p>
          <a:p>
            <a:pPr lvl="1" algn="just">
              <a:spcBef>
                <a:spcPts val="600"/>
              </a:spcBef>
            </a:pPr>
            <a:r>
              <a:rPr lang="tr-TR" b="1" dirty="0" smtClean="0">
                <a:solidFill>
                  <a:srgbClr val="FF0000"/>
                </a:solidFill>
                <a:latin typeface="Arial" charset="0"/>
                <a:cs typeface="Arial" charset="0"/>
              </a:rPr>
              <a:t>Madde </a:t>
            </a:r>
            <a:r>
              <a:rPr lang="tr-TR" b="1" dirty="0">
                <a:solidFill>
                  <a:srgbClr val="FF0000"/>
                </a:solidFill>
                <a:latin typeface="Arial" charset="0"/>
                <a:cs typeface="Arial" charset="0"/>
              </a:rPr>
              <a:t>497:  </a:t>
            </a:r>
            <a:r>
              <a:rPr lang="tr-TR" b="1" dirty="0">
                <a:solidFill>
                  <a:srgbClr val="0000FF"/>
                </a:solidFill>
                <a:latin typeface="Arial" charset="0"/>
                <a:cs typeface="Arial" charset="0"/>
              </a:rPr>
              <a:t>Su kaynaklarının geliştirilmesine yönelik çalışmaların, öncelikle havza temelinde bütüncül bir  yaklaşımla ve </a:t>
            </a:r>
            <a:r>
              <a:rPr lang="tr-TR" b="1" dirty="0">
                <a:solidFill>
                  <a:srgbClr val="FF0000"/>
                </a:solidFill>
                <a:latin typeface="Arial" charset="0"/>
                <a:cs typeface="Arial" charset="0"/>
              </a:rPr>
              <a:t>değişen tüketim taleplerini karşılamakta esneklik sağlayan bir şekilde planlamasını </a:t>
            </a:r>
            <a:r>
              <a:rPr lang="tr-TR" b="1" dirty="0">
                <a:solidFill>
                  <a:srgbClr val="0000FF"/>
                </a:solidFill>
                <a:latin typeface="Arial" charset="0"/>
                <a:cs typeface="Arial" charset="0"/>
              </a:rPr>
              <a:t>mümkün kılacaktır.</a:t>
            </a:r>
          </a:p>
          <a:p>
            <a:pPr lvl="1" algn="just">
              <a:spcBef>
                <a:spcPts val="600"/>
              </a:spcBef>
            </a:pPr>
            <a:r>
              <a:rPr lang="tr-TR" b="1" dirty="0">
                <a:solidFill>
                  <a:srgbClr val="0000FF"/>
                </a:solidFill>
                <a:latin typeface="Arial" charset="0"/>
                <a:cs typeface="Arial" charset="0"/>
              </a:rPr>
              <a:t>İlgili kurumlar arasında güçlü ve yapısal bir eşgüdüm sağlayacak şekilde yeniden düzenlenmiş kapsamlı bir mekanizma çerçevesinde ve suyun tasarruflu kullanımı sayesinde su kaynaklarının etkin kullanımına önem ve öncelik verilecektir.</a:t>
            </a:r>
          </a:p>
          <a:p>
            <a:pPr algn="just">
              <a:spcBef>
                <a:spcPts val="600"/>
              </a:spcBef>
            </a:pPr>
            <a:endParaRPr lang="tr-TR" b="1" dirty="0" smtClean="0">
              <a:solidFill>
                <a:srgbClr val="002060"/>
              </a:solidFill>
            </a:endParaRPr>
          </a:p>
        </p:txBody>
      </p:sp>
      <p:sp>
        <p:nvSpPr>
          <p:cNvPr id="23556" name="3 Dikdörtgen"/>
          <p:cNvSpPr>
            <a:spLocks noChangeArrowheads="1"/>
          </p:cNvSpPr>
          <p:nvPr/>
        </p:nvSpPr>
        <p:spPr bwMode="auto">
          <a:xfrm>
            <a:off x="754856" y="0"/>
            <a:ext cx="7705725"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dirty="0">
                <a:solidFill>
                  <a:srgbClr val="FF0000"/>
                </a:solidFill>
                <a:latin typeface="+mj-lt"/>
                <a:ea typeface="+mj-ea"/>
                <a:cs typeface="+mj-cs"/>
              </a:rPr>
              <a:t>ULUSAL ve ULUSLARARASI BELGELERDE </a:t>
            </a:r>
            <a:endParaRPr lang="tr-TR" sz="2800" b="1" dirty="0" smtClean="0">
              <a:solidFill>
                <a:srgbClr val="FF0000"/>
              </a:solidFill>
              <a:latin typeface="+mj-lt"/>
              <a:ea typeface="+mj-ea"/>
              <a:cs typeface="+mj-cs"/>
            </a:endParaRPr>
          </a:p>
          <a:p>
            <a:pPr algn="ctr"/>
            <a:r>
              <a:rPr lang="tr-TR" sz="2800" b="1" dirty="0" smtClean="0">
                <a:solidFill>
                  <a:srgbClr val="FF0000"/>
                </a:solidFill>
                <a:latin typeface="+mj-lt"/>
                <a:ea typeface="+mj-ea"/>
                <a:cs typeface="+mj-cs"/>
              </a:rPr>
              <a:t>SEKTÖREL </a:t>
            </a:r>
            <a:r>
              <a:rPr lang="tr-TR" sz="2800" b="1" dirty="0">
                <a:solidFill>
                  <a:srgbClr val="FF0000"/>
                </a:solidFill>
                <a:latin typeface="+mj-lt"/>
                <a:ea typeface="+mj-ea"/>
                <a:cs typeface="+mj-cs"/>
              </a:rPr>
              <a:t>SU TAHSİSİ</a:t>
            </a:r>
          </a:p>
        </p:txBody>
      </p:sp>
    </p:spTree>
    <p:extLst>
      <p:ext uri="{BB962C8B-B14F-4D97-AF65-F5344CB8AC3E}">
        <p14:creationId xmlns:p14="http://schemas.microsoft.com/office/powerpoint/2010/main" val="3653300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Dikdörtgen"/>
          <p:cNvSpPr>
            <a:spLocks noChangeArrowheads="1"/>
          </p:cNvSpPr>
          <p:nvPr/>
        </p:nvSpPr>
        <p:spPr bwMode="auto">
          <a:xfrm>
            <a:off x="250824" y="1772816"/>
            <a:ext cx="8713788" cy="4431983"/>
          </a:xfrm>
          <a:prstGeom prst="rect">
            <a:avLst/>
          </a:prstGeom>
          <a:noFill/>
          <a:ln w="9525">
            <a:noFill/>
            <a:miter lim="800000"/>
            <a:headEnd/>
            <a:tailEnd/>
          </a:ln>
        </p:spPr>
        <p:txBody>
          <a:bodyPr>
            <a:spAutoFit/>
          </a:bodyPr>
          <a:lstStyle/>
          <a:p>
            <a:endParaRPr lang="tr-TR" sz="2000" b="1" dirty="0">
              <a:solidFill>
                <a:srgbClr val="002060"/>
              </a:solidFill>
            </a:endParaRPr>
          </a:p>
          <a:p>
            <a:r>
              <a:rPr lang="tr-TR" b="1" dirty="0">
                <a:solidFill>
                  <a:srgbClr val="FF0000"/>
                </a:solidFill>
                <a:latin typeface="Arial" charset="0"/>
                <a:cs typeface="Arial" charset="0"/>
              </a:rPr>
              <a:t>10. Beş Yıllık Kalkınma Planı </a:t>
            </a:r>
            <a:r>
              <a:rPr lang="tr-TR" b="1" dirty="0">
                <a:solidFill>
                  <a:srgbClr val="0000FF"/>
                </a:solidFill>
                <a:latin typeface="Arial" charset="0"/>
                <a:cs typeface="Arial" charset="0"/>
              </a:rPr>
              <a:t>(2014-2018) </a:t>
            </a:r>
          </a:p>
          <a:p>
            <a:pPr algn="just"/>
            <a:endParaRPr lang="tr-TR" b="1" dirty="0">
              <a:solidFill>
                <a:srgbClr val="0000FF"/>
              </a:solidFill>
              <a:latin typeface="Arial" charset="0"/>
              <a:cs typeface="Arial" charset="0"/>
            </a:endParaRPr>
          </a:p>
          <a:p>
            <a:pPr algn="just"/>
            <a:r>
              <a:rPr lang="tr-TR" b="1" dirty="0">
                <a:solidFill>
                  <a:srgbClr val="FF0000"/>
                </a:solidFill>
                <a:latin typeface="Arial" charset="0"/>
                <a:cs typeface="Arial" charset="0"/>
              </a:rPr>
              <a:t>Madde 1049. </a:t>
            </a:r>
            <a:r>
              <a:rPr lang="tr-TR" b="1" dirty="0">
                <a:solidFill>
                  <a:srgbClr val="0000FF"/>
                </a:solidFill>
                <a:latin typeface="Arial" charset="0"/>
                <a:cs typeface="Arial" charset="0"/>
              </a:rPr>
              <a:t>Ulusal havza sınıflama sistemi, su kaynaklarının korunması ve </a:t>
            </a:r>
            <a:r>
              <a:rPr lang="tr-TR" b="1" dirty="0">
                <a:solidFill>
                  <a:srgbClr val="FF0000"/>
                </a:solidFill>
                <a:latin typeface="Arial" charset="0"/>
                <a:cs typeface="Arial" charset="0"/>
              </a:rPr>
              <a:t>sürdürülebilir kullanımına </a:t>
            </a:r>
            <a:r>
              <a:rPr lang="tr-TR" b="1" dirty="0">
                <a:solidFill>
                  <a:srgbClr val="0000FF"/>
                </a:solidFill>
                <a:latin typeface="Arial" charset="0"/>
                <a:cs typeface="Arial" charset="0"/>
              </a:rPr>
              <a:t>imkân verecek şekilde geliştirilecektir. </a:t>
            </a:r>
          </a:p>
          <a:p>
            <a:pPr algn="just"/>
            <a:endParaRPr lang="tr-TR" b="1" dirty="0">
              <a:solidFill>
                <a:srgbClr val="0000FF"/>
              </a:solidFill>
              <a:latin typeface="Arial" charset="0"/>
              <a:cs typeface="Arial" charset="0"/>
            </a:endParaRPr>
          </a:p>
          <a:p>
            <a:pPr algn="just"/>
            <a:r>
              <a:rPr lang="tr-TR" b="1" dirty="0">
                <a:solidFill>
                  <a:srgbClr val="FF0000"/>
                </a:solidFill>
                <a:latin typeface="Arial" charset="0"/>
                <a:cs typeface="Arial" charset="0"/>
              </a:rPr>
              <a:t>Madde 1050. </a:t>
            </a:r>
            <a:r>
              <a:rPr lang="tr-TR" b="1" dirty="0">
                <a:solidFill>
                  <a:srgbClr val="0000FF"/>
                </a:solidFill>
                <a:latin typeface="Arial" charset="0"/>
                <a:cs typeface="Arial" charset="0"/>
              </a:rPr>
              <a:t>Yer altı ve yer üstü su kalitesinin ve miktarının belirlenmesi, izlenmesi, bilgi sistemlerinin oluşturulması; su kaynaklarının korunması, iyileştirilmesi ile kirliliğinin önlenmesi ve kontrolü sağlanacaktır. </a:t>
            </a:r>
          </a:p>
          <a:p>
            <a:pPr algn="just"/>
            <a:endParaRPr lang="tr-TR" b="1" dirty="0">
              <a:solidFill>
                <a:srgbClr val="0000FF"/>
              </a:solidFill>
              <a:latin typeface="Arial" charset="0"/>
              <a:cs typeface="Arial" charset="0"/>
            </a:endParaRPr>
          </a:p>
          <a:p>
            <a:pPr algn="just"/>
            <a:r>
              <a:rPr lang="tr-TR" b="1" dirty="0">
                <a:solidFill>
                  <a:srgbClr val="FF0000"/>
                </a:solidFill>
                <a:latin typeface="Arial" charset="0"/>
                <a:cs typeface="Arial" charset="0"/>
              </a:rPr>
              <a:t>Madde 1051. </a:t>
            </a:r>
            <a:r>
              <a:rPr lang="tr-TR" b="1" dirty="0">
                <a:solidFill>
                  <a:srgbClr val="0000FF"/>
                </a:solidFill>
                <a:latin typeface="Arial" charset="0"/>
                <a:cs typeface="Arial" charset="0"/>
              </a:rPr>
              <a:t>Ülkemiz </a:t>
            </a:r>
            <a:r>
              <a:rPr lang="tr-TR" b="1" dirty="0">
                <a:solidFill>
                  <a:srgbClr val="FF0000"/>
                </a:solidFill>
                <a:latin typeface="Arial" charset="0"/>
                <a:cs typeface="Arial" charset="0"/>
              </a:rPr>
              <a:t>su potansiyelinin </a:t>
            </a:r>
            <a:r>
              <a:rPr lang="tr-TR" b="1" dirty="0">
                <a:solidFill>
                  <a:srgbClr val="0000FF"/>
                </a:solidFill>
                <a:latin typeface="Arial" charset="0"/>
                <a:cs typeface="Arial" charset="0"/>
              </a:rPr>
              <a:t>tamamının ihtiyaçlar doğrultusunda </a:t>
            </a:r>
            <a:r>
              <a:rPr lang="tr-TR" b="1" dirty="0">
                <a:solidFill>
                  <a:srgbClr val="FF0000"/>
                </a:solidFill>
                <a:latin typeface="Arial" charset="0"/>
                <a:cs typeface="Arial" charset="0"/>
              </a:rPr>
              <a:t>sürdürülebilir bir şekilde kullanılması </a:t>
            </a:r>
            <a:r>
              <a:rPr lang="tr-TR" b="1" dirty="0">
                <a:solidFill>
                  <a:srgbClr val="0000FF"/>
                </a:solidFill>
                <a:latin typeface="Arial" charset="0"/>
                <a:cs typeface="Arial" charset="0"/>
              </a:rPr>
              <a:t>ve kullanımın tarifelendirilmesi  sağlanacaktır. </a:t>
            </a:r>
          </a:p>
          <a:p>
            <a:pPr algn="just">
              <a:spcBef>
                <a:spcPts val="600"/>
              </a:spcBef>
            </a:pPr>
            <a:endParaRPr lang="tr-TR" b="1" dirty="0" smtClean="0">
              <a:solidFill>
                <a:srgbClr val="002060"/>
              </a:solidFill>
            </a:endParaRPr>
          </a:p>
          <a:p>
            <a:pPr algn="just">
              <a:spcBef>
                <a:spcPts val="600"/>
              </a:spcBef>
            </a:pPr>
            <a:endParaRPr lang="tr-TR" dirty="0">
              <a:ea typeface="Arial Unicode MS" pitchFamily="34" charset="-128"/>
              <a:cs typeface="Arial Unicode MS" pitchFamily="34" charset="-128"/>
            </a:endParaRPr>
          </a:p>
        </p:txBody>
      </p:sp>
      <p:sp>
        <p:nvSpPr>
          <p:cNvPr id="5" name="3 Dikdörtgen"/>
          <p:cNvSpPr>
            <a:spLocks noChangeArrowheads="1"/>
          </p:cNvSpPr>
          <p:nvPr/>
        </p:nvSpPr>
        <p:spPr bwMode="auto">
          <a:xfrm>
            <a:off x="754856" y="0"/>
            <a:ext cx="7705725"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dirty="0">
                <a:solidFill>
                  <a:srgbClr val="FF0000"/>
                </a:solidFill>
                <a:latin typeface="+mj-lt"/>
                <a:ea typeface="+mj-ea"/>
                <a:cs typeface="+mj-cs"/>
              </a:rPr>
              <a:t>ULUSAL ve ULUSLARARASI BELGELERDE </a:t>
            </a:r>
            <a:endParaRPr lang="tr-TR" sz="2800" b="1" dirty="0" smtClean="0">
              <a:solidFill>
                <a:srgbClr val="FF0000"/>
              </a:solidFill>
              <a:latin typeface="+mj-lt"/>
              <a:ea typeface="+mj-ea"/>
              <a:cs typeface="+mj-cs"/>
            </a:endParaRPr>
          </a:p>
          <a:p>
            <a:pPr algn="ctr"/>
            <a:r>
              <a:rPr lang="tr-TR" sz="2800" b="1" dirty="0" smtClean="0">
                <a:solidFill>
                  <a:srgbClr val="FF0000"/>
                </a:solidFill>
                <a:latin typeface="+mj-lt"/>
                <a:ea typeface="+mj-ea"/>
                <a:cs typeface="+mj-cs"/>
              </a:rPr>
              <a:t>SEKTÖREL </a:t>
            </a:r>
            <a:r>
              <a:rPr lang="tr-TR" sz="2800" b="1" dirty="0">
                <a:solidFill>
                  <a:srgbClr val="FF0000"/>
                </a:solidFill>
                <a:latin typeface="+mj-lt"/>
                <a:ea typeface="+mj-ea"/>
                <a:cs typeface="+mj-cs"/>
              </a:rPr>
              <a:t>SU TAHSİSİ</a:t>
            </a:r>
          </a:p>
        </p:txBody>
      </p:sp>
    </p:spTree>
    <p:extLst>
      <p:ext uri="{BB962C8B-B14F-4D97-AF65-F5344CB8AC3E}">
        <p14:creationId xmlns:p14="http://schemas.microsoft.com/office/powerpoint/2010/main" val="428701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Dikdörtgen"/>
          <p:cNvSpPr>
            <a:spLocks noChangeArrowheads="1"/>
          </p:cNvSpPr>
          <p:nvPr/>
        </p:nvSpPr>
        <p:spPr bwMode="auto">
          <a:xfrm>
            <a:off x="287336" y="1340768"/>
            <a:ext cx="8640763" cy="4832092"/>
          </a:xfrm>
          <a:prstGeom prst="rect">
            <a:avLst/>
          </a:prstGeom>
          <a:noFill/>
          <a:ln w="9525">
            <a:noFill/>
            <a:miter lim="800000"/>
            <a:headEnd/>
            <a:tailEnd/>
          </a:ln>
        </p:spPr>
        <p:txBody>
          <a:bodyPr>
            <a:spAutoFit/>
          </a:bodyPr>
          <a:lstStyle/>
          <a:p>
            <a:endParaRPr lang="tr-TR" sz="2000" b="1" dirty="0"/>
          </a:p>
          <a:p>
            <a:pPr algn="just"/>
            <a:r>
              <a:rPr lang="tr-TR" b="1" dirty="0">
                <a:solidFill>
                  <a:srgbClr val="FF0000"/>
                </a:solidFill>
                <a:latin typeface="Arial" charset="0"/>
                <a:cs typeface="Arial" charset="0"/>
              </a:rPr>
              <a:t>Ulusal Su Ar-Ge Yenilik Stratejisi (2011)</a:t>
            </a:r>
          </a:p>
          <a:p>
            <a:pPr algn="just"/>
            <a:endParaRPr lang="tr-TR" sz="2000" b="1" dirty="0">
              <a:solidFill>
                <a:srgbClr val="002060"/>
              </a:solidFill>
            </a:endParaRPr>
          </a:p>
          <a:p>
            <a:pPr algn="just"/>
            <a:r>
              <a:rPr lang="tr-TR" b="1" dirty="0" smtClean="0">
                <a:solidFill>
                  <a:srgbClr val="0000FF"/>
                </a:solidFill>
                <a:latin typeface="Arial" charset="0"/>
                <a:cs typeface="Arial" charset="0"/>
              </a:rPr>
              <a:t>“</a:t>
            </a:r>
            <a:r>
              <a:rPr lang="tr-TR" b="1" dirty="0">
                <a:solidFill>
                  <a:srgbClr val="0000FF"/>
                </a:solidFill>
                <a:latin typeface="Arial" charset="0"/>
                <a:cs typeface="Arial" charset="0"/>
              </a:rPr>
              <a:t>Su Konusunda Çalışmaların Yapılabilmesi İçin Gerekli Veri Altyapısının Geliştirilmesi” maddesinin altında            </a:t>
            </a:r>
          </a:p>
          <a:p>
            <a:pPr algn="just"/>
            <a:r>
              <a:rPr lang="tr-TR" b="1" dirty="0" smtClean="0">
                <a:solidFill>
                  <a:srgbClr val="0000FF"/>
                </a:solidFill>
                <a:latin typeface="Arial" charset="0"/>
                <a:cs typeface="Arial" charset="0"/>
              </a:rPr>
              <a:t>“</a:t>
            </a:r>
            <a:r>
              <a:rPr lang="tr-TR" b="1" dirty="0">
                <a:solidFill>
                  <a:srgbClr val="0000FF"/>
                </a:solidFill>
                <a:latin typeface="Arial" charset="0"/>
                <a:cs typeface="Arial" charset="0"/>
              </a:rPr>
              <a:t>Strateji </a:t>
            </a:r>
            <a:r>
              <a:rPr lang="tr-TR" b="1" dirty="0" smtClean="0">
                <a:solidFill>
                  <a:srgbClr val="0000FF"/>
                </a:solidFill>
                <a:latin typeface="Arial" charset="0"/>
                <a:cs typeface="Arial" charset="0"/>
              </a:rPr>
              <a:t>1.2: </a:t>
            </a:r>
            <a:r>
              <a:rPr lang="tr-TR" b="1" dirty="0">
                <a:solidFill>
                  <a:srgbClr val="0000FF"/>
                </a:solidFill>
                <a:latin typeface="Arial" charset="0"/>
                <a:cs typeface="Arial" charset="0"/>
              </a:rPr>
              <a:t>Suyun havza bazında izlenmesi, potansiyelinin belirlenmesi, korunması, geliştirilmesi, verimli kullanımı, yönetimi ve sektörler arası paylaşımı konularında altyapının oluşturulması; Su Çerçeve Direktifi çalışmalarının hızlandırılması” ifadesi bulunmaktadır.</a:t>
            </a:r>
          </a:p>
          <a:p>
            <a:pPr algn="just"/>
            <a:endParaRPr lang="tr-TR" b="1" dirty="0">
              <a:solidFill>
                <a:srgbClr val="0000FF"/>
              </a:solidFill>
              <a:latin typeface="Arial" charset="0"/>
              <a:cs typeface="Arial" charset="0"/>
            </a:endParaRPr>
          </a:p>
          <a:p>
            <a:pPr algn="just"/>
            <a:r>
              <a:rPr lang="tr-TR" b="1" dirty="0">
                <a:solidFill>
                  <a:srgbClr val="FF0000"/>
                </a:solidFill>
                <a:latin typeface="Arial" charset="0"/>
                <a:cs typeface="Arial" charset="0"/>
              </a:rPr>
              <a:t>AB Entegre Çevre Uyum Stratejisi (UÇES) (2007-2023)</a:t>
            </a:r>
          </a:p>
          <a:p>
            <a:r>
              <a:rPr lang="tr-TR" sz="2000" b="1" dirty="0" smtClean="0">
                <a:solidFill>
                  <a:srgbClr val="002060"/>
                </a:solidFill>
              </a:rPr>
              <a:t> </a:t>
            </a:r>
            <a:endParaRPr lang="tr-TR" sz="2000" b="1" dirty="0">
              <a:solidFill>
                <a:srgbClr val="002060"/>
              </a:solidFill>
            </a:endParaRPr>
          </a:p>
          <a:p>
            <a:pPr algn="just"/>
            <a:r>
              <a:rPr lang="tr-TR" b="1" dirty="0">
                <a:solidFill>
                  <a:srgbClr val="0000FF"/>
                </a:solidFill>
                <a:latin typeface="Arial" charset="0"/>
                <a:cs typeface="Arial" charset="0"/>
              </a:rPr>
              <a:t>5.1.3. Amaçlar, Hedefler ve Stratejiler Başlığında</a:t>
            </a:r>
          </a:p>
          <a:p>
            <a:pPr algn="just"/>
            <a:r>
              <a:rPr lang="tr-TR" b="1" dirty="0">
                <a:solidFill>
                  <a:srgbClr val="0000FF"/>
                </a:solidFill>
                <a:latin typeface="Arial" charset="0"/>
                <a:cs typeface="Arial" charset="0"/>
              </a:rPr>
              <a:t>4. Amaç: Doğal su kaynaklarının ve su ekosistemlerinin sürdürülebilir olarak kullanımı sağlanacaktır.</a:t>
            </a:r>
          </a:p>
          <a:p>
            <a:pPr algn="just"/>
            <a:endParaRPr lang="tr-TR" sz="2000" dirty="0">
              <a:solidFill>
                <a:srgbClr val="002060"/>
              </a:solidFill>
            </a:endParaRPr>
          </a:p>
        </p:txBody>
      </p:sp>
      <p:sp>
        <p:nvSpPr>
          <p:cNvPr id="5" name="3 Dikdörtgen"/>
          <p:cNvSpPr>
            <a:spLocks noChangeArrowheads="1"/>
          </p:cNvSpPr>
          <p:nvPr/>
        </p:nvSpPr>
        <p:spPr bwMode="auto">
          <a:xfrm>
            <a:off x="754856" y="0"/>
            <a:ext cx="7705725"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dirty="0">
                <a:solidFill>
                  <a:srgbClr val="FF0000"/>
                </a:solidFill>
                <a:latin typeface="+mj-lt"/>
                <a:ea typeface="+mj-ea"/>
                <a:cs typeface="+mj-cs"/>
              </a:rPr>
              <a:t>ULUSAL ve ULUSLARARASI BELGELERDE </a:t>
            </a:r>
            <a:endParaRPr lang="tr-TR" sz="2800" b="1" dirty="0" smtClean="0">
              <a:solidFill>
                <a:srgbClr val="FF0000"/>
              </a:solidFill>
              <a:latin typeface="+mj-lt"/>
              <a:ea typeface="+mj-ea"/>
              <a:cs typeface="+mj-cs"/>
            </a:endParaRPr>
          </a:p>
          <a:p>
            <a:pPr algn="ctr"/>
            <a:r>
              <a:rPr lang="tr-TR" sz="2800" b="1" dirty="0" smtClean="0">
                <a:solidFill>
                  <a:srgbClr val="FF0000"/>
                </a:solidFill>
                <a:latin typeface="+mj-lt"/>
                <a:ea typeface="+mj-ea"/>
                <a:cs typeface="+mj-cs"/>
              </a:rPr>
              <a:t>SEKTÖREL </a:t>
            </a:r>
            <a:r>
              <a:rPr lang="tr-TR" sz="2800" b="1" dirty="0">
                <a:solidFill>
                  <a:srgbClr val="FF0000"/>
                </a:solidFill>
                <a:latin typeface="+mj-lt"/>
                <a:ea typeface="+mj-ea"/>
                <a:cs typeface="+mj-cs"/>
              </a:rPr>
              <a:t>SU TAHSİSİ</a:t>
            </a:r>
          </a:p>
        </p:txBody>
      </p:sp>
    </p:spTree>
    <p:extLst>
      <p:ext uri="{BB962C8B-B14F-4D97-AF65-F5344CB8AC3E}">
        <p14:creationId xmlns:p14="http://schemas.microsoft.com/office/powerpoint/2010/main" val="196308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8 Dikdörtgen"/>
          <p:cNvSpPr>
            <a:spLocks noChangeArrowheads="1"/>
          </p:cNvSpPr>
          <p:nvPr/>
        </p:nvSpPr>
        <p:spPr bwMode="auto">
          <a:xfrm>
            <a:off x="1115616" y="188640"/>
            <a:ext cx="6985000" cy="1077218"/>
          </a:xfrm>
          <a:prstGeom prst="rect">
            <a:avLst/>
          </a:prstGeo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dirty="0">
                <a:solidFill>
                  <a:srgbClr val="FF0000"/>
                </a:solidFill>
                <a:latin typeface="+mj-lt"/>
                <a:ea typeface="+mj-ea"/>
                <a:cs typeface="+mj-cs"/>
              </a:rPr>
              <a:t>TAHSİSLER ŞUBESİ PERSONEL YAPISI </a:t>
            </a:r>
            <a:br>
              <a:rPr lang="tr-TR" sz="3200" b="1" dirty="0">
                <a:solidFill>
                  <a:srgbClr val="FF0000"/>
                </a:solidFill>
                <a:latin typeface="+mj-lt"/>
                <a:ea typeface="+mj-ea"/>
                <a:cs typeface="+mj-cs"/>
              </a:rPr>
            </a:br>
            <a:endParaRPr lang="tr-TR" sz="3200" b="1" dirty="0">
              <a:solidFill>
                <a:srgbClr val="FF0000"/>
              </a:solidFill>
              <a:latin typeface="+mj-lt"/>
              <a:ea typeface="+mj-ea"/>
              <a:cs typeface="+mj-cs"/>
            </a:endParaRPr>
          </a:p>
        </p:txBody>
      </p:sp>
      <p:graphicFrame>
        <p:nvGraphicFramePr>
          <p:cNvPr id="4" name="3 Tablo"/>
          <p:cNvGraphicFramePr>
            <a:graphicFrameLocks noGrp="1"/>
          </p:cNvGraphicFramePr>
          <p:nvPr>
            <p:extLst>
              <p:ext uri="{D42A27DB-BD31-4B8C-83A1-F6EECF244321}">
                <p14:modId xmlns:p14="http://schemas.microsoft.com/office/powerpoint/2010/main" val="1432633617"/>
              </p:ext>
            </p:extLst>
          </p:nvPr>
        </p:nvGraphicFramePr>
        <p:xfrm>
          <a:off x="251631" y="1124744"/>
          <a:ext cx="8712969" cy="5336792"/>
        </p:xfrm>
        <a:graphic>
          <a:graphicData uri="http://schemas.openxmlformats.org/drawingml/2006/table">
            <a:tbl>
              <a:tblPr firstRow="1" bandRow="1">
                <a:tableStyleId>{5C22544A-7EE6-4342-B048-85BDC9FD1C3A}</a:tableStyleId>
              </a:tblPr>
              <a:tblGrid>
                <a:gridCol w="2904323"/>
                <a:gridCol w="2904323"/>
                <a:gridCol w="2904323"/>
              </a:tblGrid>
              <a:tr h="4816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1"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Unvan</a:t>
                      </a:r>
                      <a:endParaRPr kumimoji="0" lang="tr-TR" sz="1800" b="1" i="0"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1"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Meslek</a:t>
                      </a:r>
                      <a:endParaRPr kumimoji="0" lang="tr-TR" sz="1800" b="1" i="0"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1"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İsim</a:t>
                      </a:r>
                      <a:endParaRPr kumimoji="0" lang="tr-TR" sz="1800" b="1" i="0"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69808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Şube Müdürü V.</a:t>
                      </a:r>
                    </a:p>
                  </a:txBody>
                  <a:tcPr marT="45730" marB="45730" anchor="ctr" horzOverflow="overflow">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Çevre Yüksek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Selçuk COŞKUN</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Uzman</a:t>
                      </a:r>
                    </a:p>
                  </a:txBody>
                  <a:tcPr anchor="ct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Çevre Mühendisi</a:t>
                      </a: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2060"/>
                          </a:solidFill>
                          <a:effectLst/>
                          <a:latin typeface="Arial" pitchFamily="34" charset="0"/>
                          <a:cs typeface="Arial" pitchFamily="34" charset="0"/>
                        </a:rPr>
                        <a:t>Ersin YILDIRIM</a:t>
                      </a:r>
                    </a:p>
                  </a:txBody>
                  <a:tcPr anchor="ctr">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Uzman</a:t>
                      </a:r>
                    </a:p>
                  </a:txBody>
                  <a:tcPr anchor="ct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Çevre Yüksek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2060"/>
                          </a:solidFill>
                          <a:effectLst/>
                          <a:latin typeface="Arial" pitchFamily="34" charset="0"/>
                          <a:cs typeface="Arial" pitchFamily="34" charset="0"/>
                        </a:rPr>
                        <a:t>Rahime</a:t>
                      </a:r>
                      <a:r>
                        <a:rPr kumimoji="0" lang="tr-TR" sz="1800" b="0" i="0" u="none" strike="noStrike" cap="none" normalizeH="0" baseline="0" dirty="0" smtClean="0">
                          <a:ln>
                            <a:noFill/>
                          </a:ln>
                          <a:solidFill>
                            <a:srgbClr val="002060"/>
                          </a:solidFill>
                          <a:effectLst/>
                          <a:latin typeface="Arial" pitchFamily="34" charset="0"/>
                          <a:cs typeface="Arial" pitchFamily="34" charset="0"/>
                        </a:rPr>
                        <a:t> POLAT</a:t>
                      </a:r>
                    </a:p>
                  </a:txBody>
                  <a:tcPr anchor="ctr">
                    <a:cell3D prstMaterial="dkEdge">
                      <a:bevel w="50800" prst="hardEdge"/>
                      <a:lightRig rig="flood" dir="t"/>
                    </a:cell3D>
                  </a:tcPr>
                </a:tc>
              </a:tr>
              <a:tr h="831404">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Uzman Yrd. </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Çevre Yüksek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Nuray AYTEN</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Uzman Yrd.</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Çevre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Fatma SAĞDIÇ</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Uzman Yrd.</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chemeClr val="tx2">
                              <a:lumMod val="75000"/>
                            </a:schemeClr>
                          </a:solidFill>
                          <a:effectLst/>
                          <a:latin typeface="Arial" pitchFamily="34" charset="0"/>
                          <a:cs typeface="Arial" pitchFamily="34" charset="0"/>
                        </a:rPr>
                        <a:t>Çevre </a:t>
                      </a:r>
                      <a:r>
                        <a:rPr kumimoji="0" lang="tr-TR" sz="1800" u="none" strike="noStrike" cap="none" normalizeH="0" baseline="0" dirty="0" smtClean="0">
                          <a:ln>
                            <a:noFill/>
                          </a:ln>
                          <a:solidFill>
                            <a:srgbClr val="002060"/>
                          </a:solidFill>
                          <a:effectLst/>
                          <a:latin typeface="Arial" pitchFamily="34" charset="0"/>
                          <a:cs typeface="Arial" pitchFamily="34" charset="0"/>
                        </a:rPr>
                        <a:t>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Güney CAN</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r>
            </a:tbl>
          </a:graphicData>
        </a:graphic>
      </p:graphicFrame>
    </p:spTree>
    <p:extLst>
      <p:ext uri="{BB962C8B-B14F-4D97-AF65-F5344CB8AC3E}">
        <p14:creationId xmlns:p14="http://schemas.microsoft.com/office/powerpoint/2010/main" val="242119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87238" y="2405758"/>
            <a:ext cx="8640960" cy="2000548"/>
          </a:xfrm>
          <a:prstGeom prst="rect">
            <a:avLst/>
          </a:prstGeom>
        </p:spPr>
        <p:txBody>
          <a:bodyPr wrap="square">
            <a:spAutoFit/>
          </a:bodyPr>
          <a:lstStyle/>
          <a:p>
            <a:pPr algn="just">
              <a:spcBef>
                <a:spcPts val="600"/>
              </a:spcBef>
            </a:pPr>
            <a:r>
              <a:rPr lang="tr-TR" b="1" dirty="0">
                <a:solidFill>
                  <a:srgbClr val="FF0000"/>
                </a:solidFill>
                <a:latin typeface="Arial" charset="0"/>
                <a:cs typeface="Arial" charset="0"/>
              </a:rPr>
              <a:t>Katılım Ortaklığı Belgesi (AP)</a:t>
            </a:r>
          </a:p>
          <a:p>
            <a:pPr algn="just">
              <a:spcBef>
                <a:spcPts val="600"/>
              </a:spcBef>
            </a:pPr>
            <a:endParaRPr lang="tr-TR" sz="2400" dirty="0" smtClean="0">
              <a:solidFill>
                <a:srgbClr val="002060"/>
              </a:solidFill>
              <a:cs typeface="Times New Roman" pitchFamily="18" charset="0"/>
            </a:endParaRPr>
          </a:p>
          <a:p>
            <a:pPr algn="just">
              <a:spcBef>
                <a:spcPts val="600"/>
              </a:spcBef>
            </a:pPr>
            <a:r>
              <a:rPr lang="tr-TR" b="1" dirty="0">
                <a:solidFill>
                  <a:srgbClr val="0000FF"/>
                </a:solidFill>
                <a:latin typeface="Arial" charset="0"/>
                <a:cs typeface="Arial" charset="0"/>
              </a:rPr>
              <a:t>Doğa koruma, su kalitesi, endüstriyel kirlilik ve risk yönetimi ile ilgili mevzuat, çerçeve mevzuatla ilgili müktesebatın uygulanmasına ve aktarılmasına devam edilmesi ve diğer sektörel politikaların çevresel entegrasyonunun gerçekleştirilmesi gerektiği belirtilmiştir.</a:t>
            </a:r>
          </a:p>
        </p:txBody>
      </p:sp>
      <p:sp>
        <p:nvSpPr>
          <p:cNvPr id="5" name="3 Dikdörtgen"/>
          <p:cNvSpPr>
            <a:spLocks noChangeArrowheads="1"/>
          </p:cNvSpPr>
          <p:nvPr/>
        </p:nvSpPr>
        <p:spPr bwMode="auto">
          <a:xfrm>
            <a:off x="754856" y="0"/>
            <a:ext cx="7705725"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dirty="0">
                <a:solidFill>
                  <a:srgbClr val="FF0000"/>
                </a:solidFill>
                <a:latin typeface="+mj-lt"/>
                <a:ea typeface="+mj-ea"/>
                <a:cs typeface="+mj-cs"/>
              </a:rPr>
              <a:t>ULUSAL ve ULUSLARARASI BELGELERDE </a:t>
            </a:r>
            <a:endParaRPr lang="tr-TR" sz="2800" b="1" dirty="0" smtClean="0">
              <a:solidFill>
                <a:srgbClr val="FF0000"/>
              </a:solidFill>
              <a:latin typeface="+mj-lt"/>
              <a:ea typeface="+mj-ea"/>
              <a:cs typeface="+mj-cs"/>
            </a:endParaRPr>
          </a:p>
          <a:p>
            <a:pPr algn="ctr"/>
            <a:r>
              <a:rPr lang="tr-TR" sz="2800" b="1" dirty="0" smtClean="0">
                <a:solidFill>
                  <a:srgbClr val="FF0000"/>
                </a:solidFill>
                <a:latin typeface="+mj-lt"/>
                <a:ea typeface="+mj-ea"/>
                <a:cs typeface="+mj-cs"/>
              </a:rPr>
              <a:t>SEKTÖREL </a:t>
            </a:r>
            <a:r>
              <a:rPr lang="tr-TR" sz="2800" b="1" dirty="0">
                <a:solidFill>
                  <a:srgbClr val="FF0000"/>
                </a:solidFill>
                <a:latin typeface="+mj-lt"/>
                <a:ea typeface="+mj-ea"/>
                <a:cs typeface="+mj-cs"/>
              </a:rPr>
              <a:t>SU TAHSİSİ</a:t>
            </a:r>
          </a:p>
        </p:txBody>
      </p:sp>
    </p:spTree>
    <p:extLst>
      <p:ext uri="{BB962C8B-B14F-4D97-AF65-F5344CB8AC3E}">
        <p14:creationId xmlns:p14="http://schemas.microsoft.com/office/powerpoint/2010/main" val="3320917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4 Dikdörtgen"/>
          <p:cNvSpPr>
            <a:spLocks noChangeArrowheads="1"/>
          </p:cNvSpPr>
          <p:nvPr/>
        </p:nvSpPr>
        <p:spPr bwMode="auto">
          <a:xfrm>
            <a:off x="251520" y="748635"/>
            <a:ext cx="8713788" cy="6140142"/>
          </a:xfrm>
          <a:prstGeom prst="rect">
            <a:avLst/>
          </a:prstGeom>
          <a:noFill/>
          <a:ln w="9525">
            <a:noFill/>
            <a:miter lim="800000"/>
            <a:headEnd/>
            <a:tailEnd/>
          </a:ln>
        </p:spPr>
        <p:txBody>
          <a:bodyPr>
            <a:spAutoFit/>
          </a:bodyPr>
          <a:lstStyle/>
          <a:p>
            <a:pPr algn="just">
              <a:spcBef>
                <a:spcPts val="600"/>
              </a:spcBef>
            </a:pPr>
            <a:endParaRPr lang="tr-TR" sz="2000" b="1" dirty="0">
              <a:solidFill>
                <a:srgbClr val="002060"/>
              </a:solidFill>
              <a:cs typeface="Times New Roman" pitchFamily="18" charset="0"/>
            </a:endParaRPr>
          </a:p>
          <a:p>
            <a:pPr algn="just">
              <a:spcBef>
                <a:spcPts val="600"/>
              </a:spcBef>
            </a:pPr>
            <a:r>
              <a:rPr lang="en-US" b="1" dirty="0">
                <a:solidFill>
                  <a:srgbClr val="FF0000"/>
                </a:solidFill>
                <a:latin typeface="Arial" charset="0"/>
                <a:cs typeface="Arial" charset="0"/>
              </a:rPr>
              <a:t>Su </a:t>
            </a:r>
            <a:r>
              <a:rPr lang="tr-TR" b="1" dirty="0">
                <a:solidFill>
                  <a:srgbClr val="FF0000"/>
                </a:solidFill>
                <a:latin typeface="Arial" charset="0"/>
                <a:cs typeface="Arial" charset="0"/>
              </a:rPr>
              <a:t>Çerçeve Direktifi</a:t>
            </a:r>
          </a:p>
          <a:p>
            <a:pPr algn="just">
              <a:spcBef>
                <a:spcPts val="600"/>
              </a:spcBef>
            </a:pPr>
            <a:endParaRPr lang="tr-TR" sz="2000" dirty="0">
              <a:solidFill>
                <a:srgbClr val="002060"/>
              </a:solidFill>
              <a:cs typeface="Times New Roman" pitchFamily="18" charset="0"/>
            </a:endParaRPr>
          </a:p>
          <a:p>
            <a:pPr algn="just">
              <a:spcBef>
                <a:spcPts val="600"/>
              </a:spcBef>
            </a:pPr>
            <a:r>
              <a:rPr lang="tr-TR" b="1" dirty="0">
                <a:solidFill>
                  <a:srgbClr val="0000FF"/>
                </a:solidFill>
                <a:latin typeface="Arial" charset="0"/>
                <a:cs typeface="Arial" charset="0"/>
              </a:rPr>
              <a:t>Direktif Topluluk içinde su çevresinin sürdürülmesi ve iyileştirilmesini amaçlamaktadır. Bu amaç temelde suların kalitesine ilişkindir. </a:t>
            </a:r>
          </a:p>
          <a:p>
            <a:pPr algn="just">
              <a:spcBef>
                <a:spcPts val="600"/>
              </a:spcBef>
            </a:pPr>
            <a:endParaRPr lang="tr-TR" b="1" dirty="0">
              <a:solidFill>
                <a:srgbClr val="0000FF"/>
              </a:solidFill>
              <a:latin typeface="Arial" charset="0"/>
              <a:cs typeface="Arial" charset="0"/>
            </a:endParaRPr>
          </a:p>
          <a:p>
            <a:pPr algn="just">
              <a:spcBef>
                <a:spcPts val="600"/>
              </a:spcBef>
            </a:pPr>
            <a:r>
              <a:rPr lang="tr-TR" b="1" dirty="0">
                <a:solidFill>
                  <a:srgbClr val="0000FF"/>
                </a:solidFill>
                <a:latin typeface="Arial" charset="0"/>
                <a:cs typeface="Arial" charset="0"/>
              </a:rPr>
              <a:t>Ancak;</a:t>
            </a:r>
          </a:p>
          <a:p>
            <a:pPr marL="285750" indent="-285750" algn="just">
              <a:spcBef>
                <a:spcPts val="600"/>
              </a:spcBef>
              <a:buClr>
                <a:srgbClr val="FF0000"/>
              </a:buClr>
              <a:buFont typeface="Wingdings" panose="05000000000000000000" pitchFamily="2" charset="2"/>
              <a:buChar char="ü"/>
            </a:pPr>
            <a:r>
              <a:rPr lang="tr-TR" b="1" dirty="0">
                <a:solidFill>
                  <a:srgbClr val="0000FF"/>
                </a:solidFill>
                <a:latin typeface="Arial" charset="0"/>
                <a:cs typeface="Arial" charset="0"/>
              </a:rPr>
              <a:t>‘miktarın kontrolü, iyi su kalitesinin korunmasında yardımcı bir unsurdur ve bu nedenle, iyi kalitenin sağlanması amacına hizmet eden, </a:t>
            </a:r>
            <a:r>
              <a:rPr lang="tr-TR" sz="2000" b="1" dirty="0" smtClean="0">
                <a:solidFill>
                  <a:srgbClr val="FF0000"/>
                </a:solidFill>
                <a:ea typeface="Arial Unicode MS" pitchFamily="34" charset="-128"/>
                <a:cs typeface="Arial Unicode MS" pitchFamily="34" charset="-128"/>
              </a:rPr>
              <a:t>miktar konusundaki önlemler de dikkate alınmalıdır</a:t>
            </a:r>
            <a:r>
              <a:rPr lang="tr-TR" sz="2000" dirty="0" smtClean="0">
                <a:solidFill>
                  <a:srgbClr val="FF0000"/>
                </a:solidFill>
                <a:ea typeface="Arial Unicode MS" pitchFamily="34" charset="-128"/>
                <a:cs typeface="Arial Unicode MS" pitchFamily="34" charset="-128"/>
              </a:rPr>
              <a:t> </a:t>
            </a:r>
            <a:r>
              <a:rPr lang="tr-TR" b="1" dirty="0">
                <a:solidFill>
                  <a:srgbClr val="0000FF"/>
                </a:solidFill>
                <a:latin typeface="Arial" charset="0"/>
                <a:cs typeface="Arial" charset="0"/>
              </a:rPr>
              <a:t>‘</a:t>
            </a:r>
            <a:r>
              <a:rPr lang="tr-TR" sz="2000" dirty="0" smtClean="0">
                <a:solidFill>
                  <a:srgbClr val="FF0000"/>
                </a:solidFill>
                <a:ea typeface="Arial Unicode MS" pitchFamily="34" charset="-128"/>
                <a:cs typeface="Arial Unicode MS" pitchFamily="34" charset="-128"/>
              </a:rPr>
              <a:t> </a:t>
            </a:r>
            <a:r>
              <a:rPr lang="tr-TR" b="1" dirty="0">
                <a:solidFill>
                  <a:srgbClr val="0000FF"/>
                </a:solidFill>
                <a:latin typeface="Arial" charset="0"/>
                <a:cs typeface="Arial" charset="0"/>
              </a:rPr>
              <a:t>ve</a:t>
            </a:r>
          </a:p>
          <a:p>
            <a:pPr marL="342900" indent="-342900" algn="just">
              <a:spcBef>
                <a:spcPts val="600"/>
              </a:spcBef>
              <a:buClr>
                <a:srgbClr val="FF0000"/>
              </a:buClr>
              <a:buFont typeface="Wingdings" panose="05000000000000000000" pitchFamily="2" charset="2"/>
              <a:buChar char="ü"/>
            </a:pPr>
            <a:r>
              <a:rPr lang="tr-TR" b="1" dirty="0">
                <a:solidFill>
                  <a:srgbClr val="0000FF"/>
                </a:solidFill>
                <a:latin typeface="Arial" charset="0"/>
                <a:cs typeface="Arial" charset="0"/>
              </a:rPr>
              <a:t>‘mevcut su kaynaklarının uzun dönem korunmasına dayalı sürdürülebilir su kullanımını teşvik eden vb. Ve böylece</a:t>
            </a:r>
            <a:r>
              <a:rPr lang="tr-TR" sz="2000" dirty="0" smtClean="0">
                <a:solidFill>
                  <a:schemeClr val="accent2">
                    <a:lumMod val="50000"/>
                  </a:schemeClr>
                </a:solidFill>
                <a:ea typeface="Arial Unicode MS" pitchFamily="34" charset="-128"/>
                <a:cs typeface="Arial Unicode MS" pitchFamily="34" charset="-128"/>
              </a:rPr>
              <a:t> </a:t>
            </a:r>
            <a:r>
              <a:rPr lang="tr-TR" sz="2000" b="1" dirty="0" smtClean="0">
                <a:solidFill>
                  <a:srgbClr val="FF0000"/>
                </a:solidFill>
                <a:ea typeface="Arial Unicode MS" pitchFamily="34" charset="-128"/>
                <a:cs typeface="Arial Unicode MS" pitchFamily="34" charset="-128"/>
              </a:rPr>
              <a:t>sürdürülebilir, dengeli ve eşit su kullanımı</a:t>
            </a:r>
            <a:r>
              <a:rPr lang="tr-TR" sz="2000" dirty="0" smtClean="0">
                <a:solidFill>
                  <a:srgbClr val="0000FF"/>
                </a:solidFill>
                <a:ea typeface="Arial Unicode MS" pitchFamily="34" charset="-128"/>
                <a:cs typeface="Arial Unicode MS" pitchFamily="34" charset="-128"/>
              </a:rPr>
              <a:t> </a:t>
            </a:r>
            <a:r>
              <a:rPr lang="tr-TR" b="1" dirty="0">
                <a:solidFill>
                  <a:srgbClr val="0000FF"/>
                </a:solidFill>
                <a:latin typeface="Arial" charset="0"/>
                <a:cs typeface="Arial" charset="0"/>
              </a:rPr>
              <a:t>için gerekli miktarda iyi kalite yerüstü ve yer altı suyu tedariki tevziine katkıda bulunur’ </a:t>
            </a:r>
          </a:p>
          <a:p>
            <a:pPr algn="just">
              <a:spcBef>
                <a:spcPts val="600"/>
              </a:spcBef>
              <a:buFont typeface="Wingdings" pitchFamily="2" charset="2"/>
              <a:buChar char="Ø"/>
            </a:pPr>
            <a:endParaRPr lang="tr-TR" b="1" dirty="0">
              <a:solidFill>
                <a:srgbClr val="0000FF"/>
              </a:solidFill>
              <a:latin typeface="Arial" charset="0"/>
              <a:cs typeface="Arial" charset="0"/>
            </a:endParaRPr>
          </a:p>
          <a:p>
            <a:pPr algn="just">
              <a:spcBef>
                <a:spcPts val="600"/>
              </a:spcBef>
            </a:pPr>
            <a:r>
              <a:rPr lang="tr-TR" b="1" dirty="0">
                <a:solidFill>
                  <a:srgbClr val="0000FF"/>
                </a:solidFill>
                <a:latin typeface="Arial" charset="0"/>
                <a:cs typeface="Arial" charset="0"/>
              </a:rPr>
              <a:t>ifadeleri  de almaktadır.</a:t>
            </a:r>
          </a:p>
          <a:p>
            <a:pPr>
              <a:spcBef>
                <a:spcPts val="600"/>
              </a:spcBef>
            </a:pPr>
            <a:endParaRPr lang="tr-TR" sz="2000" dirty="0">
              <a:ea typeface="Arial Unicode MS" pitchFamily="34" charset="-128"/>
              <a:cs typeface="Arial Unicode MS" pitchFamily="34" charset="-128"/>
            </a:endParaRPr>
          </a:p>
          <a:p>
            <a:pPr>
              <a:spcBef>
                <a:spcPts val="600"/>
              </a:spcBef>
            </a:pPr>
            <a:endParaRPr lang="tr-TR" dirty="0">
              <a:ea typeface="Arial Unicode MS" pitchFamily="34" charset="-128"/>
              <a:cs typeface="Arial Unicode MS" pitchFamily="34" charset="-128"/>
            </a:endParaRPr>
          </a:p>
        </p:txBody>
      </p:sp>
      <p:sp>
        <p:nvSpPr>
          <p:cNvPr id="5" name="3 Dikdörtgen"/>
          <p:cNvSpPr>
            <a:spLocks noChangeArrowheads="1"/>
          </p:cNvSpPr>
          <p:nvPr/>
        </p:nvSpPr>
        <p:spPr bwMode="auto">
          <a:xfrm>
            <a:off x="754856" y="0"/>
            <a:ext cx="7705725" cy="954107"/>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dirty="0">
                <a:solidFill>
                  <a:srgbClr val="FF0000"/>
                </a:solidFill>
                <a:latin typeface="+mj-lt"/>
                <a:ea typeface="+mj-ea"/>
                <a:cs typeface="+mj-cs"/>
              </a:rPr>
              <a:t>ULUSAL ve ULUSLARARASI BELGELERDE </a:t>
            </a:r>
            <a:endParaRPr lang="tr-TR" sz="2800" b="1" dirty="0" smtClean="0">
              <a:solidFill>
                <a:srgbClr val="FF0000"/>
              </a:solidFill>
              <a:latin typeface="+mj-lt"/>
              <a:ea typeface="+mj-ea"/>
              <a:cs typeface="+mj-cs"/>
            </a:endParaRPr>
          </a:p>
          <a:p>
            <a:pPr algn="ctr"/>
            <a:r>
              <a:rPr lang="tr-TR" sz="2800" b="1" dirty="0" smtClean="0">
                <a:solidFill>
                  <a:srgbClr val="FF0000"/>
                </a:solidFill>
                <a:latin typeface="+mj-lt"/>
                <a:ea typeface="+mj-ea"/>
                <a:cs typeface="+mj-cs"/>
              </a:rPr>
              <a:t>SEKTÖREL </a:t>
            </a:r>
            <a:r>
              <a:rPr lang="tr-TR" sz="2800" b="1" dirty="0">
                <a:solidFill>
                  <a:srgbClr val="FF0000"/>
                </a:solidFill>
                <a:latin typeface="+mj-lt"/>
                <a:ea typeface="+mj-ea"/>
                <a:cs typeface="+mj-cs"/>
              </a:rPr>
              <a:t>SU TAHSİSİ</a:t>
            </a:r>
          </a:p>
        </p:txBody>
      </p:sp>
    </p:spTree>
    <p:extLst>
      <p:ext uri="{BB962C8B-B14F-4D97-AF65-F5344CB8AC3E}">
        <p14:creationId xmlns:p14="http://schemas.microsoft.com/office/powerpoint/2010/main" val="3142565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352228" y="2687340"/>
            <a:ext cx="7920879" cy="1754326"/>
          </a:xfrm>
          <a:prstGeom prst="rect">
            <a:avLst/>
          </a:prstGeom>
          <a:solidFill>
            <a:schemeClr val="tx2">
              <a:lumMod val="60000"/>
              <a:lumOff val="40000"/>
              <a:alpha val="72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indent="0" algn="ctr">
              <a:spcBef>
                <a:spcPts val="0"/>
              </a:spcBef>
              <a:buFont typeface="Arial" pitchFamily="34" charset="0"/>
              <a:buNone/>
              <a:defRPr sz="3600" b="1" spc="5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tr-TR" dirty="0" smtClean="0"/>
          </a:p>
          <a:p>
            <a:r>
              <a:rPr lang="tr-TR" dirty="0" smtClean="0"/>
              <a:t>FAALİYETLERİMİZ</a:t>
            </a:r>
          </a:p>
          <a:p>
            <a:endParaRPr lang="tr-TR" dirty="0"/>
          </a:p>
        </p:txBody>
      </p:sp>
    </p:spTree>
    <p:extLst>
      <p:ext uri="{BB962C8B-B14F-4D97-AF65-F5344CB8AC3E}">
        <p14:creationId xmlns:p14="http://schemas.microsoft.com/office/powerpoint/2010/main" val="581145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899592" y="32296"/>
            <a:ext cx="7570787" cy="646331"/>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dirty="0">
                <a:solidFill>
                  <a:srgbClr val="FF0000"/>
                </a:solidFill>
              </a:rPr>
              <a:t>2012 Yılı Şube Faaliyetleri</a:t>
            </a:r>
          </a:p>
        </p:txBody>
      </p:sp>
      <p:sp>
        <p:nvSpPr>
          <p:cNvPr id="7171" name="2 İçerik Yer Tutucusu"/>
          <p:cNvSpPr>
            <a:spLocks noGrp="1"/>
          </p:cNvSpPr>
          <p:nvPr>
            <p:ph idx="1"/>
          </p:nvPr>
        </p:nvSpPr>
        <p:spPr>
          <a:xfrm>
            <a:off x="179388" y="1125538"/>
            <a:ext cx="8713787" cy="5316537"/>
          </a:xfrm>
        </p:spPr>
        <p:txBody>
          <a:bodyPr/>
          <a:lstStyle/>
          <a:p>
            <a:pPr algn="just"/>
            <a:endParaRPr lang="tr-TR" sz="2000" b="1" dirty="0" smtClean="0">
              <a:solidFill>
                <a:srgbClr val="002060"/>
              </a:solidFill>
            </a:endParaRPr>
          </a:p>
          <a:p>
            <a:pPr marL="0" algn="just">
              <a:spcBef>
                <a:spcPts val="600"/>
              </a:spcBef>
              <a:buFont typeface="Wingdings" panose="05000000000000000000" pitchFamily="2" charset="2"/>
              <a:buChar char="v"/>
            </a:pPr>
            <a:r>
              <a:rPr lang="tr-TR" sz="1800" b="1" dirty="0">
                <a:solidFill>
                  <a:srgbClr val="FF0000"/>
                </a:solidFill>
                <a:latin typeface="Arial" charset="0"/>
                <a:cs typeface="Arial" charset="0"/>
              </a:rPr>
              <a:t>Literatür araştırması: </a:t>
            </a:r>
            <a:r>
              <a:rPr lang="tr-TR" sz="1800" b="1" dirty="0">
                <a:solidFill>
                  <a:srgbClr val="0000FF"/>
                </a:solidFill>
                <a:latin typeface="Arial" charset="0"/>
                <a:cs typeface="Arial" charset="0"/>
              </a:rPr>
              <a:t>2012 yılı ilk çeyreğinde, dünyada sektörel su tahsisi deneyimine sahip ülkelerdeki uygulamalar incelenmiştir.</a:t>
            </a:r>
          </a:p>
          <a:p>
            <a:pPr marL="0" algn="just">
              <a:spcBef>
                <a:spcPts val="600"/>
              </a:spcBef>
              <a:buFont typeface="Wingdings" panose="05000000000000000000" pitchFamily="2" charset="2"/>
              <a:buChar char="v"/>
            </a:pPr>
            <a:endParaRPr lang="tr-TR" sz="1800" b="1" dirty="0">
              <a:solidFill>
                <a:srgbClr val="0000FF"/>
              </a:solidFill>
              <a:latin typeface="Arial" charset="0"/>
              <a:cs typeface="Arial" charset="0"/>
            </a:endParaRPr>
          </a:p>
          <a:p>
            <a:pPr marL="0" algn="just">
              <a:spcBef>
                <a:spcPts val="600"/>
              </a:spcBef>
              <a:buFont typeface="Wingdings" panose="05000000000000000000" pitchFamily="2" charset="2"/>
              <a:buChar char="v"/>
            </a:pPr>
            <a:r>
              <a:rPr lang="tr-TR" sz="1800" b="1" dirty="0">
                <a:solidFill>
                  <a:srgbClr val="FF0000"/>
                </a:solidFill>
                <a:latin typeface="Arial" charset="0"/>
                <a:cs typeface="Arial" charset="0"/>
              </a:rPr>
              <a:t>Ulusal Su Veri Sistemi Tasarımı ve Havza Bazlı Su Kaynakları  Eğitimi (9-12 Nisan 2012, Ankara): </a:t>
            </a:r>
            <a:r>
              <a:rPr lang="tr-TR" sz="1800" b="1" dirty="0">
                <a:solidFill>
                  <a:srgbClr val="0000FF"/>
                </a:solidFill>
                <a:latin typeface="Arial" charset="0"/>
                <a:cs typeface="Arial" charset="0"/>
              </a:rPr>
              <a:t>Ulusal Su Bilgi Sisteminin ve Su Tahsisi daha net hedeflerle belirlenmesi amacına yönelik bir çalışma yapılmıştır.</a:t>
            </a:r>
          </a:p>
          <a:p>
            <a:pPr marL="0" algn="just">
              <a:spcBef>
                <a:spcPts val="600"/>
              </a:spcBef>
              <a:buFont typeface="Wingdings" panose="05000000000000000000" pitchFamily="2" charset="2"/>
              <a:buChar char="v"/>
            </a:pPr>
            <a:endParaRPr lang="tr-TR" sz="1800" b="1" dirty="0">
              <a:solidFill>
                <a:srgbClr val="0000FF"/>
              </a:solidFill>
              <a:latin typeface="Arial" charset="0"/>
              <a:cs typeface="Arial" charset="0"/>
            </a:endParaRPr>
          </a:p>
          <a:p>
            <a:pPr marL="0" algn="just">
              <a:spcBef>
                <a:spcPts val="600"/>
              </a:spcBef>
              <a:buFont typeface="Wingdings" panose="05000000000000000000" pitchFamily="2" charset="2"/>
              <a:buChar char="v"/>
            </a:pPr>
            <a:r>
              <a:rPr lang="tr-TR" sz="1800" b="1" dirty="0">
                <a:solidFill>
                  <a:srgbClr val="FF0000"/>
                </a:solidFill>
                <a:latin typeface="Arial" charset="0"/>
                <a:cs typeface="Arial" charset="0"/>
              </a:rPr>
              <a:t>Teknik Gezi (17-19 Temmuz 2012, İspanya): </a:t>
            </a:r>
            <a:r>
              <a:rPr lang="tr-TR" sz="1800" b="1" dirty="0">
                <a:solidFill>
                  <a:srgbClr val="0000FF"/>
                </a:solidFill>
                <a:latin typeface="Arial" charset="0"/>
                <a:cs typeface="Arial" charset="0"/>
              </a:rPr>
              <a:t>Havza yönetimi ve Su Tahsis Planlama konularında ülke deneyimleri yerinde gözlenmiş, İspanya Guadalquivir Nehir Havzası Yönetim birimi ile görüşülmüştür.</a:t>
            </a:r>
          </a:p>
          <a:p>
            <a:pPr marL="0" algn="just">
              <a:spcBef>
                <a:spcPts val="600"/>
              </a:spcBef>
              <a:buFont typeface="Wingdings" panose="05000000000000000000" pitchFamily="2" charset="2"/>
              <a:buChar char="v"/>
            </a:pPr>
            <a:endParaRPr lang="tr-TR" sz="1800" b="1" dirty="0">
              <a:solidFill>
                <a:srgbClr val="0000FF"/>
              </a:solidFill>
              <a:latin typeface="Arial" charset="0"/>
              <a:cs typeface="Arial" charset="0"/>
            </a:endParaRPr>
          </a:p>
          <a:p>
            <a:pPr marL="0" algn="just">
              <a:spcBef>
                <a:spcPts val="600"/>
              </a:spcBef>
              <a:buFont typeface="Wingdings" panose="05000000000000000000" pitchFamily="2" charset="2"/>
              <a:buChar char="v"/>
            </a:pPr>
            <a:r>
              <a:rPr lang="tr-TR" sz="1800" b="1" dirty="0">
                <a:solidFill>
                  <a:srgbClr val="FF0000"/>
                </a:solidFill>
                <a:latin typeface="Arial" charset="0"/>
                <a:cs typeface="Arial" charset="0"/>
              </a:rPr>
              <a:t>TÜBİTAK ve Kalkınma Bakanlığı’na </a:t>
            </a:r>
            <a:r>
              <a:rPr lang="pt-PT" sz="1800" b="1" dirty="0">
                <a:solidFill>
                  <a:srgbClr val="FF0000"/>
                </a:solidFill>
                <a:latin typeface="Arial" charset="0"/>
                <a:cs typeface="Arial" charset="0"/>
              </a:rPr>
              <a:t>araştırma yatırım programları </a:t>
            </a:r>
            <a:r>
              <a:rPr lang="tr-TR" sz="1800" b="1" dirty="0">
                <a:solidFill>
                  <a:srgbClr val="0000FF"/>
                </a:solidFill>
                <a:latin typeface="Arial" charset="0"/>
                <a:cs typeface="Arial" charset="0"/>
              </a:rPr>
              <a:t>kapsamında, </a:t>
            </a:r>
            <a:r>
              <a:rPr lang="pt-PT" sz="1800" b="1" dirty="0">
                <a:solidFill>
                  <a:srgbClr val="0000FF"/>
                </a:solidFill>
                <a:latin typeface="Arial" charset="0"/>
                <a:cs typeface="Arial" charset="0"/>
              </a:rPr>
              <a:t>sektörel su tahsis planı yapımı</a:t>
            </a:r>
            <a:r>
              <a:rPr lang="tr-TR" sz="1800" b="1" dirty="0">
                <a:solidFill>
                  <a:srgbClr val="0000FF"/>
                </a:solidFill>
                <a:latin typeface="Arial" charset="0"/>
                <a:cs typeface="Arial" charset="0"/>
              </a:rPr>
              <a:t>na ilişkin 2 farklı</a:t>
            </a:r>
            <a:r>
              <a:rPr lang="pt-PT" sz="1800" b="1" dirty="0">
                <a:solidFill>
                  <a:srgbClr val="0000FF"/>
                </a:solidFill>
                <a:latin typeface="Arial" charset="0"/>
                <a:cs typeface="Arial" charset="0"/>
              </a:rPr>
              <a:t> proje</a:t>
            </a:r>
            <a:r>
              <a:rPr lang="tr-TR" sz="1800" b="1" dirty="0">
                <a:solidFill>
                  <a:srgbClr val="0000FF"/>
                </a:solidFill>
                <a:latin typeface="Arial" charset="0"/>
                <a:cs typeface="Arial" charset="0"/>
              </a:rPr>
              <a:t> önerisinde bulunulmuştur.</a:t>
            </a:r>
          </a:p>
          <a:p>
            <a:pPr marL="0" algn="just">
              <a:spcBef>
                <a:spcPts val="600"/>
              </a:spcBef>
            </a:pPr>
            <a:endParaRPr lang="tr-TR" sz="1800" b="1" dirty="0">
              <a:solidFill>
                <a:srgbClr val="0000FF"/>
              </a:solidFill>
              <a:latin typeface="Arial" charset="0"/>
              <a:cs typeface="Arial" charset="0"/>
            </a:endParaRPr>
          </a:p>
        </p:txBody>
      </p:sp>
    </p:spTree>
    <p:extLst>
      <p:ext uri="{BB962C8B-B14F-4D97-AF65-F5344CB8AC3E}">
        <p14:creationId xmlns:p14="http://schemas.microsoft.com/office/powerpoint/2010/main" val="3437199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115616" y="188640"/>
            <a:ext cx="7570787" cy="646331"/>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dirty="0">
                <a:solidFill>
                  <a:srgbClr val="FF0000"/>
                </a:solidFill>
              </a:rPr>
              <a:t>2013 Yılı Şube Faaliyetleri</a:t>
            </a:r>
          </a:p>
        </p:txBody>
      </p:sp>
      <p:sp>
        <p:nvSpPr>
          <p:cNvPr id="3" name="2 İçerik Yer Tutucusu"/>
          <p:cNvSpPr>
            <a:spLocks noGrp="1"/>
          </p:cNvSpPr>
          <p:nvPr>
            <p:ph idx="1"/>
          </p:nvPr>
        </p:nvSpPr>
        <p:spPr>
          <a:xfrm>
            <a:off x="179512" y="1124744"/>
            <a:ext cx="8784976" cy="5172521"/>
          </a:xfrm>
        </p:spPr>
        <p:txBody>
          <a:bodyPr>
            <a:normAutofit/>
          </a:bodyPr>
          <a:lstStyle/>
          <a:p>
            <a:pPr algn="ctr">
              <a:buNone/>
              <a:defRPr/>
            </a:pPr>
            <a:r>
              <a:rPr lang="tr-TR" sz="2300" b="1" dirty="0" smtClean="0">
                <a:solidFill>
                  <a:srgbClr val="FF0000"/>
                </a:solidFill>
              </a:rPr>
              <a:t>1- Türkiye’de Havza Bazlı Sektörel Sektörel Su Tahsisine Geçiş Çalıştayı</a:t>
            </a:r>
          </a:p>
          <a:p>
            <a:pPr algn="ctr">
              <a:buNone/>
              <a:defRPr/>
            </a:pPr>
            <a:r>
              <a:rPr lang="tr-TR" sz="2000" b="1" dirty="0" smtClean="0">
                <a:solidFill>
                  <a:srgbClr val="FF0000"/>
                </a:solidFill>
              </a:rPr>
              <a:t>(11-13 Mart 2013, İstanbul)</a:t>
            </a:r>
          </a:p>
          <a:p>
            <a:pPr algn="ctr">
              <a:buFont typeface="Wingdings" panose="05000000000000000000" pitchFamily="2" charset="2"/>
              <a:buChar char="ü"/>
              <a:defRPr/>
            </a:pPr>
            <a:endParaRPr lang="tr-TR" sz="2300" b="1" dirty="0" smtClean="0">
              <a:solidFill>
                <a:srgbClr val="0000FF"/>
              </a:solidFill>
            </a:endParaRPr>
          </a:p>
          <a:p>
            <a:pPr algn="just">
              <a:buClr>
                <a:srgbClr val="FF0000"/>
              </a:buClr>
              <a:buFont typeface="Wingdings" panose="05000000000000000000" pitchFamily="2" charset="2"/>
              <a:buChar char="ü"/>
              <a:defRPr/>
            </a:pPr>
            <a:r>
              <a:rPr lang="tr-TR" sz="2100" b="1" dirty="0" err="1">
                <a:solidFill>
                  <a:srgbClr val="0000FF"/>
                </a:solidFill>
              </a:rPr>
              <a:t>Çalıştayda</a:t>
            </a:r>
            <a:r>
              <a:rPr lang="tr-TR" sz="2100" b="1" dirty="0">
                <a:solidFill>
                  <a:srgbClr val="0000FF"/>
                </a:solidFill>
              </a:rPr>
              <a:t>,  çevre, içme-kullanma suyu, enerji, sanayi ve tarım sektörlerinin temsil edildiği beş farklı çalışma grubunda oluşturulmuştur.</a:t>
            </a:r>
          </a:p>
          <a:p>
            <a:pPr algn="just">
              <a:buClr>
                <a:srgbClr val="FF0000"/>
              </a:buClr>
              <a:buFont typeface="Wingdings" panose="05000000000000000000" pitchFamily="2" charset="2"/>
              <a:buChar char="ü"/>
              <a:defRPr/>
            </a:pPr>
            <a:r>
              <a:rPr lang="tr-TR" sz="2100" b="1" dirty="0" err="1">
                <a:solidFill>
                  <a:srgbClr val="0000FF"/>
                </a:solidFill>
              </a:rPr>
              <a:t>Sektörel</a:t>
            </a:r>
            <a:r>
              <a:rPr lang="tr-TR" sz="2100" b="1" dirty="0">
                <a:solidFill>
                  <a:srgbClr val="0000FF"/>
                </a:solidFill>
              </a:rPr>
              <a:t> su tahsis sürecine ilişkin yasal ve teknik konular, her sektörün sorun ve çözüm önerileri ve sektörel su tahsislerinin planlanması sürecinde kurum ve kuruluşların görev ve sorumluluklarının ne olabileceği ile ilgili tartışmalar yürütülmüştür. </a:t>
            </a:r>
          </a:p>
          <a:p>
            <a:pPr algn="just">
              <a:buClr>
                <a:srgbClr val="FF0000"/>
              </a:buClr>
              <a:buFont typeface="Wingdings" panose="05000000000000000000" pitchFamily="2" charset="2"/>
              <a:buChar char="ü"/>
              <a:defRPr/>
            </a:pPr>
            <a:r>
              <a:rPr lang="tr-TR" sz="2100" b="1" dirty="0">
                <a:solidFill>
                  <a:srgbClr val="0000FF"/>
                </a:solidFill>
              </a:rPr>
              <a:t>Toplantıya 35 ayrı kurum ve kuruluştan 127 temsilci katılım sağlamıştır. Katılımcılar arasında 5 adet Bakanlığın 15 Genel Müdürlüğünden kamu temsilcileri, 5 adet Büyükşehir </a:t>
            </a:r>
            <a:r>
              <a:rPr lang="tr-TR" sz="1800" b="1" dirty="0">
                <a:solidFill>
                  <a:srgbClr val="0000FF"/>
                </a:solidFill>
                <a:latin typeface="Arial" charset="0"/>
                <a:cs typeface="Arial" charset="0"/>
              </a:rPr>
              <a:t>Belediyesi Su ve Kanalizasyon İdaresi temsilcileri, 12 sivil toplum kuruluşu temsilcileri yer almıştır. </a:t>
            </a:r>
          </a:p>
          <a:p>
            <a:pPr algn="just">
              <a:buFont typeface="Arial" charset="0"/>
              <a:buChar char="•"/>
              <a:defRPr/>
            </a:pPr>
            <a:endParaRPr lang="tr-TR" sz="2100" dirty="0" smtClean="0">
              <a:solidFill>
                <a:srgbClr val="002060"/>
              </a:solidFill>
            </a:endParaRPr>
          </a:p>
          <a:p>
            <a:pPr>
              <a:buFont typeface="Arial" charset="0"/>
              <a:buChar char="•"/>
              <a:defRPr/>
            </a:pPr>
            <a:endParaRPr lang="tr-TR" dirty="0"/>
          </a:p>
        </p:txBody>
      </p:sp>
    </p:spTree>
    <p:extLst>
      <p:ext uri="{BB962C8B-B14F-4D97-AF65-F5344CB8AC3E}">
        <p14:creationId xmlns:p14="http://schemas.microsoft.com/office/powerpoint/2010/main" val="2003371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8229600" cy="5000625"/>
          </a:xfrm>
        </p:spPr>
        <p:txBody>
          <a:bodyPr/>
          <a:lstStyle/>
          <a:p>
            <a:pPr marL="0" indent="0" algn="just">
              <a:buNone/>
              <a:defRPr/>
            </a:pPr>
            <a:r>
              <a:rPr lang="tr-TR" sz="2100" b="1" dirty="0" smtClean="0">
                <a:solidFill>
                  <a:srgbClr val="FF0000"/>
                </a:solidFill>
              </a:rPr>
              <a:t>Havza Bazlı Sektörel Su Tahsislerine Geçiş Çalıştayı Sonucunda;  </a:t>
            </a:r>
          </a:p>
          <a:p>
            <a:pPr algn="just">
              <a:buNone/>
              <a:defRPr/>
            </a:pPr>
            <a:endParaRPr lang="tr-TR" sz="2100" b="1" dirty="0" smtClean="0">
              <a:solidFill>
                <a:srgbClr val="0000FF"/>
              </a:solidFill>
            </a:endParaRPr>
          </a:p>
          <a:p>
            <a:pPr algn="just">
              <a:buClr>
                <a:srgbClr val="FF0000"/>
              </a:buClr>
              <a:buFont typeface="Wingdings" panose="05000000000000000000" pitchFamily="2" charset="2"/>
              <a:buChar char="ü"/>
              <a:defRPr/>
            </a:pPr>
            <a:r>
              <a:rPr lang="tr-TR" sz="1800" b="1" dirty="0">
                <a:solidFill>
                  <a:srgbClr val="0000FF"/>
                </a:solidFill>
                <a:latin typeface="Arial" charset="0"/>
                <a:cs typeface="Arial" charset="0"/>
              </a:rPr>
              <a:t>Su kaynaklarını tahsis eden, izleyen yetkili birçok farklı kurumun olması,</a:t>
            </a:r>
          </a:p>
          <a:p>
            <a:pPr algn="just">
              <a:buClr>
                <a:srgbClr val="FF0000"/>
              </a:buClr>
              <a:buFont typeface="Wingdings" panose="05000000000000000000" pitchFamily="2" charset="2"/>
              <a:buChar char="ü"/>
              <a:defRPr/>
            </a:pPr>
            <a:r>
              <a:rPr lang="tr-TR" sz="1800" b="1" dirty="0">
                <a:solidFill>
                  <a:srgbClr val="0000FF"/>
                </a:solidFill>
                <a:latin typeface="Arial" charset="0"/>
                <a:cs typeface="Arial" charset="0"/>
              </a:rPr>
              <a:t>Mevcut kurumlar arasındaki koordinasyon yetersizliği, </a:t>
            </a:r>
          </a:p>
          <a:p>
            <a:pPr algn="just">
              <a:buClr>
                <a:srgbClr val="FF0000"/>
              </a:buClr>
              <a:buFont typeface="Wingdings" panose="05000000000000000000" pitchFamily="2" charset="2"/>
              <a:buChar char="ü"/>
              <a:defRPr/>
            </a:pPr>
            <a:r>
              <a:rPr lang="tr-TR" sz="1800" b="1" dirty="0">
                <a:solidFill>
                  <a:srgbClr val="0000FF"/>
                </a:solidFill>
                <a:latin typeface="Arial" charset="0"/>
                <a:cs typeface="Arial" charset="0"/>
              </a:rPr>
              <a:t>Yetkilerin çakışması, yasal mevzuatın iç içe geçmiş olması ve </a:t>
            </a:r>
          </a:p>
          <a:p>
            <a:pPr algn="just">
              <a:buClr>
                <a:srgbClr val="FF0000"/>
              </a:buClr>
              <a:buFont typeface="Wingdings" panose="05000000000000000000" pitchFamily="2" charset="2"/>
              <a:buChar char="ü"/>
              <a:defRPr/>
            </a:pPr>
            <a:r>
              <a:rPr lang="tr-TR" sz="1800" b="1" dirty="0">
                <a:solidFill>
                  <a:srgbClr val="0000FF"/>
                </a:solidFill>
                <a:latin typeface="Arial" charset="0"/>
                <a:cs typeface="Arial" charset="0"/>
              </a:rPr>
              <a:t>Katılımcı yaklaşımların eksikliği </a:t>
            </a:r>
          </a:p>
          <a:p>
            <a:pPr marL="0" indent="0" algn="just">
              <a:buClr>
                <a:srgbClr val="FF0000"/>
              </a:buClr>
              <a:buNone/>
              <a:defRPr/>
            </a:pPr>
            <a:r>
              <a:rPr lang="tr-TR" sz="1800" b="1" dirty="0">
                <a:solidFill>
                  <a:srgbClr val="0000FF"/>
                </a:solidFill>
                <a:latin typeface="Arial" charset="0"/>
                <a:cs typeface="Arial" charset="0"/>
              </a:rPr>
              <a:t>tahsis hususundaki en önemli sorunlar olarak belirlenmiştir.</a:t>
            </a:r>
          </a:p>
          <a:p>
            <a:pPr algn="just">
              <a:buFont typeface="Arial" pitchFamily="34" charset="0"/>
              <a:buNone/>
              <a:defRPr/>
            </a:pPr>
            <a:endParaRPr lang="tr-TR" sz="2100" b="1" dirty="0" smtClean="0">
              <a:solidFill>
                <a:srgbClr val="0000FF"/>
              </a:solidFill>
            </a:endParaRPr>
          </a:p>
          <a:p>
            <a:pPr marL="0" indent="0" algn="just">
              <a:buNone/>
              <a:defRPr/>
            </a:pPr>
            <a:r>
              <a:rPr lang="tr-TR" sz="2100" b="1" dirty="0">
                <a:solidFill>
                  <a:srgbClr val="FF0000"/>
                </a:solidFill>
              </a:rPr>
              <a:t>Çalıştay’dan çıkan karar;</a:t>
            </a:r>
          </a:p>
          <a:p>
            <a:pPr algn="just">
              <a:spcBef>
                <a:spcPts val="0"/>
              </a:spcBef>
              <a:buFont typeface="Arial" pitchFamily="34" charset="0"/>
              <a:buNone/>
              <a:defRPr/>
            </a:pPr>
            <a:r>
              <a:rPr lang="tr-TR" sz="2100" b="1" i="1" dirty="0" smtClean="0">
                <a:solidFill>
                  <a:srgbClr val="0000FF"/>
                </a:solidFill>
              </a:rPr>
              <a:t>	</a:t>
            </a:r>
          </a:p>
          <a:p>
            <a:pPr algn="just">
              <a:buFont typeface="Arial" pitchFamily="34" charset="0"/>
              <a:buNone/>
              <a:defRPr/>
            </a:pPr>
            <a:r>
              <a:rPr lang="tr-TR" sz="2100" b="1" i="1" dirty="0" smtClean="0">
                <a:solidFill>
                  <a:srgbClr val="0000FF"/>
                </a:solidFill>
              </a:rPr>
              <a:t>	</a:t>
            </a:r>
            <a:r>
              <a:rPr lang="tr-TR" sz="1800" b="1" dirty="0">
                <a:solidFill>
                  <a:srgbClr val="0000FF"/>
                </a:solidFill>
                <a:latin typeface="Arial" charset="0"/>
                <a:cs typeface="Arial" charset="0"/>
              </a:rPr>
              <a:t>Suyun tek elden, havza bazında ve havzayı en iyi tanıyanlar tarafından daha katılımcı bir yaklaşımla yönetilmesinin elzem olduğu yönündedir.</a:t>
            </a:r>
          </a:p>
          <a:p>
            <a:pPr>
              <a:buFont typeface="Arial" pitchFamily="34" charset="0"/>
              <a:buNone/>
              <a:defRPr/>
            </a:pPr>
            <a:endParaRPr lang="tr-TR" dirty="0"/>
          </a:p>
        </p:txBody>
      </p:sp>
      <p:sp>
        <p:nvSpPr>
          <p:cNvPr id="6" name="1 Başlık"/>
          <p:cNvSpPr>
            <a:spLocks noGrp="1"/>
          </p:cNvSpPr>
          <p:nvPr>
            <p:ph type="title"/>
          </p:nvPr>
        </p:nvSpPr>
        <p:spPr>
          <a:xfrm>
            <a:off x="1115616" y="188640"/>
            <a:ext cx="7570787" cy="646331"/>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dirty="0">
                <a:solidFill>
                  <a:srgbClr val="FF0000"/>
                </a:solidFill>
              </a:rPr>
              <a:t>2013 Yılı Şube Faaliyetleri</a:t>
            </a:r>
          </a:p>
        </p:txBody>
      </p:sp>
    </p:spTree>
    <p:extLst>
      <p:ext uri="{BB962C8B-B14F-4D97-AF65-F5344CB8AC3E}">
        <p14:creationId xmlns:p14="http://schemas.microsoft.com/office/powerpoint/2010/main" val="1112675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24744"/>
            <a:ext cx="8712968" cy="5472608"/>
          </a:xfrm>
        </p:spPr>
        <p:txBody>
          <a:bodyPr/>
          <a:lstStyle/>
          <a:p>
            <a:pPr lvl="0" algn="ctr">
              <a:buNone/>
            </a:pPr>
            <a:r>
              <a:rPr lang="tr-TR" sz="2400" b="1" dirty="0" smtClean="0">
                <a:solidFill>
                  <a:srgbClr val="FF0000"/>
                </a:solidFill>
                <a:ea typeface="Arial Unicode MS" pitchFamily="34" charset="-128"/>
                <a:cs typeface="Arial Unicode MS" pitchFamily="34" charset="-128"/>
              </a:rPr>
              <a:t>2- Uluslararası Su Tahsisi Çalıştayı </a:t>
            </a:r>
          </a:p>
          <a:p>
            <a:pPr lvl="0" algn="ctr">
              <a:buNone/>
            </a:pPr>
            <a:r>
              <a:rPr lang="tr-TR" sz="2000" b="1" dirty="0" smtClean="0">
                <a:solidFill>
                  <a:srgbClr val="FF0000"/>
                </a:solidFill>
                <a:ea typeface="Arial Unicode MS" pitchFamily="34" charset="-128"/>
                <a:cs typeface="Arial Unicode MS" pitchFamily="34" charset="-128"/>
              </a:rPr>
              <a:t>(30-31 Ekim 2013, Ankara)</a:t>
            </a:r>
            <a:r>
              <a:rPr lang="tr-TR" sz="2400" b="1" dirty="0" smtClean="0">
                <a:solidFill>
                  <a:srgbClr val="FF0000"/>
                </a:solidFill>
                <a:ea typeface="Arial Unicode MS" pitchFamily="34" charset="-128"/>
                <a:cs typeface="Arial Unicode MS" pitchFamily="34" charset="-128"/>
              </a:rPr>
              <a:t>:</a:t>
            </a:r>
          </a:p>
          <a:p>
            <a:pPr algn="just"/>
            <a:endParaRPr lang="tr-TR" sz="1000" dirty="0" smtClean="0">
              <a:solidFill>
                <a:srgbClr val="002060"/>
              </a:solidFill>
              <a:ea typeface="Arial Unicode MS" pitchFamily="34" charset="-128"/>
              <a:cs typeface="Arial Unicode MS" pitchFamily="34" charset="-128"/>
            </a:endParaRPr>
          </a:p>
          <a:p>
            <a:pPr algn="just">
              <a:buClr>
                <a:srgbClr val="FF0000"/>
              </a:buClr>
              <a:buFont typeface="Wingdings" panose="05000000000000000000" pitchFamily="2" charset="2"/>
              <a:buChar char="ü"/>
              <a:defRPr/>
            </a:pPr>
            <a:r>
              <a:rPr lang="tr-TR" sz="2100" b="1" dirty="0" err="1">
                <a:solidFill>
                  <a:srgbClr val="0000FF"/>
                </a:solidFill>
              </a:rPr>
              <a:t>Çalıştayın</a:t>
            </a:r>
            <a:r>
              <a:rPr lang="tr-TR" sz="2100" b="1" dirty="0">
                <a:solidFill>
                  <a:srgbClr val="0000FF"/>
                </a:solidFill>
              </a:rPr>
              <a:t> ilk gününde “Türkiye’de Su Tahsisi - Politikalar ve Uygulamalar”, “Diğer Ülkelerdeki Su Tahsisi Yapılanması – Türkiye için Değerli Örnekler” ve “Uluslararası Deneyimler Doğrultusunda Türkiye’nin Su Tahsisi Politikalarında Belirlenen Hususlar ve Eksikliklerin Değerlendirilmesi” konuları irdelenmiştir. </a:t>
            </a:r>
          </a:p>
          <a:p>
            <a:pPr algn="just">
              <a:buClr>
                <a:srgbClr val="FF0000"/>
              </a:buClr>
              <a:buFont typeface="Wingdings" panose="05000000000000000000" pitchFamily="2" charset="2"/>
              <a:buChar char="ü"/>
              <a:defRPr/>
            </a:pPr>
            <a:r>
              <a:rPr lang="tr-TR" sz="2100" b="1" dirty="0">
                <a:solidFill>
                  <a:srgbClr val="0000FF"/>
                </a:solidFill>
              </a:rPr>
              <a:t>İkinci gün ise üç farklı çalışma grubunda eş zamanlı olarak sektörel su tahsisinde mevcut ve ihtiyaç duyulan kurumsal ve hukuksal yapılanma ve farklı kullanıcılar açsından öncelikli kriterlerin belirlenmesi hususları ile ilgili tartışmalar yürütülmüştür. </a:t>
            </a:r>
          </a:p>
          <a:p>
            <a:pPr algn="just">
              <a:buClr>
                <a:srgbClr val="FF0000"/>
              </a:buClr>
              <a:buFont typeface="Wingdings" panose="05000000000000000000" pitchFamily="2" charset="2"/>
              <a:buChar char="ü"/>
              <a:defRPr/>
            </a:pPr>
            <a:r>
              <a:rPr lang="tr-TR" sz="2100" b="1" dirty="0" err="1">
                <a:solidFill>
                  <a:srgbClr val="0000FF"/>
                </a:solidFill>
              </a:rPr>
              <a:t>Çalıştaya</a:t>
            </a:r>
            <a:r>
              <a:rPr lang="tr-TR" sz="2100" b="1" dirty="0">
                <a:solidFill>
                  <a:srgbClr val="0000FF"/>
                </a:solidFill>
              </a:rPr>
              <a:t>, Devlet Su İşleri ve Türkiye Su Enstitüsü ile birlikte 27 ayrı kurum ve kuruluş ve sivil toplum örgütlerinden 100’ü aşkın sayıda temsilci katılım sağlamıştır.</a:t>
            </a:r>
          </a:p>
          <a:p>
            <a:pPr algn="just"/>
            <a:endParaRPr lang="tr-TR" sz="2000" dirty="0">
              <a:latin typeface="Arial" pitchFamily="34" charset="0"/>
              <a:cs typeface="Arial" pitchFamily="34" charset="0"/>
            </a:endParaRPr>
          </a:p>
        </p:txBody>
      </p:sp>
      <p:sp>
        <p:nvSpPr>
          <p:cNvPr id="7" name="1 Başlık"/>
          <p:cNvSpPr>
            <a:spLocks noGrp="1"/>
          </p:cNvSpPr>
          <p:nvPr>
            <p:ph type="title"/>
          </p:nvPr>
        </p:nvSpPr>
        <p:spPr>
          <a:xfrm>
            <a:off x="1115616" y="188640"/>
            <a:ext cx="7570787" cy="646331"/>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dirty="0">
                <a:solidFill>
                  <a:srgbClr val="FF0000"/>
                </a:solidFill>
              </a:rPr>
              <a:t>2013 Yılı Şube Faaliyetleri</a:t>
            </a:r>
          </a:p>
        </p:txBody>
      </p:sp>
    </p:spTree>
    <p:extLst>
      <p:ext uri="{BB962C8B-B14F-4D97-AF65-F5344CB8AC3E}">
        <p14:creationId xmlns:p14="http://schemas.microsoft.com/office/powerpoint/2010/main" val="230739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40960" cy="5472608"/>
          </a:xfrm>
        </p:spPr>
        <p:txBody>
          <a:bodyPr/>
          <a:lstStyle/>
          <a:p>
            <a:pPr algn="just">
              <a:buNone/>
              <a:defRPr/>
            </a:pPr>
            <a:r>
              <a:rPr lang="tr-TR" sz="2400" b="1" dirty="0" smtClean="0">
                <a:solidFill>
                  <a:srgbClr val="FF0000"/>
                </a:solidFill>
              </a:rPr>
              <a:t>Uluslararası Su Tahsisi Çalıştayı Sonuçları ; </a:t>
            </a:r>
          </a:p>
          <a:p>
            <a:pPr algn="just">
              <a:buNone/>
              <a:defRPr/>
            </a:pPr>
            <a:endParaRPr lang="tr-TR" sz="1000" dirty="0" smtClean="0">
              <a:solidFill>
                <a:srgbClr val="0000FF"/>
              </a:solidFill>
              <a:latin typeface="Arial" pitchFamily="34" charset="0"/>
              <a:cs typeface="Arial" pitchFamily="34" charset="0"/>
            </a:endParaRPr>
          </a:p>
          <a:p>
            <a:pPr algn="just">
              <a:buClr>
                <a:srgbClr val="FF0000"/>
              </a:buClr>
              <a:buFont typeface="Wingdings" panose="05000000000000000000" pitchFamily="2" charset="2"/>
              <a:buChar char="ü"/>
              <a:defRPr/>
            </a:pPr>
            <a:r>
              <a:rPr lang="tr-TR" sz="2100" b="1" dirty="0">
                <a:solidFill>
                  <a:srgbClr val="0000FF"/>
                </a:solidFill>
              </a:rPr>
              <a:t>Su tahsisinin sağlanması için öncelikle Su Kanununun çıkarılması gerekmektedir. </a:t>
            </a:r>
          </a:p>
          <a:p>
            <a:pPr algn="just">
              <a:buClr>
                <a:srgbClr val="FF0000"/>
              </a:buClr>
              <a:buFont typeface="Wingdings" panose="05000000000000000000" pitchFamily="2" charset="2"/>
              <a:buChar char="ü"/>
              <a:defRPr/>
            </a:pPr>
            <a:r>
              <a:rPr lang="tr-TR" sz="2100" b="1" dirty="0">
                <a:solidFill>
                  <a:srgbClr val="0000FF"/>
                </a:solidFill>
              </a:rPr>
              <a:t>Her havzanın karakteristiğine özgü su tahsis önceliklendirmesi belirlenmelidir.</a:t>
            </a:r>
          </a:p>
          <a:p>
            <a:pPr algn="just">
              <a:buClr>
                <a:srgbClr val="FF0000"/>
              </a:buClr>
              <a:buFont typeface="Wingdings" panose="05000000000000000000" pitchFamily="2" charset="2"/>
              <a:buChar char="ü"/>
              <a:defRPr/>
            </a:pPr>
            <a:r>
              <a:rPr lang="tr-TR" sz="2100" b="1" dirty="0">
                <a:solidFill>
                  <a:srgbClr val="0000FF"/>
                </a:solidFill>
              </a:rPr>
              <a:t>Su Tahsis Heyetlerinde yer alacak olan her kurumun görev, yetki ve sorumlulukları açık ve net olarak ifade edilmelidir.</a:t>
            </a:r>
          </a:p>
          <a:p>
            <a:pPr algn="just">
              <a:buClr>
                <a:srgbClr val="FF0000"/>
              </a:buClr>
              <a:buFont typeface="Wingdings" panose="05000000000000000000" pitchFamily="2" charset="2"/>
              <a:buChar char="ü"/>
              <a:defRPr/>
            </a:pPr>
            <a:r>
              <a:rPr lang="tr-TR" sz="2100" b="1" dirty="0">
                <a:solidFill>
                  <a:srgbClr val="0000FF"/>
                </a:solidFill>
              </a:rPr>
              <a:t>Su Tahsisi Planlamaları yapılmadan önce kalite ve miktar açısından ölçüm yapılmalıdır. havza içinde ölçüm biriminden alınan verileri değerlendirecek bir planlama birimi ve sonrasında ise uygulama birimi olmalıdır. Ölçme-planlama-uygulama birimleri kurulmalı ve aralarında bir alt üst ilişkisi olmamalıdır.</a:t>
            </a:r>
          </a:p>
          <a:p>
            <a:pPr algn="just">
              <a:buClr>
                <a:srgbClr val="FF0000"/>
              </a:buClr>
              <a:buFont typeface="Wingdings" panose="05000000000000000000" pitchFamily="2" charset="2"/>
              <a:buChar char="ü"/>
              <a:defRPr/>
            </a:pPr>
            <a:r>
              <a:rPr lang="tr-TR" sz="2100" b="1" dirty="0">
                <a:solidFill>
                  <a:srgbClr val="0000FF"/>
                </a:solidFill>
              </a:rPr>
              <a:t>Ölçme-planlama-uygulama işini yapacak teknik bir grubun (teknik destek grubu) yanı sıra izleme ve denetlemeyi yapacak bir grubun (izleme-denetleme grubu) da olması gerekmektedir. </a:t>
            </a:r>
          </a:p>
          <a:p>
            <a:pPr>
              <a:buNone/>
            </a:pPr>
            <a:endParaRPr lang="tr-TR" sz="2000" dirty="0">
              <a:latin typeface="Arial" pitchFamily="34" charset="0"/>
              <a:cs typeface="Arial" pitchFamily="34" charset="0"/>
            </a:endParaRPr>
          </a:p>
        </p:txBody>
      </p:sp>
      <p:sp>
        <p:nvSpPr>
          <p:cNvPr id="6" name="1 Başlık"/>
          <p:cNvSpPr>
            <a:spLocks noGrp="1"/>
          </p:cNvSpPr>
          <p:nvPr>
            <p:ph type="title"/>
          </p:nvPr>
        </p:nvSpPr>
        <p:spPr>
          <a:xfrm>
            <a:off x="1115616" y="188640"/>
            <a:ext cx="7570787" cy="646331"/>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dirty="0">
                <a:solidFill>
                  <a:srgbClr val="FF0000"/>
                </a:solidFill>
              </a:rPr>
              <a:t>2013 Yılı Şube Faaliyetleri</a:t>
            </a:r>
          </a:p>
        </p:txBody>
      </p:sp>
    </p:spTree>
    <p:extLst>
      <p:ext uri="{BB962C8B-B14F-4D97-AF65-F5344CB8AC3E}">
        <p14:creationId xmlns:p14="http://schemas.microsoft.com/office/powerpoint/2010/main" val="2787530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40960" cy="5073427"/>
          </a:xfrm>
        </p:spPr>
        <p:txBody>
          <a:bodyPr>
            <a:normAutofit fontScale="92500" lnSpcReduction="20000"/>
          </a:bodyPr>
          <a:lstStyle/>
          <a:p>
            <a:pPr algn="just">
              <a:buNone/>
              <a:defRPr/>
            </a:pPr>
            <a:r>
              <a:rPr lang="tr-TR" sz="2400" b="1" dirty="0">
                <a:solidFill>
                  <a:srgbClr val="FF0000"/>
                </a:solidFill>
              </a:rPr>
              <a:t>Uluslararası Su Tahsisi Çalıştayı Sonuçları ; </a:t>
            </a:r>
          </a:p>
          <a:p>
            <a:pPr algn="just">
              <a:buNone/>
              <a:defRPr/>
            </a:pPr>
            <a:endParaRPr lang="tr-TR" sz="2400" b="1" dirty="0">
              <a:solidFill>
                <a:srgbClr val="FF0000"/>
              </a:solidFill>
            </a:endParaRPr>
          </a:p>
          <a:p>
            <a:pPr algn="just">
              <a:buClr>
                <a:srgbClr val="FF0000"/>
              </a:buClr>
              <a:buFont typeface="Wingdings" panose="05000000000000000000" pitchFamily="2" charset="2"/>
              <a:buChar char="ü"/>
              <a:defRPr/>
            </a:pPr>
            <a:r>
              <a:rPr lang="tr-TR" sz="2300" b="1" dirty="0">
                <a:solidFill>
                  <a:srgbClr val="0000FF"/>
                </a:solidFill>
              </a:rPr>
              <a:t>Su tahsisinin sağlanması için öncelikle Su Kanununun çıkarılması gerekmektedir.</a:t>
            </a:r>
          </a:p>
          <a:p>
            <a:pPr algn="just">
              <a:buClr>
                <a:srgbClr val="FF0000"/>
              </a:buClr>
              <a:buFont typeface="Wingdings" panose="05000000000000000000" pitchFamily="2" charset="2"/>
              <a:buChar char="ü"/>
              <a:defRPr/>
            </a:pPr>
            <a:r>
              <a:rPr lang="tr-TR" sz="2300" b="1" dirty="0">
                <a:solidFill>
                  <a:srgbClr val="0000FF"/>
                </a:solidFill>
              </a:rPr>
              <a:t>Tahsis sürecine öncelikle suyun tasarruflu kullanımını sağlayacak adaptasyon mekanizmaları gereklidir. </a:t>
            </a:r>
          </a:p>
          <a:p>
            <a:pPr algn="just">
              <a:buClr>
                <a:srgbClr val="FF0000"/>
              </a:buClr>
              <a:buFont typeface="Wingdings" panose="05000000000000000000" pitchFamily="2" charset="2"/>
              <a:buChar char="ü"/>
              <a:defRPr/>
            </a:pPr>
            <a:r>
              <a:rPr lang="tr-TR" sz="2300" b="1" dirty="0">
                <a:solidFill>
                  <a:srgbClr val="0000FF"/>
                </a:solidFill>
              </a:rPr>
              <a:t>Tasarruflu su kullanımına teşvik, gereğinden fazla ve su miktarını olumsuz yönde etkileyecek su kullanımlarına cezai müeyyideler getirilebilir. Aynı şekilde, su kalitesinin iyileştirilmesi ile ilgili yapılacak çalışmalara teşvik, su kalitesinin düşmesine neden olacak faaliyetlere ise cezai yaptırımlar uygulanabilir.</a:t>
            </a:r>
          </a:p>
          <a:p>
            <a:pPr lvl="0" algn="just">
              <a:buClr>
                <a:srgbClr val="FF0000"/>
              </a:buClr>
              <a:buFont typeface="Wingdings" panose="05000000000000000000" pitchFamily="2" charset="2"/>
              <a:buChar char="ü"/>
              <a:defRPr/>
            </a:pPr>
            <a:r>
              <a:rPr lang="tr-TR" sz="2300" b="1" dirty="0">
                <a:solidFill>
                  <a:srgbClr val="0000FF"/>
                </a:solidFill>
              </a:rPr>
              <a:t>Adaptasyon mekanizmalarının yasal düzenlemelerle yaptırım gücüne sahip olması, uyum sürecinin en önemli parçasıdır.</a:t>
            </a:r>
          </a:p>
          <a:p>
            <a:pPr lvl="0" algn="just">
              <a:buClr>
                <a:srgbClr val="FF0000"/>
              </a:buClr>
              <a:buFont typeface="Wingdings" panose="05000000000000000000" pitchFamily="2" charset="2"/>
              <a:buChar char="ü"/>
              <a:defRPr/>
            </a:pPr>
            <a:r>
              <a:rPr lang="tr-TR" sz="2300" b="1" dirty="0">
                <a:solidFill>
                  <a:srgbClr val="0000FF"/>
                </a:solidFill>
              </a:rPr>
              <a:t>Havza ölçeğinde su esaslı değil tüm ekolojik varlıkları esas alan bir yönetim benimsenmelidir ancak öncelikle havza ölçeğinde yapılanma olmalıdır.</a:t>
            </a:r>
          </a:p>
          <a:p>
            <a:pPr algn="just">
              <a:buClr>
                <a:srgbClr val="FF0000"/>
              </a:buClr>
              <a:buFont typeface="Wingdings" panose="05000000000000000000" pitchFamily="2" charset="2"/>
              <a:buChar char="ü"/>
              <a:defRPr/>
            </a:pPr>
            <a:endParaRPr lang="tr-TR" sz="2100" b="1" dirty="0">
              <a:solidFill>
                <a:srgbClr val="0000FF"/>
              </a:solidFill>
            </a:endParaRPr>
          </a:p>
        </p:txBody>
      </p:sp>
      <p:sp>
        <p:nvSpPr>
          <p:cNvPr id="6" name="1 Başlık"/>
          <p:cNvSpPr>
            <a:spLocks noGrp="1"/>
          </p:cNvSpPr>
          <p:nvPr>
            <p:ph type="title"/>
          </p:nvPr>
        </p:nvSpPr>
        <p:spPr>
          <a:xfrm>
            <a:off x="1115616" y="188640"/>
            <a:ext cx="7570787" cy="646331"/>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dirty="0">
                <a:solidFill>
                  <a:srgbClr val="FF0000"/>
                </a:solidFill>
              </a:rPr>
              <a:t>2013 Yılı Şube Faaliyetleri</a:t>
            </a:r>
          </a:p>
        </p:txBody>
      </p:sp>
    </p:spTree>
    <p:extLst>
      <p:ext uri="{BB962C8B-B14F-4D97-AF65-F5344CB8AC3E}">
        <p14:creationId xmlns:p14="http://schemas.microsoft.com/office/powerpoint/2010/main" val="3600591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38944" y="2708920"/>
            <a:ext cx="8229600" cy="1754326"/>
          </a:xfrm>
          <a:solidFill>
            <a:schemeClr val="tx2">
              <a:lumMod val="60000"/>
              <a:lumOff val="40000"/>
              <a:alpha val="72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spcBef>
                <a:spcPts val="0"/>
              </a:spcBef>
              <a:buNone/>
            </a:pPr>
            <a:endPar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a:p>
            <a:pPr marL="0" indent="0" algn="ctr">
              <a:spcBef>
                <a:spcPts val="0"/>
              </a:spcBef>
              <a:buNone/>
            </a:pP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DEVAM </a:t>
            </a:r>
            <a:r>
              <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EDEN </a:t>
            </a: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ÇALIŞMALARIMIZ</a:t>
            </a:r>
          </a:p>
          <a:p>
            <a:pPr marL="0" indent="0" algn="ctr">
              <a:spcBef>
                <a:spcPts val="0"/>
              </a:spcBef>
              <a:buNone/>
            </a:pPr>
            <a:endPar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3388322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980728"/>
            <a:ext cx="8712968" cy="6092825"/>
          </a:xfrm>
        </p:spPr>
        <p:txBody>
          <a:bodyPr>
            <a:normAutofit/>
          </a:bodyPr>
          <a:lstStyle/>
          <a:p>
            <a:pPr>
              <a:buFont typeface="Arial" charset="0"/>
              <a:buNone/>
              <a:defRPr/>
            </a:pPr>
            <a:r>
              <a:rPr lang="tr-TR" dirty="0" smtClean="0">
                <a:latin typeface="Arial" pitchFamily="34" charset="0"/>
                <a:cs typeface="Arial" pitchFamily="34" charset="0"/>
              </a:rPr>
              <a:t>	</a:t>
            </a:r>
            <a:r>
              <a:rPr lang="tr-TR" sz="1800" b="1" dirty="0" smtClean="0">
                <a:solidFill>
                  <a:srgbClr val="0000FF"/>
                </a:solidFill>
                <a:cs typeface="Arial" pitchFamily="34" charset="0"/>
              </a:rPr>
              <a:t>4 </a:t>
            </a:r>
            <a:r>
              <a:rPr lang="tr-TR" sz="1800" b="1" dirty="0">
                <a:solidFill>
                  <a:srgbClr val="0000FF"/>
                </a:solidFill>
                <a:cs typeface="Arial" pitchFamily="34" charset="0"/>
              </a:rPr>
              <a:t>Temmuz 2011 Tarihli ve 27984 (1. Mükerrer) Sayılı Resmi Gazete’de yayımlanan 645 sayılı KHK ile Su Yönetimi Genel Müdürlüğünün sorumluluk alanında ;</a:t>
            </a:r>
          </a:p>
          <a:p>
            <a:pPr algn="just">
              <a:buFont typeface="Arial" charset="0"/>
              <a:buNone/>
              <a:defRPr/>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defRPr/>
            </a:pPr>
            <a:r>
              <a:rPr lang="tr-TR" sz="1800" b="1" dirty="0">
                <a:solidFill>
                  <a:srgbClr val="0000FF"/>
                </a:solidFill>
                <a:cs typeface="Arial" pitchFamily="34" charset="0"/>
              </a:rPr>
              <a:t>Su kaynaklarının korunması, iyileştirilmesi ve kullanılmasına ilişkin politikaları belirlemek,</a:t>
            </a:r>
          </a:p>
          <a:p>
            <a:pPr algn="just">
              <a:buClr>
                <a:srgbClr val="FF0000"/>
              </a:buClr>
              <a:buFont typeface="Wingdings" panose="05000000000000000000" pitchFamily="2" charset="2"/>
              <a:buChar char="ü"/>
              <a:defRPr/>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defRPr/>
            </a:pPr>
            <a:r>
              <a:rPr lang="tr-TR" sz="1800" b="1" dirty="0">
                <a:solidFill>
                  <a:srgbClr val="0000FF"/>
                </a:solidFill>
                <a:cs typeface="Arial" pitchFamily="34" charset="0"/>
              </a:rPr>
              <a:t>Su yönetiminin ulusal ve uluslararası düzeyde koordinasyonunu sağlamak, </a:t>
            </a:r>
          </a:p>
          <a:p>
            <a:pPr algn="just">
              <a:buClr>
                <a:srgbClr val="FF0000"/>
              </a:buClr>
              <a:buFont typeface="Wingdings" panose="05000000000000000000" pitchFamily="2" charset="2"/>
              <a:buChar char="ü"/>
              <a:defRPr/>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defRPr/>
            </a:pPr>
            <a:r>
              <a:rPr lang="tr-TR" sz="1800" b="1" dirty="0">
                <a:solidFill>
                  <a:srgbClr val="0000FF"/>
                </a:solidFill>
                <a:cs typeface="Arial" pitchFamily="34" charset="0"/>
              </a:rPr>
              <a:t>Yer üstü ve yer altı sularının kalite ve miktarının korunmasına yönelik hedef, ilke ve alıcı ortam standartlarını ilgili kurum ve kuruluşlarla birlikte belirlemek, su kalitesini izlemek veya izletmek,</a:t>
            </a:r>
          </a:p>
          <a:p>
            <a:pPr algn="just">
              <a:buClr>
                <a:srgbClr val="FF0000"/>
              </a:buClr>
              <a:buFont typeface="Wingdings" panose="05000000000000000000" pitchFamily="2" charset="2"/>
              <a:buChar char="ü"/>
              <a:defRPr/>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defRPr/>
            </a:pPr>
            <a:r>
              <a:rPr lang="tr-TR" sz="1800" b="1" dirty="0" smtClean="0">
                <a:solidFill>
                  <a:srgbClr val="0000FF"/>
                </a:solidFill>
                <a:cs typeface="Arial" pitchFamily="34" charset="0"/>
              </a:rPr>
              <a:t>Nehir </a:t>
            </a:r>
            <a:r>
              <a:rPr lang="tr-TR" sz="1800" b="1" dirty="0">
                <a:solidFill>
                  <a:srgbClr val="0000FF"/>
                </a:solidFill>
                <a:cs typeface="Arial" pitchFamily="34" charset="0"/>
              </a:rPr>
              <a:t>havza yönetim planlarına uygun olarak sektörel bazda su kaynaklarının tahsislerine ilişkin gerekli koordinasyonu yapmak,</a:t>
            </a:r>
          </a:p>
          <a:p>
            <a:pPr algn="just">
              <a:buFont typeface="Arial" charset="0"/>
              <a:buNone/>
              <a:defRPr/>
            </a:pPr>
            <a:endParaRPr lang="tr-TR" sz="1800" b="1" dirty="0">
              <a:solidFill>
                <a:srgbClr val="0000FF"/>
              </a:solidFill>
              <a:cs typeface="Arial" pitchFamily="34" charset="0"/>
            </a:endParaRPr>
          </a:p>
          <a:p>
            <a:pPr marL="441325" indent="-79375" algn="just">
              <a:buFont typeface="Arial" charset="0"/>
              <a:buNone/>
              <a:defRPr/>
            </a:pPr>
            <a:r>
              <a:rPr lang="tr-TR" sz="1800" b="1" dirty="0">
                <a:solidFill>
                  <a:srgbClr val="0000FF"/>
                </a:solidFill>
                <a:cs typeface="Arial" pitchFamily="34" charset="0"/>
              </a:rPr>
              <a:t>yer almaktadır.</a:t>
            </a:r>
          </a:p>
        </p:txBody>
      </p:sp>
      <p:sp>
        <p:nvSpPr>
          <p:cNvPr id="6" name="3 Metin kutusu"/>
          <p:cNvSpPr txBox="1"/>
          <p:nvPr/>
        </p:nvSpPr>
        <p:spPr>
          <a:xfrm>
            <a:off x="1187624" y="147419"/>
            <a:ext cx="6624736" cy="646331"/>
          </a:xfrm>
          <a:prstGeom prst="rect">
            <a:avLst/>
          </a:prstGeo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tr-TR"/>
            </a:defPPr>
            <a:lvl1pPr algn="ctr" eaLnBrk="1" fontAlgn="auto" hangingPunct="1">
              <a:spcBef>
                <a:spcPts val="0"/>
              </a:spcBef>
              <a:spcAft>
                <a:spcPts val="0"/>
              </a:spcAft>
              <a:defRPr sz="3200" b="1">
                <a:solidFill>
                  <a:srgbClr val="FF000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tr-TR" sz="3600" dirty="0" smtClean="0"/>
              <a:t>GÖREV </a:t>
            </a:r>
            <a:r>
              <a:rPr lang="tr-TR" sz="3600" dirty="0"/>
              <a:t>VE </a:t>
            </a:r>
            <a:r>
              <a:rPr lang="tr-TR" sz="3600" dirty="0" smtClean="0"/>
              <a:t>YETKİLERİMİZ</a:t>
            </a:r>
            <a:endParaRPr lang="tr-TR" sz="3600" dirty="0"/>
          </a:p>
        </p:txBody>
      </p:sp>
    </p:spTree>
    <p:extLst>
      <p:ext uri="{BB962C8B-B14F-4D97-AF65-F5344CB8AC3E}">
        <p14:creationId xmlns:p14="http://schemas.microsoft.com/office/powerpoint/2010/main" val="2165764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Dikdörtgen"/>
          <p:cNvSpPr>
            <a:spLocks noChangeArrowheads="1"/>
          </p:cNvSpPr>
          <p:nvPr/>
        </p:nvSpPr>
        <p:spPr bwMode="auto">
          <a:xfrm>
            <a:off x="539750" y="1196975"/>
            <a:ext cx="8286750" cy="1046440"/>
          </a:xfrm>
          <a:prstGeom prst="rect">
            <a:avLst/>
          </a:prstGeom>
          <a:noFill/>
          <a:ln w="9525">
            <a:noFill/>
            <a:miter lim="800000"/>
            <a:headEnd/>
            <a:tailEnd/>
          </a:ln>
        </p:spPr>
        <p:txBody>
          <a:bodyPr>
            <a:spAutoFit/>
          </a:bodyPr>
          <a:lstStyle/>
          <a:p>
            <a:r>
              <a:rPr lang="tr-TR" sz="2100" b="1" dirty="0">
                <a:solidFill>
                  <a:srgbClr val="0000FF"/>
                </a:solidFill>
              </a:rPr>
              <a:t>Şube Müdürlüğümüz bu ana çerçeve kapsamında çalışmalarını iki yönde sürdürmektedir;</a:t>
            </a:r>
          </a:p>
          <a:p>
            <a:endParaRPr lang="tr-TR" sz="2000" dirty="0">
              <a:solidFill>
                <a:srgbClr val="002060"/>
              </a:solidFill>
            </a:endParaRPr>
          </a:p>
        </p:txBody>
      </p:sp>
      <p:graphicFrame>
        <p:nvGraphicFramePr>
          <p:cNvPr id="5" name="4 Diyagram"/>
          <p:cNvGraphicFramePr/>
          <p:nvPr>
            <p:extLst>
              <p:ext uri="{D42A27DB-BD31-4B8C-83A1-F6EECF244321}">
                <p14:modId xmlns:p14="http://schemas.microsoft.com/office/powerpoint/2010/main" val="2702700428"/>
              </p:ext>
            </p:extLst>
          </p:nvPr>
        </p:nvGraphicFramePr>
        <p:xfrm>
          <a:off x="467544" y="2132856"/>
          <a:ext cx="835292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29 Dikdörtgen"/>
          <p:cNvSpPr>
            <a:spLocks noChangeArrowheads="1"/>
          </p:cNvSpPr>
          <p:nvPr/>
        </p:nvSpPr>
        <p:spPr bwMode="auto">
          <a:xfrm>
            <a:off x="1331913" y="333375"/>
            <a:ext cx="7272337" cy="460375"/>
          </a:xfrm>
          <a:prstGeom prst="rect">
            <a:avLst/>
          </a:prstGeom>
          <a:noFill/>
          <a:ln w="9525">
            <a:noFill/>
            <a:miter lim="800000"/>
            <a:headEnd/>
            <a:tailEnd/>
          </a:ln>
        </p:spPr>
        <p:txBody>
          <a:bodyPr>
            <a:spAutoFit/>
          </a:bodyPr>
          <a:lstStyle/>
          <a:p>
            <a:endParaRPr lang="tr-TR" sz="2400" dirty="0">
              <a:solidFill>
                <a:srgbClr val="002060"/>
              </a:solidFill>
              <a:latin typeface="Tahoma" pitchFamily="34" charset="0"/>
            </a:endParaRPr>
          </a:p>
        </p:txBody>
      </p:sp>
      <p:sp>
        <p:nvSpPr>
          <p:cNvPr id="7" name="6 Metin kutusu"/>
          <p:cNvSpPr txBox="1"/>
          <p:nvPr/>
        </p:nvSpPr>
        <p:spPr>
          <a:xfrm>
            <a:off x="899592" y="80765"/>
            <a:ext cx="7344816" cy="584775"/>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spcBef>
                <a:spcPct val="0"/>
              </a:spcBef>
              <a:buNone/>
              <a:defRPr sz="3600" b="1">
                <a:solidFill>
                  <a:srgbClr val="FF0000"/>
                </a:solidFill>
                <a:latin typeface="+mj-lt"/>
                <a:ea typeface="+mj-ea"/>
                <a:cs typeface="+mj-cs"/>
              </a:defRPr>
            </a:lvl1pPr>
          </a:lstStyle>
          <a:p>
            <a:r>
              <a:rPr lang="tr-TR" sz="3200" dirty="0"/>
              <a:t>ÇALIŞMALARIMIZIN TEMEL ÇERÇEVESİ</a:t>
            </a:r>
          </a:p>
        </p:txBody>
      </p:sp>
    </p:spTree>
    <p:extLst>
      <p:ext uri="{BB962C8B-B14F-4D97-AF65-F5344CB8AC3E}">
        <p14:creationId xmlns:p14="http://schemas.microsoft.com/office/powerpoint/2010/main" val="2504573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Başlık"/>
          <p:cNvSpPr>
            <a:spLocks noGrp="1"/>
          </p:cNvSpPr>
          <p:nvPr>
            <p:ph type="title"/>
          </p:nvPr>
        </p:nvSpPr>
        <p:spPr>
          <a:xfrm>
            <a:off x="1115616" y="-531440"/>
            <a:ext cx="7354887" cy="1938992"/>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4000" b="1" dirty="0">
                <a:solidFill>
                  <a:srgbClr val="FF0000"/>
                </a:solidFill>
              </a:rPr>
              <a:t/>
            </a:r>
            <a:br>
              <a:rPr lang="tr-TR" sz="4000" b="1" dirty="0">
                <a:solidFill>
                  <a:srgbClr val="FF0000"/>
                </a:solidFill>
              </a:rPr>
            </a:br>
            <a:r>
              <a:rPr lang="tr-TR" sz="4000" b="1" dirty="0">
                <a:solidFill>
                  <a:srgbClr val="FF0000"/>
                </a:solidFill>
              </a:rPr>
              <a:t>PROJELER</a:t>
            </a:r>
            <a:br>
              <a:rPr lang="tr-TR" sz="4000" b="1" dirty="0">
                <a:solidFill>
                  <a:srgbClr val="FF0000"/>
                </a:solidFill>
              </a:rPr>
            </a:br>
            <a:endParaRPr lang="tr-TR" sz="4000" b="1" dirty="0">
              <a:solidFill>
                <a:srgbClr val="FF0000"/>
              </a:solidFill>
            </a:endParaRPr>
          </a:p>
        </p:txBody>
      </p:sp>
      <p:sp>
        <p:nvSpPr>
          <p:cNvPr id="31747" name="5 İçerik Yer Tutucusu"/>
          <p:cNvSpPr>
            <a:spLocks noGrp="1"/>
          </p:cNvSpPr>
          <p:nvPr>
            <p:ph idx="1"/>
          </p:nvPr>
        </p:nvSpPr>
        <p:spPr>
          <a:xfrm>
            <a:off x="107504" y="1412776"/>
            <a:ext cx="8892480" cy="4968552"/>
          </a:xfrm>
        </p:spPr>
        <p:txBody>
          <a:bodyPr>
            <a:normAutofit/>
          </a:bodyPr>
          <a:lstStyle/>
          <a:p>
            <a:pPr algn="just">
              <a:buClr>
                <a:srgbClr val="FF0000"/>
              </a:buClr>
              <a:buFont typeface="Wingdings" panose="05000000000000000000" pitchFamily="2" charset="2"/>
              <a:buChar char="v"/>
            </a:pPr>
            <a:r>
              <a:rPr lang="tr-TR" sz="2100" b="1" dirty="0">
                <a:solidFill>
                  <a:srgbClr val="0000FF"/>
                </a:solidFill>
              </a:rPr>
              <a:t>Kalkınma Bakanlığına </a:t>
            </a:r>
            <a:r>
              <a:rPr lang="pt-PT" sz="2100" b="1" dirty="0">
                <a:solidFill>
                  <a:srgbClr val="0000FF"/>
                </a:solidFill>
              </a:rPr>
              <a:t>2013-2014</a:t>
            </a:r>
            <a:r>
              <a:rPr lang="tr-TR" sz="2100" b="1" dirty="0">
                <a:solidFill>
                  <a:srgbClr val="0000FF"/>
                </a:solidFill>
              </a:rPr>
              <a:t> dönemi için yapılan 2.000.000 TL bütçeli ‘Sektörel </a:t>
            </a:r>
            <a:r>
              <a:rPr lang="pt-PT" sz="2100" b="1" dirty="0">
                <a:solidFill>
                  <a:srgbClr val="0000FF"/>
                </a:solidFill>
              </a:rPr>
              <a:t>Su Tahsis Planı</a:t>
            </a:r>
            <a:r>
              <a:rPr lang="tr-TR" sz="2100" b="1" dirty="0">
                <a:solidFill>
                  <a:srgbClr val="0000FF"/>
                </a:solidFill>
              </a:rPr>
              <a:t> Yapımı’</a:t>
            </a:r>
            <a:r>
              <a:rPr lang="pt-PT" sz="2100" b="1" dirty="0">
                <a:solidFill>
                  <a:srgbClr val="0000FF"/>
                </a:solidFill>
              </a:rPr>
              <a:t> </a:t>
            </a:r>
            <a:r>
              <a:rPr lang="tr-TR" sz="2100" b="1" dirty="0">
                <a:solidFill>
                  <a:srgbClr val="0000FF"/>
                </a:solidFill>
              </a:rPr>
              <a:t>konulu projesi önerisi kabul edilmiştir. </a:t>
            </a:r>
          </a:p>
          <a:p>
            <a:pPr algn="just">
              <a:buNone/>
            </a:pPr>
            <a:endParaRPr lang="tr-TR" sz="2400" dirty="0" smtClean="0">
              <a:solidFill>
                <a:srgbClr val="002060"/>
              </a:solidFill>
              <a:latin typeface="Arial" pitchFamily="34" charset="0"/>
              <a:cs typeface="Arial" pitchFamily="34" charset="0"/>
            </a:endParaRPr>
          </a:p>
          <a:p>
            <a:pPr algn="just">
              <a:buNone/>
            </a:pPr>
            <a:r>
              <a:rPr lang="tr-TR" sz="2400" dirty="0" smtClean="0">
                <a:solidFill>
                  <a:srgbClr val="00206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a:t>
            </a:r>
            <a:r>
              <a:rPr lang="tr-TR" sz="2100" b="1" dirty="0">
                <a:solidFill>
                  <a:srgbClr val="FF0000"/>
                </a:solidFill>
              </a:rPr>
              <a:t>Sektörel </a:t>
            </a:r>
            <a:r>
              <a:rPr lang="pt-PT" sz="2100" b="1" dirty="0">
                <a:solidFill>
                  <a:srgbClr val="FF0000"/>
                </a:solidFill>
              </a:rPr>
              <a:t>Su Tahsis Planı</a:t>
            </a:r>
            <a:r>
              <a:rPr lang="tr-TR" sz="2100" b="1" dirty="0">
                <a:solidFill>
                  <a:srgbClr val="FF0000"/>
                </a:solidFill>
              </a:rPr>
              <a:t> Yapımı’</a:t>
            </a:r>
            <a:r>
              <a:rPr lang="pt-PT" sz="2100" b="1" dirty="0">
                <a:solidFill>
                  <a:srgbClr val="FF0000"/>
                </a:solidFill>
              </a:rPr>
              <a:t> </a:t>
            </a:r>
            <a:r>
              <a:rPr lang="tr-TR" sz="2100" b="1" dirty="0">
                <a:solidFill>
                  <a:srgbClr val="0000FF"/>
                </a:solidFill>
              </a:rPr>
              <a:t>kapsamında;</a:t>
            </a:r>
          </a:p>
          <a:p>
            <a:pPr algn="just">
              <a:buClr>
                <a:srgbClr val="FF0000"/>
              </a:buClr>
              <a:buFont typeface="Wingdings" pitchFamily="2" charset="2"/>
              <a:buChar char="ü"/>
            </a:pPr>
            <a:r>
              <a:rPr lang="tr-TR" sz="2100" b="1" dirty="0" smtClean="0">
                <a:solidFill>
                  <a:srgbClr val="0000FF"/>
                </a:solidFill>
              </a:rPr>
              <a:t>Pilot </a:t>
            </a:r>
            <a:r>
              <a:rPr lang="tr-TR" sz="2100" b="1" dirty="0">
                <a:solidFill>
                  <a:srgbClr val="0000FF"/>
                </a:solidFill>
              </a:rPr>
              <a:t>havza olarak Küçük Menderes Havzası seçilmiş, </a:t>
            </a:r>
          </a:p>
          <a:p>
            <a:pPr algn="just">
              <a:buClr>
                <a:srgbClr val="FF0000"/>
              </a:buClr>
              <a:buFont typeface="Wingdings" pitchFamily="2" charset="2"/>
              <a:buChar char="ü"/>
            </a:pPr>
            <a:r>
              <a:rPr lang="tr-TR" sz="2100" b="1" dirty="0" smtClean="0">
                <a:solidFill>
                  <a:srgbClr val="0000FF"/>
                </a:solidFill>
              </a:rPr>
              <a:t>Proje </a:t>
            </a:r>
            <a:r>
              <a:rPr lang="tr-TR" sz="2100" b="1" dirty="0">
                <a:solidFill>
                  <a:srgbClr val="0000FF"/>
                </a:solidFill>
              </a:rPr>
              <a:t>kapsamında teknik şartname hazırlanmış,</a:t>
            </a:r>
          </a:p>
          <a:p>
            <a:pPr algn="just">
              <a:buClr>
                <a:srgbClr val="FF0000"/>
              </a:buClr>
              <a:buFont typeface="Wingdings" pitchFamily="2" charset="2"/>
              <a:buChar char="ü"/>
            </a:pPr>
            <a:r>
              <a:rPr lang="tr-TR" sz="2100" b="1" dirty="0" smtClean="0">
                <a:solidFill>
                  <a:srgbClr val="0000FF"/>
                </a:solidFill>
              </a:rPr>
              <a:t>Proje </a:t>
            </a:r>
            <a:r>
              <a:rPr lang="tr-TR" sz="2100" b="1" dirty="0">
                <a:solidFill>
                  <a:srgbClr val="0000FF"/>
                </a:solidFill>
              </a:rPr>
              <a:t>ihale sürecine taşınmıştır. </a:t>
            </a:r>
          </a:p>
          <a:p>
            <a:pPr algn="just">
              <a:buNone/>
            </a:pPr>
            <a:endParaRPr lang="tr-TR" sz="2100" b="1" dirty="0">
              <a:solidFill>
                <a:srgbClr val="0000FF"/>
              </a:solidFill>
            </a:endParaRPr>
          </a:p>
          <a:p>
            <a:pPr algn="just">
              <a:buClr>
                <a:srgbClr val="FF0000"/>
              </a:buClr>
              <a:buFont typeface="Wingdings" pitchFamily="2" charset="2"/>
              <a:buChar char="v"/>
            </a:pPr>
            <a:r>
              <a:rPr lang="tr-TR" sz="2100" b="1" dirty="0">
                <a:solidFill>
                  <a:srgbClr val="0000FF"/>
                </a:solidFill>
              </a:rPr>
              <a:t>Ancak, proje ihalesi yeterli sayıda katılım olmaması sebebiyle iptal edilmiş olup, süre uzatımı ve gerekli düzenlemeleri müteakip  yeniden ihale edilmesi planlanmaktadır.</a:t>
            </a:r>
          </a:p>
          <a:p>
            <a:pPr algn="just">
              <a:buFont typeface="Wingdings" pitchFamily="2" charset="2"/>
              <a:buChar char="v"/>
            </a:pPr>
            <a:endParaRPr lang="tr-TR" sz="2400" dirty="0" smtClean="0">
              <a:solidFill>
                <a:srgbClr val="002060"/>
              </a:solidFill>
              <a:latin typeface="Arial" pitchFamily="34" charset="0"/>
              <a:cs typeface="Arial" pitchFamily="34" charset="0"/>
            </a:endParaRPr>
          </a:p>
          <a:p>
            <a:pPr algn="just">
              <a:buFont typeface="Arial" pitchFamily="34" charset="0"/>
              <a:buNone/>
            </a:pP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3528699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Dikdörtgen"/>
          <p:cNvSpPr>
            <a:spLocks noChangeArrowheads="1"/>
          </p:cNvSpPr>
          <p:nvPr/>
        </p:nvSpPr>
        <p:spPr bwMode="auto">
          <a:xfrm>
            <a:off x="179512" y="2060848"/>
            <a:ext cx="8713788" cy="2785378"/>
          </a:xfrm>
          <a:prstGeom prst="rect">
            <a:avLst/>
          </a:prstGeom>
          <a:noFill/>
          <a:ln w="9525">
            <a:noFill/>
            <a:miter lim="800000"/>
            <a:headEnd/>
            <a:tailEnd/>
          </a:ln>
        </p:spPr>
        <p:txBody>
          <a:bodyPr>
            <a:spAutoFit/>
          </a:bodyPr>
          <a:lstStyle/>
          <a:p>
            <a:pPr algn="just">
              <a:buClr>
                <a:srgbClr val="FF0000"/>
              </a:buClr>
              <a:buFont typeface="Wingdings" pitchFamily="2" charset="2"/>
              <a:buChar char="v"/>
            </a:pPr>
            <a:endParaRPr lang="tr-TR" sz="2100" b="1" dirty="0">
              <a:solidFill>
                <a:srgbClr val="0000FF"/>
              </a:solidFill>
            </a:endParaRPr>
          </a:p>
          <a:p>
            <a:pPr algn="just">
              <a:buClr>
                <a:srgbClr val="FF0000"/>
              </a:buClr>
              <a:buFont typeface="Wingdings" pitchFamily="2" charset="2"/>
              <a:buChar char="v"/>
            </a:pPr>
            <a:r>
              <a:rPr lang="tr-TR" sz="2100" b="1" dirty="0">
                <a:solidFill>
                  <a:srgbClr val="0000FF"/>
                </a:solidFill>
              </a:rPr>
              <a:t>TÜBİTAK – KAMAG 1007 Programına önerilen </a:t>
            </a:r>
            <a:r>
              <a:rPr lang="tr-TR" sz="2100" b="1" dirty="0">
                <a:solidFill>
                  <a:srgbClr val="FF0000"/>
                </a:solidFill>
              </a:rPr>
              <a:t>“Havza Bazında Sektörel Su Tahsisine Yönelik Planlama Modeli Geliştirilmesi” </a:t>
            </a:r>
            <a:r>
              <a:rPr lang="tr-TR" sz="2100" b="1" dirty="0">
                <a:solidFill>
                  <a:srgbClr val="0000FF"/>
                </a:solidFill>
              </a:rPr>
              <a:t>konulu proje kabul edilmiştir. Projenin TÜBİTAK tarafından çağrıya çıkılması beklenmektedir.</a:t>
            </a:r>
          </a:p>
          <a:p>
            <a:pPr algn="just">
              <a:buClr>
                <a:srgbClr val="FF0000"/>
              </a:buClr>
              <a:buFont typeface="Wingdings" pitchFamily="2" charset="2"/>
              <a:buChar char="v"/>
            </a:pPr>
            <a:endParaRPr lang="tr-TR" sz="2800" dirty="0">
              <a:solidFill>
                <a:srgbClr val="002060"/>
              </a:solidFill>
              <a:latin typeface="+mn-lt"/>
            </a:endParaRPr>
          </a:p>
          <a:p>
            <a:pPr algn="just">
              <a:buClr>
                <a:srgbClr val="FF0000"/>
              </a:buClr>
              <a:buFont typeface="Wingdings" pitchFamily="2" charset="2"/>
              <a:buChar char="v"/>
            </a:pPr>
            <a:r>
              <a:rPr lang="tr-TR" sz="2100" b="1" dirty="0">
                <a:solidFill>
                  <a:srgbClr val="0000FF"/>
                </a:solidFill>
              </a:rPr>
              <a:t>Türkiye-AB Katılım Öncesi Mali Yardım Aracı (IPA) 2013 Programı dahilinde </a:t>
            </a:r>
            <a:r>
              <a:rPr lang="tr-TR" sz="2100" b="1" dirty="0">
                <a:solidFill>
                  <a:srgbClr val="FF0000"/>
                </a:solidFill>
              </a:rPr>
              <a:t>“Sektörel Su Tahsisi için Kapasite Geliştirme Projesi” </a:t>
            </a:r>
            <a:r>
              <a:rPr lang="tr-TR" sz="2100" b="1" dirty="0">
                <a:solidFill>
                  <a:srgbClr val="0000FF"/>
                </a:solidFill>
              </a:rPr>
              <a:t>konulu bir proje önerisi için taslak proje fişi  hazırlanmıştır.</a:t>
            </a:r>
          </a:p>
        </p:txBody>
      </p:sp>
      <p:sp>
        <p:nvSpPr>
          <p:cNvPr id="5" name="4 Başlık"/>
          <p:cNvSpPr txBox="1">
            <a:spLocks/>
          </p:cNvSpPr>
          <p:nvPr/>
        </p:nvSpPr>
        <p:spPr>
          <a:xfrm>
            <a:off x="1115616" y="-531440"/>
            <a:ext cx="7354887" cy="1938992"/>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PROJELER</a:t>
            </a:r>
            <a:br>
              <a:rPr lang="tr-TR" sz="4000" b="1" dirty="0" smtClean="0">
                <a:solidFill>
                  <a:srgbClr val="FF0000"/>
                </a:solidFill>
              </a:rPr>
            </a:br>
            <a:endParaRPr lang="tr-TR" sz="4000" b="1" dirty="0">
              <a:solidFill>
                <a:srgbClr val="FF0000"/>
              </a:solidFill>
            </a:endParaRPr>
          </a:p>
        </p:txBody>
      </p:sp>
    </p:spTree>
    <p:extLst>
      <p:ext uri="{BB962C8B-B14F-4D97-AF65-F5344CB8AC3E}">
        <p14:creationId xmlns:p14="http://schemas.microsoft.com/office/powerpoint/2010/main" val="2250426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312863"/>
            <a:ext cx="8713788" cy="5545137"/>
          </a:xfrm>
        </p:spPr>
        <p:txBody>
          <a:bodyPr>
            <a:normAutofit fontScale="62500" lnSpcReduction="20000"/>
          </a:bodyPr>
          <a:lstStyle/>
          <a:p>
            <a:pPr algn="just">
              <a:buClr>
                <a:srgbClr val="FF0000"/>
              </a:buClr>
              <a:buFont typeface="Wingdings" panose="05000000000000000000" pitchFamily="2" charset="2"/>
              <a:buChar char="ü"/>
              <a:defRPr/>
            </a:pPr>
            <a:r>
              <a:rPr lang="tr-TR" sz="3400" b="1" dirty="0" smtClean="0">
                <a:solidFill>
                  <a:srgbClr val="0000FF"/>
                </a:solidFill>
              </a:rPr>
              <a:t>Devlet </a:t>
            </a:r>
            <a:r>
              <a:rPr lang="tr-TR" sz="3400" b="1" dirty="0">
                <a:solidFill>
                  <a:srgbClr val="0000FF"/>
                </a:solidFill>
              </a:rPr>
              <a:t>Su İşleri Genel Müdürlüğü tarafından alt ölçekte projeler bazında tahsis edilmektedir. </a:t>
            </a:r>
          </a:p>
          <a:p>
            <a:pPr marL="114300" indent="-457200" algn="just">
              <a:spcBef>
                <a:spcPts val="0"/>
              </a:spcBef>
              <a:buClr>
                <a:srgbClr val="FF0000"/>
              </a:buClr>
              <a:buFont typeface="Wingdings" panose="05000000000000000000" pitchFamily="2" charset="2"/>
              <a:buChar char="ü"/>
              <a:defRPr/>
            </a:pPr>
            <a:endParaRPr lang="tr-TR" sz="3400" b="1" dirty="0">
              <a:solidFill>
                <a:srgbClr val="0000FF"/>
              </a:solidFill>
            </a:endParaRPr>
          </a:p>
          <a:p>
            <a:pPr algn="just">
              <a:buClr>
                <a:srgbClr val="FF0000"/>
              </a:buClr>
              <a:buFont typeface="Wingdings" panose="05000000000000000000" pitchFamily="2" charset="2"/>
              <a:buChar char="ü"/>
              <a:defRPr/>
            </a:pPr>
            <a:r>
              <a:rPr lang="tr-TR" sz="3400" b="1" dirty="0">
                <a:solidFill>
                  <a:srgbClr val="0000FF"/>
                </a:solidFill>
              </a:rPr>
              <a:t>Ancak havza ölçeğinde su tahsisine yönelik  yapılmış bütüncül planlama çalışmaları bulunmamaktadır. </a:t>
            </a:r>
          </a:p>
          <a:p>
            <a:pPr marL="114300" indent="-457200" algn="just">
              <a:spcBef>
                <a:spcPts val="0"/>
              </a:spcBef>
              <a:buClr>
                <a:srgbClr val="FF0000"/>
              </a:buClr>
              <a:buFont typeface="Wingdings" panose="05000000000000000000" pitchFamily="2" charset="2"/>
              <a:buChar char="ü"/>
              <a:defRPr/>
            </a:pPr>
            <a:endParaRPr lang="tr-TR" sz="3400" b="1" dirty="0">
              <a:solidFill>
                <a:srgbClr val="0000FF"/>
              </a:solidFill>
            </a:endParaRPr>
          </a:p>
          <a:p>
            <a:pPr algn="just">
              <a:buClr>
                <a:srgbClr val="FF0000"/>
              </a:buClr>
              <a:buFont typeface="Wingdings" panose="05000000000000000000" pitchFamily="2" charset="2"/>
              <a:buChar char="ü"/>
              <a:defRPr/>
            </a:pPr>
            <a:r>
              <a:rPr lang="tr-TR" sz="3400" b="1" dirty="0">
                <a:solidFill>
                  <a:srgbClr val="0000FF"/>
                </a:solidFill>
              </a:rPr>
              <a:t>Sektörler arasındaki su paylaşımı günümüz ihtiyaçları doğrultusunda  şekillenmektedir. </a:t>
            </a:r>
            <a:endParaRPr lang="tr-TR" sz="3400" b="1" dirty="0" smtClean="0">
              <a:solidFill>
                <a:srgbClr val="0000FF"/>
              </a:solidFill>
            </a:endParaRPr>
          </a:p>
          <a:p>
            <a:pPr algn="just">
              <a:buClr>
                <a:srgbClr val="FF0000"/>
              </a:buClr>
              <a:buFont typeface="Wingdings" panose="05000000000000000000" pitchFamily="2" charset="2"/>
              <a:buChar char="ü"/>
              <a:defRPr/>
            </a:pPr>
            <a:endParaRPr lang="tr-TR" sz="3400" b="1" dirty="0">
              <a:solidFill>
                <a:srgbClr val="0000FF"/>
              </a:solidFill>
            </a:endParaRPr>
          </a:p>
          <a:p>
            <a:pPr algn="just">
              <a:buClr>
                <a:srgbClr val="FF0000"/>
              </a:buClr>
              <a:buFont typeface="Wingdings" panose="05000000000000000000" pitchFamily="2" charset="2"/>
              <a:buChar char="ü"/>
              <a:defRPr/>
            </a:pPr>
            <a:r>
              <a:rPr lang="tr-TR" sz="3400" b="1" dirty="0" smtClean="0">
                <a:solidFill>
                  <a:srgbClr val="0000FF"/>
                </a:solidFill>
              </a:rPr>
              <a:t>Bu </a:t>
            </a:r>
            <a:r>
              <a:rPr lang="tr-TR" sz="3400" b="1" dirty="0">
                <a:solidFill>
                  <a:srgbClr val="0000FF"/>
                </a:solidFill>
              </a:rPr>
              <a:t>sebeple kimi zaman </a:t>
            </a:r>
            <a:r>
              <a:rPr lang="tr-TR" sz="3400" b="1" dirty="0">
                <a:solidFill>
                  <a:srgbClr val="FF0000"/>
                </a:solidFill>
              </a:rPr>
              <a:t>kuraklığa </a:t>
            </a:r>
            <a:r>
              <a:rPr lang="tr-TR" sz="3400" b="1" dirty="0">
                <a:solidFill>
                  <a:srgbClr val="0000FF"/>
                </a:solidFill>
              </a:rPr>
              <a:t>kimi zaman  ise ülkemizin </a:t>
            </a:r>
            <a:r>
              <a:rPr lang="tr-TR" sz="3400" b="1" dirty="0" smtClean="0">
                <a:solidFill>
                  <a:srgbClr val="0000FF"/>
                </a:solidFill>
              </a:rPr>
              <a:t>kalkınma politikalarının gerekleri neticesinde  suyu kullanan bazı sektörler  (içme kullanma suyu, tarım, sanayi, enerji sektörü </a:t>
            </a:r>
            <a:r>
              <a:rPr lang="tr-TR" sz="3400" b="1" dirty="0" err="1" smtClean="0">
                <a:solidFill>
                  <a:srgbClr val="0000FF"/>
                </a:solidFill>
              </a:rPr>
              <a:t>vb</a:t>
            </a:r>
            <a:r>
              <a:rPr lang="tr-TR" sz="3400" b="1" dirty="0" smtClean="0">
                <a:solidFill>
                  <a:srgbClr val="0000FF"/>
                </a:solidFill>
              </a:rPr>
              <a:t>) arasında </a:t>
            </a:r>
            <a:r>
              <a:rPr lang="tr-TR" sz="3400" b="1" dirty="0" smtClean="0">
                <a:solidFill>
                  <a:srgbClr val="FF0000"/>
                </a:solidFill>
              </a:rPr>
              <a:t>su paylaşımına dair </a:t>
            </a:r>
            <a:r>
              <a:rPr lang="tr-TR" sz="3400" b="1" dirty="0" smtClean="0">
                <a:solidFill>
                  <a:srgbClr val="0000FF"/>
                </a:solidFill>
              </a:rPr>
              <a:t>sorunlar yaşanabilmektedir. </a:t>
            </a:r>
            <a:endParaRPr lang="tr-TR" sz="3400" b="1" dirty="0">
              <a:solidFill>
                <a:srgbClr val="0000FF"/>
              </a:solidFill>
            </a:endParaRPr>
          </a:p>
          <a:p>
            <a:pPr marL="114300" indent="-457200" algn="just">
              <a:spcBef>
                <a:spcPts val="0"/>
              </a:spcBef>
              <a:buClr>
                <a:srgbClr val="FF0000"/>
              </a:buClr>
              <a:buFont typeface="Wingdings" panose="05000000000000000000" pitchFamily="2" charset="2"/>
              <a:buChar char="ü"/>
              <a:defRPr/>
            </a:pPr>
            <a:endParaRPr lang="tr-TR" dirty="0" smtClean="0">
              <a:solidFill>
                <a:srgbClr val="002060"/>
              </a:solidFill>
              <a:cs typeface="Arial" pitchFamily="34" charset="0"/>
            </a:endParaRPr>
          </a:p>
          <a:p>
            <a:pPr algn="just">
              <a:buClr>
                <a:srgbClr val="FF0000"/>
              </a:buClr>
              <a:buFont typeface="Wingdings" panose="05000000000000000000" pitchFamily="2" charset="2"/>
              <a:buChar char="ü"/>
              <a:defRPr/>
            </a:pPr>
            <a:r>
              <a:rPr lang="tr-TR" sz="3400" b="1" dirty="0">
                <a:solidFill>
                  <a:srgbClr val="0000FF"/>
                </a:solidFill>
              </a:rPr>
              <a:t>Bu sorunların yaşanmaması, havzalar ölçeğinde su paylaşımının  geleceğe yönelik planlanması ve her sektörün ihtiyacı olan suyun adil bir şekilde karşılanması için </a:t>
            </a:r>
            <a:r>
              <a:rPr lang="tr-TR" sz="3400" b="1" dirty="0">
                <a:solidFill>
                  <a:srgbClr val="FF0000"/>
                </a:solidFill>
              </a:rPr>
              <a:t>havza bazında sektörel su tahsisinin yapılması önem arz etmektedir.</a:t>
            </a:r>
          </a:p>
        </p:txBody>
      </p:sp>
      <p:sp>
        <p:nvSpPr>
          <p:cNvPr id="2" name="Dikdörtgen 1"/>
          <p:cNvSpPr/>
          <p:nvPr/>
        </p:nvSpPr>
        <p:spPr>
          <a:xfrm>
            <a:off x="2320280" y="188640"/>
            <a:ext cx="4572000" cy="707886"/>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0"/>
              </a:spcBef>
            </a:pPr>
            <a:r>
              <a:rPr lang="tr-TR" sz="4000" b="1" dirty="0" smtClean="0">
                <a:solidFill>
                  <a:srgbClr val="FF0000"/>
                </a:solidFill>
                <a:latin typeface="+mj-lt"/>
                <a:ea typeface="+mj-ea"/>
                <a:cs typeface="+mj-cs"/>
              </a:rPr>
              <a:t>TESPİTLER</a:t>
            </a:r>
            <a:endParaRPr lang="tr-TR" sz="4000" b="1" dirty="0">
              <a:solidFill>
                <a:srgbClr val="FF0000"/>
              </a:solidFill>
              <a:latin typeface="+mj-lt"/>
              <a:ea typeface="+mj-ea"/>
              <a:cs typeface="+mj-cs"/>
            </a:endParaRPr>
          </a:p>
        </p:txBody>
      </p:sp>
    </p:spTree>
    <p:extLst>
      <p:ext uri="{BB962C8B-B14F-4D97-AF65-F5344CB8AC3E}">
        <p14:creationId xmlns:p14="http://schemas.microsoft.com/office/powerpoint/2010/main" val="941138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Metin kutusu 3"/>
          <p:cNvSpPr txBox="1">
            <a:spLocks noChangeArrowheads="1"/>
          </p:cNvSpPr>
          <p:nvPr/>
        </p:nvSpPr>
        <p:spPr bwMode="auto">
          <a:xfrm>
            <a:off x="467544" y="1412776"/>
            <a:ext cx="8136904" cy="3231654"/>
          </a:xfrm>
          <a:prstGeom prst="rect">
            <a:avLst/>
          </a:prstGeom>
          <a:noFill/>
          <a:ln w="9525">
            <a:noFill/>
            <a:miter lim="800000"/>
            <a:headEnd/>
            <a:tailEnd/>
          </a:ln>
        </p:spPr>
        <p:txBody>
          <a:bodyPr wrap="square">
            <a:spAutoFit/>
          </a:bodyPr>
          <a:lstStyle/>
          <a:p>
            <a:pPr algn="just"/>
            <a:endParaRPr lang="tr-TR" sz="4400" dirty="0" smtClean="0">
              <a:solidFill>
                <a:srgbClr val="133491"/>
              </a:solidFill>
            </a:endParaRPr>
          </a:p>
          <a:p>
            <a:pPr algn="just"/>
            <a:r>
              <a:rPr lang="tr-TR" sz="3200" b="1" dirty="0">
                <a:solidFill>
                  <a:srgbClr val="0000FF"/>
                </a:solidFill>
              </a:rPr>
              <a:t>Şube Müdürlüğümüz bünyesinde başlatılacak sektörel su tahsisi planı hazırlamaya yönelik bu çalışmalar bir ilk niteliğinde olup, suyun bir plan çerçevesinde </a:t>
            </a:r>
            <a:r>
              <a:rPr lang="tr-TR" sz="3200" b="1" dirty="0">
                <a:solidFill>
                  <a:srgbClr val="FF0000"/>
                </a:solidFill>
              </a:rPr>
              <a:t>adil paylaşımı ve dengeli kullanımına</a:t>
            </a:r>
            <a:r>
              <a:rPr lang="tr-TR" sz="3200" b="1" dirty="0">
                <a:solidFill>
                  <a:srgbClr val="0000FF"/>
                </a:solidFill>
              </a:rPr>
              <a:t> emsal teşkil edecektir.</a:t>
            </a:r>
          </a:p>
        </p:txBody>
      </p:sp>
      <p:sp>
        <p:nvSpPr>
          <p:cNvPr id="4" name="4 Başlık"/>
          <p:cNvSpPr>
            <a:spLocks noGrp="1"/>
          </p:cNvSpPr>
          <p:nvPr>
            <p:ph type="title"/>
          </p:nvPr>
        </p:nvSpPr>
        <p:spPr>
          <a:xfrm>
            <a:off x="1115616" y="-531440"/>
            <a:ext cx="7354887" cy="1938992"/>
          </a:xfr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4000" b="1" dirty="0">
                <a:solidFill>
                  <a:srgbClr val="FF0000"/>
                </a:solidFill>
              </a:rPr>
              <a:t/>
            </a:r>
            <a:br>
              <a:rPr lang="tr-TR" sz="4000" b="1" dirty="0">
                <a:solidFill>
                  <a:srgbClr val="FF0000"/>
                </a:solidFill>
              </a:rPr>
            </a:br>
            <a:r>
              <a:rPr lang="tr-TR" sz="4000" b="1" dirty="0" smtClean="0">
                <a:solidFill>
                  <a:srgbClr val="FF0000"/>
                </a:solidFill>
              </a:rPr>
              <a:t>SONUÇ</a:t>
            </a:r>
            <a:r>
              <a:rPr lang="tr-TR" sz="4000" b="1" dirty="0">
                <a:solidFill>
                  <a:srgbClr val="FF0000"/>
                </a:solidFill>
              </a:rPr>
              <a:t/>
            </a:r>
            <a:br>
              <a:rPr lang="tr-TR" sz="4000" b="1" dirty="0">
                <a:solidFill>
                  <a:srgbClr val="FF0000"/>
                </a:solidFill>
              </a:rPr>
            </a:br>
            <a:endParaRPr lang="tr-TR" sz="4000" b="1" dirty="0">
              <a:solidFill>
                <a:srgbClr val="FF0000"/>
              </a:solidFill>
            </a:endParaRPr>
          </a:p>
        </p:txBody>
      </p:sp>
    </p:spTree>
    <p:extLst>
      <p:ext uri="{BB962C8B-B14F-4D97-AF65-F5344CB8AC3E}">
        <p14:creationId xmlns:p14="http://schemas.microsoft.com/office/powerpoint/2010/main" val="13147937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0.static.wix.com/media/6c7521_124513082c80ba6f0d619735451443f7.jpg_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96915"/>
            <a:ext cx="9252520" cy="7250217"/>
          </a:xfrm>
          <a:prstGeom prst="rect">
            <a:avLst/>
          </a:prstGeom>
          <a:noFill/>
          <a:extLst>
            <a:ext uri="{909E8E84-426E-40DD-AFC4-6F175D3DCCD1}">
              <a14:hiddenFill xmlns:a14="http://schemas.microsoft.com/office/drawing/2010/main">
                <a:solidFill>
                  <a:srgbClr val="FFFFFF"/>
                </a:solidFill>
              </a14:hiddenFill>
            </a:ext>
          </a:extLst>
        </p:spPr>
      </p:pic>
      <p:sp>
        <p:nvSpPr>
          <p:cNvPr id="37891" name="İçerik Yer Tutucusu 2"/>
          <p:cNvSpPr txBox="1">
            <a:spLocks/>
          </p:cNvSpPr>
          <p:nvPr/>
        </p:nvSpPr>
        <p:spPr bwMode="auto">
          <a:xfrm>
            <a:off x="460859" y="476672"/>
            <a:ext cx="8081962" cy="938212"/>
          </a:xfrm>
          <a:prstGeom prst="rect">
            <a:avLst/>
          </a:prstGeom>
          <a:noFill/>
          <a:ln w="9525">
            <a:noFill/>
            <a:miter lim="800000"/>
            <a:headEnd/>
            <a:tailEnd/>
          </a:ln>
        </p:spPr>
        <p:txBody>
          <a:bodyPr/>
          <a:lstStyle/>
          <a:p>
            <a:pPr algn="ctr" eaLnBrk="0" hangingPunct="0">
              <a:spcBef>
                <a:spcPct val="20000"/>
              </a:spcBef>
              <a:buFont typeface="Wingdings" pitchFamily="2" charset="2"/>
              <a:buNone/>
            </a:pPr>
            <a:r>
              <a:rPr lang="tr-TR" sz="4400" b="1" dirty="0" smtClean="0">
                <a:ln w="18000">
                  <a:solidFill>
                    <a:srgbClr val="0070C0"/>
                  </a:solidFill>
                  <a:prstDash val="solid"/>
                  <a:miter lim="800000"/>
                </a:ln>
                <a:solidFill>
                  <a:schemeClr val="accent3">
                    <a:lumMod val="50000"/>
                  </a:schemeClr>
                </a:solidFill>
                <a:effectLst>
                  <a:outerShdw blurRad="25500" dist="23000" dir="7020000" algn="tl">
                    <a:srgbClr val="000000">
                      <a:alpha val="50000"/>
                    </a:srgbClr>
                  </a:outerShdw>
                </a:effectLst>
              </a:rPr>
              <a:t>ARZ EDERİM</a:t>
            </a:r>
            <a:endParaRPr lang="tr-TR" sz="4400" b="1" dirty="0">
              <a:ln w="18000">
                <a:solidFill>
                  <a:srgbClr val="0070C0"/>
                </a:solidFill>
                <a:prstDash val="solid"/>
                <a:miter lim="800000"/>
              </a:ln>
              <a:solidFill>
                <a:schemeClr val="accent3">
                  <a:lumMod val="50000"/>
                </a:schemeClr>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0875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İçerik Yer Tutucusu"/>
          <p:cNvSpPr>
            <a:spLocks noGrp="1"/>
          </p:cNvSpPr>
          <p:nvPr>
            <p:ph idx="1"/>
          </p:nvPr>
        </p:nvSpPr>
        <p:spPr>
          <a:xfrm>
            <a:off x="179512" y="1241425"/>
            <a:ext cx="8785225" cy="5616575"/>
          </a:xfrm>
        </p:spPr>
        <p:txBody>
          <a:bodyPr/>
          <a:lstStyle/>
          <a:p>
            <a:pPr algn="just">
              <a:buFont typeface="Arial" pitchFamily="34" charset="0"/>
              <a:buNone/>
            </a:pPr>
            <a:r>
              <a:rPr lang="tr-TR" sz="2000" dirty="0" smtClean="0">
                <a:solidFill>
                  <a:schemeClr val="tx2">
                    <a:lumMod val="75000"/>
                  </a:schemeClr>
                </a:solidFill>
                <a:latin typeface="Arial" pitchFamily="34" charset="0"/>
                <a:cs typeface="Arial" pitchFamily="34" charset="0"/>
              </a:rPr>
              <a:t>   </a:t>
            </a:r>
            <a:r>
              <a:rPr lang="tr-TR" sz="1800" b="1" dirty="0">
                <a:solidFill>
                  <a:srgbClr val="0000FF"/>
                </a:solidFill>
                <a:cs typeface="Arial" pitchFamily="34" charset="0"/>
              </a:rPr>
              <a:t>Tahsisler Şube Müdürlüğü bu kapsamda;</a:t>
            </a:r>
          </a:p>
          <a:p>
            <a:pPr algn="just">
              <a:buClr>
                <a:srgbClr val="FF0000"/>
              </a:buClr>
              <a:buFont typeface="Wingdings" panose="05000000000000000000" pitchFamily="2" charset="2"/>
              <a:buChar char="ü"/>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pPr>
            <a:r>
              <a:rPr lang="tr-TR" sz="1800" b="1" dirty="0">
                <a:solidFill>
                  <a:srgbClr val="0000FF"/>
                </a:solidFill>
                <a:cs typeface="Arial" pitchFamily="34" charset="0"/>
              </a:rPr>
              <a:t>Nehir Havza Yönetim Planlarına uygun olarak Havza Esaslı Su Tahsisi Planlarını yapmak veya </a:t>
            </a:r>
            <a:r>
              <a:rPr lang="tr-TR" sz="1800" b="1" dirty="0" smtClean="0">
                <a:solidFill>
                  <a:srgbClr val="0000FF"/>
                </a:solidFill>
                <a:cs typeface="Arial" pitchFamily="34" charset="0"/>
              </a:rPr>
              <a:t>yaptırmak</a:t>
            </a:r>
          </a:p>
          <a:p>
            <a:pPr algn="just">
              <a:buClr>
                <a:srgbClr val="FF0000"/>
              </a:buClr>
              <a:buFont typeface="Wingdings" panose="05000000000000000000" pitchFamily="2" charset="2"/>
              <a:buChar char="ü"/>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pPr>
            <a:r>
              <a:rPr lang="tr-TR" sz="1800" b="1" dirty="0" smtClean="0">
                <a:solidFill>
                  <a:srgbClr val="0000FF"/>
                </a:solidFill>
                <a:cs typeface="Arial" pitchFamily="34" charset="0"/>
              </a:rPr>
              <a:t>Su </a:t>
            </a:r>
            <a:r>
              <a:rPr lang="tr-TR" sz="1800" b="1" dirty="0">
                <a:solidFill>
                  <a:srgbClr val="0000FF"/>
                </a:solidFill>
                <a:cs typeface="Arial" pitchFamily="34" charset="0"/>
              </a:rPr>
              <a:t>Tahsis Komisyonuna sunulacak raporları hazırlamak veya hazırlatmak </a:t>
            </a:r>
            <a:endParaRPr lang="tr-TR" sz="1800" b="1" dirty="0" smtClean="0">
              <a:solidFill>
                <a:srgbClr val="0000FF"/>
              </a:solidFill>
              <a:cs typeface="Arial" pitchFamily="34" charset="0"/>
            </a:endParaRPr>
          </a:p>
          <a:p>
            <a:pPr algn="just">
              <a:buClr>
                <a:srgbClr val="FF0000"/>
              </a:buClr>
              <a:buFont typeface="Wingdings" panose="05000000000000000000" pitchFamily="2" charset="2"/>
              <a:buChar char="ü"/>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pPr>
            <a:r>
              <a:rPr lang="tr-TR" sz="1800" b="1" dirty="0" smtClean="0">
                <a:solidFill>
                  <a:srgbClr val="0000FF"/>
                </a:solidFill>
                <a:cs typeface="Arial" pitchFamily="34" charset="0"/>
              </a:rPr>
              <a:t>Su </a:t>
            </a:r>
            <a:r>
              <a:rPr lang="tr-TR" sz="1800" b="1" dirty="0">
                <a:solidFill>
                  <a:srgbClr val="0000FF"/>
                </a:solidFill>
                <a:cs typeface="Arial" pitchFamily="34" charset="0"/>
              </a:rPr>
              <a:t>tahsisi ile alâkalı olarak ilgili kurum ve kuruluşlar arasında koordinasyonu </a:t>
            </a:r>
            <a:r>
              <a:rPr lang="tr-TR" sz="1800" b="1" dirty="0" smtClean="0">
                <a:solidFill>
                  <a:srgbClr val="0000FF"/>
                </a:solidFill>
                <a:cs typeface="Arial" pitchFamily="34" charset="0"/>
              </a:rPr>
              <a:t>sağlamak</a:t>
            </a:r>
          </a:p>
          <a:p>
            <a:pPr algn="just">
              <a:buClr>
                <a:srgbClr val="FF0000"/>
              </a:buClr>
              <a:buFont typeface="Wingdings" panose="05000000000000000000" pitchFamily="2" charset="2"/>
              <a:buChar char="ü"/>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pPr>
            <a:r>
              <a:rPr lang="tr-TR" sz="1800" b="1" dirty="0" smtClean="0">
                <a:solidFill>
                  <a:srgbClr val="0000FF"/>
                </a:solidFill>
                <a:cs typeface="Arial" pitchFamily="34" charset="0"/>
              </a:rPr>
              <a:t>Havza </a:t>
            </a:r>
            <a:r>
              <a:rPr lang="tr-TR" sz="1800" b="1" dirty="0">
                <a:solidFill>
                  <a:srgbClr val="0000FF"/>
                </a:solidFill>
                <a:cs typeface="Arial" pitchFamily="34" charset="0"/>
              </a:rPr>
              <a:t>ölçeğinde yapılan su tahsislerinin uygulamalarını izlemek ve sonuçlarını ilgililere </a:t>
            </a:r>
            <a:r>
              <a:rPr lang="tr-TR" sz="1800" b="1" dirty="0" smtClean="0">
                <a:solidFill>
                  <a:srgbClr val="0000FF"/>
                </a:solidFill>
                <a:cs typeface="Arial" pitchFamily="34" charset="0"/>
              </a:rPr>
              <a:t>raporlamak</a:t>
            </a:r>
          </a:p>
          <a:p>
            <a:pPr algn="just">
              <a:buClr>
                <a:srgbClr val="FF0000"/>
              </a:buClr>
              <a:buFont typeface="Wingdings" panose="05000000000000000000" pitchFamily="2" charset="2"/>
              <a:buChar char="ü"/>
            </a:pPr>
            <a:endParaRPr lang="tr-TR" sz="1800" b="1" dirty="0">
              <a:solidFill>
                <a:srgbClr val="0000FF"/>
              </a:solidFill>
              <a:cs typeface="Arial" pitchFamily="34" charset="0"/>
            </a:endParaRPr>
          </a:p>
          <a:p>
            <a:pPr algn="just">
              <a:buClr>
                <a:srgbClr val="FF0000"/>
              </a:buClr>
              <a:buFont typeface="Wingdings" panose="05000000000000000000" pitchFamily="2" charset="2"/>
              <a:buChar char="ü"/>
            </a:pPr>
            <a:r>
              <a:rPr lang="tr-TR" sz="1800" b="1" dirty="0" smtClean="0">
                <a:solidFill>
                  <a:srgbClr val="0000FF"/>
                </a:solidFill>
                <a:cs typeface="Arial" pitchFamily="34" charset="0"/>
              </a:rPr>
              <a:t>Su </a:t>
            </a:r>
            <a:r>
              <a:rPr lang="tr-TR" sz="1800" b="1" dirty="0">
                <a:solidFill>
                  <a:srgbClr val="0000FF"/>
                </a:solidFill>
                <a:cs typeface="Arial" pitchFamily="34" charset="0"/>
              </a:rPr>
              <a:t>kaynakları ile ilgili sektörel bazda su sicilini tutmak ve bununla ilgili iş ve işlemleri yürütmek</a:t>
            </a:r>
          </a:p>
          <a:p>
            <a:pPr>
              <a:buNone/>
            </a:pPr>
            <a:endParaRPr lang="tr-TR" dirty="0" smtClean="0"/>
          </a:p>
        </p:txBody>
      </p:sp>
      <p:sp>
        <p:nvSpPr>
          <p:cNvPr id="6" name="3 Metin kutusu"/>
          <p:cNvSpPr txBox="1"/>
          <p:nvPr/>
        </p:nvSpPr>
        <p:spPr>
          <a:xfrm>
            <a:off x="1187624" y="147419"/>
            <a:ext cx="6624736" cy="646331"/>
          </a:xfrm>
          <a:prstGeom prst="rect">
            <a:avLst/>
          </a:prstGeo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tr-TR"/>
            </a:defPPr>
            <a:lvl1pPr algn="ctr" eaLnBrk="1" fontAlgn="auto" hangingPunct="1">
              <a:spcBef>
                <a:spcPts val="0"/>
              </a:spcBef>
              <a:spcAft>
                <a:spcPts val="0"/>
              </a:spcAft>
              <a:defRPr sz="3200" b="1">
                <a:solidFill>
                  <a:srgbClr val="FF000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tr-TR" sz="3600" dirty="0" smtClean="0"/>
              <a:t>GÖREV </a:t>
            </a:r>
            <a:r>
              <a:rPr lang="tr-TR" sz="3600" dirty="0"/>
              <a:t>VE </a:t>
            </a:r>
            <a:r>
              <a:rPr lang="tr-TR" sz="3600" dirty="0" smtClean="0"/>
              <a:t>YETKİLERİMİZ</a:t>
            </a:r>
            <a:endParaRPr lang="tr-TR" sz="3600" dirty="0"/>
          </a:p>
        </p:txBody>
      </p:sp>
    </p:spTree>
    <p:extLst>
      <p:ext uri="{BB962C8B-B14F-4D97-AF65-F5344CB8AC3E}">
        <p14:creationId xmlns:p14="http://schemas.microsoft.com/office/powerpoint/2010/main" val="118665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1115616" y="-459432"/>
            <a:ext cx="6861175" cy="1200329"/>
          </a:xfr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tr-TR" sz="3600" b="1" dirty="0">
                <a:solidFill>
                  <a:srgbClr val="FF0000"/>
                </a:solidFill>
              </a:rPr>
              <a:t/>
            </a:r>
            <a:br>
              <a:rPr lang="tr-TR" sz="3600" b="1" dirty="0">
                <a:solidFill>
                  <a:srgbClr val="FF0000"/>
                </a:solidFill>
              </a:rPr>
            </a:br>
            <a:r>
              <a:rPr lang="tr-TR" sz="3600" b="1" dirty="0">
                <a:solidFill>
                  <a:srgbClr val="FF0000"/>
                </a:solidFill>
              </a:rPr>
              <a:t>SU TAHSİSİ VE ÖNEMİ</a:t>
            </a:r>
          </a:p>
        </p:txBody>
      </p:sp>
      <p:sp>
        <p:nvSpPr>
          <p:cNvPr id="10243" name="2 İçerik Yer Tutucusu"/>
          <p:cNvSpPr>
            <a:spLocks noGrp="1"/>
          </p:cNvSpPr>
          <p:nvPr>
            <p:ph idx="1"/>
          </p:nvPr>
        </p:nvSpPr>
        <p:spPr>
          <a:xfrm>
            <a:off x="251520" y="2204864"/>
            <a:ext cx="8568183" cy="2663502"/>
          </a:xfrm>
        </p:spPr>
        <p:txBody>
          <a:bodyPr>
            <a:normAutofit/>
          </a:bodyPr>
          <a:lstStyle/>
          <a:p>
            <a:pPr algn="just">
              <a:buClr>
                <a:srgbClr val="FF0000"/>
              </a:buClr>
              <a:buFont typeface="Wingdings" panose="05000000000000000000" pitchFamily="2" charset="2"/>
              <a:buChar char="v"/>
            </a:pPr>
            <a:r>
              <a:rPr lang="tr-TR" sz="1800" b="1" dirty="0">
                <a:solidFill>
                  <a:srgbClr val="FF0000"/>
                </a:solidFill>
                <a:cs typeface="Arial" pitchFamily="34" charset="0"/>
              </a:rPr>
              <a:t>Tahsis: </a:t>
            </a:r>
            <a:r>
              <a:rPr lang="tr-TR" sz="1800" b="1" dirty="0">
                <a:solidFill>
                  <a:srgbClr val="0000FF"/>
                </a:solidFill>
                <a:cs typeface="Arial" pitchFamily="34" charset="0"/>
              </a:rPr>
              <a:t>Sınırlı bir kaynağın paylaşımını sağlayan sistemdir. </a:t>
            </a:r>
          </a:p>
          <a:p>
            <a:pPr algn="just">
              <a:buClr>
                <a:srgbClr val="FF0000"/>
              </a:buClr>
              <a:buFont typeface="Wingdings" panose="05000000000000000000" pitchFamily="2" charset="2"/>
              <a:buChar char="v"/>
            </a:pPr>
            <a:endParaRPr lang="tr-TR" sz="1800" b="1" dirty="0">
              <a:solidFill>
                <a:srgbClr val="0000FF"/>
              </a:solidFill>
              <a:cs typeface="Arial" pitchFamily="34" charset="0"/>
            </a:endParaRPr>
          </a:p>
          <a:p>
            <a:pPr algn="just">
              <a:buClr>
                <a:srgbClr val="FF0000"/>
              </a:buClr>
              <a:buFont typeface="Wingdings" panose="05000000000000000000" pitchFamily="2" charset="2"/>
              <a:buChar char="v"/>
            </a:pPr>
            <a:r>
              <a:rPr lang="tr-TR" sz="1800" b="1" dirty="0">
                <a:solidFill>
                  <a:srgbClr val="FF0000"/>
                </a:solidFill>
                <a:cs typeface="Arial" pitchFamily="34" charset="0"/>
              </a:rPr>
              <a:t>Su Tahsisi: </a:t>
            </a:r>
            <a:r>
              <a:rPr lang="tr-TR" sz="1800" b="1" dirty="0">
                <a:solidFill>
                  <a:srgbClr val="0000FF"/>
                </a:solidFill>
                <a:cs typeface="Arial" pitchFamily="34" charset="0"/>
              </a:rPr>
              <a:t>En basit tanımıyla suyun paylaştırılmasıdır. Belirli bir su kaynağının sürdürülebilir şekilde verimli kullanımı ve adil paylaşımı esasına dayanır.</a:t>
            </a:r>
          </a:p>
          <a:p>
            <a:pPr algn="just">
              <a:buClr>
                <a:srgbClr val="FF0000"/>
              </a:buClr>
              <a:buFont typeface="Wingdings" panose="05000000000000000000" pitchFamily="2" charset="2"/>
              <a:buChar char="v"/>
            </a:pPr>
            <a:endParaRPr lang="tr-TR" sz="1800" b="1" dirty="0">
              <a:solidFill>
                <a:srgbClr val="0000FF"/>
              </a:solidFill>
              <a:cs typeface="Arial" pitchFamily="34" charset="0"/>
            </a:endParaRPr>
          </a:p>
          <a:p>
            <a:pPr algn="just">
              <a:buClr>
                <a:srgbClr val="FF0000"/>
              </a:buClr>
              <a:buFont typeface="Wingdings" panose="05000000000000000000" pitchFamily="2" charset="2"/>
              <a:buChar char="v"/>
            </a:pPr>
            <a:r>
              <a:rPr lang="tr-TR" sz="1800" b="1" dirty="0">
                <a:solidFill>
                  <a:srgbClr val="FF0000"/>
                </a:solidFill>
                <a:cs typeface="Arial" pitchFamily="34" charset="0"/>
              </a:rPr>
              <a:t>Sektörel Su Tahsisi:  </a:t>
            </a:r>
            <a:r>
              <a:rPr lang="tr-TR" sz="1800" b="1" dirty="0">
                <a:solidFill>
                  <a:srgbClr val="0000FF"/>
                </a:solidFill>
                <a:cs typeface="Arial" pitchFamily="34" charset="0"/>
              </a:rPr>
              <a:t>Havza ölçeğinde su kaynakları potansiyeli ve sürdürülebilirliği gözetilerek bir plan çerçevesinde, farklı kullanım maksatlarıyla talep eden kullanıcılara (sektörlere) adil ve dengeli su dağıtımıdır</a:t>
            </a:r>
            <a:r>
              <a:rPr lang="tr-TR" sz="1800" b="1" dirty="0" smtClean="0">
                <a:solidFill>
                  <a:srgbClr val="0000FF"/>
                </a:solidFill>
                <a:cs typeface="Arial" pitchFamily="34" charset="0"/>
              </a:rPr>
              <a:t>.</a:t>
            </a:r>
            <a:endParaRPr lang="tr-TR" sz="1800" b="1" dirty="0">
              <a:solidFill>
                <a:srgbClr val="0000FF"/>
              </a:solidFill>
              <a:cs typeface="Arial" pitchFamily="34" charset="0"/>
            </a:endParaRPr>
          </a:p>
        </p:txBody>
      </p:sp>
    </p:spTree>
    <p:extLst>
      <p:ext uri="{BB962C8B-B14F-4D97-AF65-F5344CB8AC3E}">
        <p14:creationId xmlns:p14="http://schemas.microsoft.com/office/powerpoint/2010/main" val="347022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971600" y="188640"/>
            <a:ext cx="7283450" cy="523220"/>
          </a:xfrm>
        </p:spPr>
        <p:txBody>
          <a:bodyPr vert="horz"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tr-TR" sz="2800" b="1" dirty="0">
                <a:solidFill>
                  <a:srgbClr val="FF0000"/>
                </a:solidFill>
              </a:rPr>
              <a:t>KULLANILABİLİR NİTELİKTE SU MİKTARI</a:t>
            </a:r>
          </a:p>
        </p:txBody>
      </p:sp>
      <p:pic>
        <p:nvPicPr>
          <p:cNvPr id="6" name="Picture 5" descr="gg"/>
          <p:cNvPicPr>
            <a:picLocks noChangeAspect="1" noChangeArrowheads="1"/>
          </p:cNvPicPr>
          <p:nvPr/>
        </p:nvPicPr>
        <p:blipFill>
          <a:blip r:embed="rId3" cstate="print"/>
          <a:srcRect/>
          <a:stretch>
            <a:fillRect/>
          </a:stretch>
        </p:blipFill>
        <p:spPr bwMode="auto">
          <a:xfrm>
            <a:off x="1547664" y="1124744"/>
            <a:ext cx="5832648" cy="5328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79394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260648"/>
            <a:ext cx="8229600" cy="523220"/>
          </a:xfrm>
        </p:spPr>
        <p:txBody>
          <a:bodyPr vert="horz"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tr-TR" sz="2800" b="1" dirty="0" smtClean="0">
                <a:solidFill>
                  <a:srgbClr val="FF0000"/>
                </a:solidFill>
              </a:rPr>
              <a:t>SU: 21</a:t>
            </a:r>
            <a:r>
              <a:rPr lang="tr-TR" sz="2800" b="1" dirty="0">
                <a:solidFill>
                  <a:srgbClr val="FF0000"/>
                </a:solidFill>
              </a:rPr>
              <a:t>. YÜZYILIN PAYLAŞILAMAYAN </a:t>
            </a:r>
            <a:r>
              <a:rPr lang="tr-TR" sz="2800" b="1" dirty="0" smtClean="0">
                <a:solidFill>
                  <a:srgbClr val="FF0000"/>
                </a:solidFill>
              </a:rPr>
              <a:t>DEĞERİ</a:t>
            </a:r>
            <a:endParaRPr lang="tr-TR" sz="2800" b="1" dirty="0">
              <a:solidFill>
                <a:srgbClr val="FF0000"/>
              </a:solidFill>
            </a:endParaRPr>
          </a:p>
        </p:txBody>
      </p:sp>
      <p:grpSp>
        <p:nvGrpSpPr>
          <p:cNvPr id="2" name="4 Grup"/>
          <p:cNvGrpSpPr>
            <a:grpSpLocks/>
          </p:cNvGrpSpPr>
          <p:nvPr/>
        </p:nvGrpSpPr>
        <p:grpSpPr bwMode="auto">
          <a:xfrm>
            <a:off x="2555776" y="1343170"/>
            <a:ext cx="1656780" cy="1656779"/>
            <a:chOff x="4803101" y="-357191"/>
            <a:chExt cx="1226343" cy="1226343"/>
          </a:xfrm>
        </p:grpSpPr>
        <p:sp>
          <p:nvSpPr>
            <p:cNvPr id="6" name="5 Oval"/>
            <p:cNvSpPr/>
            <p:nvPr/>
          </p:nvSpPr>
          <p:spPr>
            <a:xfrm>
              <a:off x="4803101" y="-357191"/>
              <a:ext cx="1226343" cy="1226343"/>
            </a:xfrm>
            <a:prstGeom prst="ellipse">
              <a:avLst/>
            </a:prstGeom>
          </p:spPr>
          <p:style>
            <a:lnRef idx="1">
              <a:schemeClr val="dk1"/>
            </a:lnRef>
            <a:fillRef idx="2">
              <a:schemeClr val="dk1"/>
            </a:fillRef>
            <a:effectRef idx="1">
              <a:schemeClr val="dk1"/>
            </a:effectRef>
            <a:fontRef idx="minor">
              <a:schemeClr val="dk1"/>
            </a:fontRef>
          </p:style>
        </p:sp>
        <p:sp>
          <p:nvSpPr>
            <p:cNvPr id="7" name="Oval 4"/>
            <p:cNvSpPr/>
            <p:nvPr/>
          </p:nvSpPr>
          <p:spPr>
            <a:xfrm>
              <a:off x="5016301" y="-197291"/>
              <a:ext cx="867111" cy="867111"/>
            </a:xfrm>
            <a:prstGeom prst="rect">
              <a:avLst/>
            </a:prstGeom>
            <a:noFill/>
            <a:ln>
              <a:noFill/>
            </a:ln>
          </p:spPr>
          <p:style>
            <a:lnRef idx="1">
              <a:schemeClr val="dk1"/>
            </a:lnRef>
            <a:fillRef idx="2">
              <a:schemeClr val="dk1"/>
            </a:fillRef>
            <a:effectRef idx="1">
              <a:schemeClr val="dk1"/>
            </a:effectRef>
            <a:fontRef idx="minor">
              <a:schemeClr val="dk1"/>
            </a:fontRef>
          </p:style>
          <p:txBody>
            <a:bodyPr lIns="15240" tIns="15240" rIns="15240" bIns="15240" spcCol="1270" anchor="ctr"/>
            <a:lstStyle/>
            <a:p>
              <a:pPr algn="ctr" defTabSz="533400">
                <a:lnSpc>
                  <a:spcPct val="90000"/>
                </a:lnSpc>
                <a:spcAft>
                  <a:spcPct val="35000"/>
                </a:spcAft>
                <a:defRPr/>
              </a:pPr>
              <a:r>
                <a:rPr lang="tr-TR" sz="2000" dirty="0">
                  <a:solidFill>
                    <a:srgbClr val="002060"/>
                  </a:solidFill>
                  <a:latin typeface="Arial" pitchFamily="34" charset="0"/>
                  <a:cs typeface="Arial" pitchFamily="34" charset="0"/>
                </a:rPr>
                <a:t>Çiftçiler</a:t>
              </a:r>
            </a:p>
          </p:txBody>
        </p:sp>
      </p:grpSp>
      <p:sp>
        <p:nvSpPr>
          <p:cNvPr id="9" name="8 Oval"/>
          <p:cNvSpPr/>
          <p:nvPr/>
        </p:nvSpPr>
        <p:spPr>
          <a:xfrm>
            <a:off x="1367631" y="3140546"/>
            <a:ext cx="1656209" cy="1656184"/>
          </a:xfrm>
          <a:prstGeom prst="ellipse">
            <a:avLst/>
          </a:prstGeom>
        </p:spPr>
        <p:style>
          <a:lnRef idx="1">
            <a:schemeClr val="dk1"/>
          </a:lnRef>
          <a:fillRef idx="2">
            <a:schemeClr val="dk1"/>
          </a:fillRef>
          <a:effectRef idx="1">
            <a:schemeClr val="dk1"/>
          </a:effectRef>
          <a:fontRef idx="minor">
            <a:schemeClr val="dk1"/>
          </a:fontRef>
        </p:style>
      </p:sp>
      <p:sp>
        <p:nvSpPr>
          <p:cNvPr id="12" name="11 Oval"/>
          <p:cNvSpPr/>
          <p:nvPr/>
        </p:nvSpPr>
        <p:spPr>
          <a:xfrm>
            <a:off x="5543525" y="3184178"/>
            <a:ext cx="1657350" cy="1655762"/>
          </a:xfrm>
          <a:prstGeom prst="ellipse">
            <a:avLst/>
          </a:prstGeom>
        </p:spPr>
        <p:style>
          <a:lnRef idx="1">
            <a:schemeClr val="dk1"/>
          </a:lnRef>
          <a:fillRef idx="2">
            <a:schemeClr val="dk1"/>
          </a:fillRef>
          <a:effectRef idx="1">
            <a:schemeClr val="dk1"/>
          </a:effectRef>
          <a:fontRef idx="minor">
            <a:schemeClr val="dk1"/>
          </a:fontRef>
        </p:style>
      </p:sp>
      <p:sp>
        <p:nvSpPr>
          <p:cNvPr id="15" name="14 Oval"/>
          <p:cNvSpPr/>
          <p:nvPr/>
        </p:nvSpPr>
        <p:spPr>
          <a:xfrm>
            <a:off x="4572000" y="1556792"/>
            <a:ext cx="1655762" cy="1584325"/>
          </a:xfrm>
          <a:prstGeom prst="ellipse">
            <a:avLst/>
          </a:prstGeom>
        </p:spPr>
        <p:style>
          <a:lnRef idx="1">
            <a:schemeClr val="dk1"/>
          </a:lnRef>
          <a:fillRef idx="2">
            <a:schemeClr val="dk1"/>
          </a:fillRef>
          <a:effectRef idx="1">
            <a:schemeClr val="dk1"/>
          </a:effectRef>
          <a:fontRef idx="minor">
            <a:schemeClr val="dk1"/>
          </a:fontRef>
        </p:style>
      </p:sp>
      <p:sp>
        <p:nvSpPr>
          <p:cNvPr id="18" name="17 Oval"/>
          <p:cNvSpPr/>
          <p:nvPr/>
        </p:nvSpPr>
        <p:spPr>
          <a:xfrm>
            <a:off x="4788024" y="4869160"/>
            <a:ext cx="1584176" cy="1584175"/>
          </a:xfrm>
          <a:prstGeom prst="ellipse">
            <a:avLst/>
          </a:prstGeom>
        </p:spPr>
        <p:style>
          <a:lnRef idx="1">
            <a:schemeClr val="dk1"/>
          </a:lnRef>
          <a:fillRef idx="2">
            <a:schemeClr val="dk1"/>
          </a:fillRef>
          <a:effectRef idx="1">
            <a:schemeClr val="dk1"/>
          </a:effectRef>
          <a:fontRef idx="minor">
            <a:schemeClr val="dk1"/>
          </a:fontRef>
        </p:style>
      </p:sp>
      <p:sp>
        <p:nvSpPr>
          <p:cNvPr id="21" name="20 Oval"/>
          <p:cNvSpPr/>
          <p:nvPr/>
        </p:nvSpPr>
        <p:spPr>
          <a:xfrm>
            <a:off x="3059832" y="2852936"/>
            <a:ext cx="2447925" cy="2447925"/>
          </a:xfrm>
          <a:prstGeom prst="ellipse">
            <a:avLst/>
          </a:prstGeom>
        </p:spPr>
        <p:style>
          <a:lnRef idx="0">
            <a:schemeClr val="accent1"/>
          </a:lnRef>
          <a:fillRef idx="3">
            <a:schemeClr val="accent1"/>
          </a:fillRef>
          <a:effectRef idx="3">
            <a:schemeClr val="accent1"/>
          </a:effectRef>
          <a:fontRef idx="minor">
            <a:schemeClr val="lt1"/>
          </a:fontRef>
        </p:style>
        <p:txBody>
          <a:bodyPr/>
          <a:lstStyle/>
          <a:p>
            <a:pPr algn="ctr">
              <a:defRPr/>
            </a:pPr>
            <a:endParaRPr lang="tr-TR" sz="3200" b="1" dirty="0">
              <a:solidFill>
                <a:srgbClr val="002060"/>
              </a:solidFill>
            </a:endParaRPr>
          </a:p>
          <a:p>
            <a:pPr algn="ctr">
              <a:defRPr/>
            </a:pPr>
            <a:r>
              <a:rPr lang="tr-T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a:t>
            </a:r>
            <a:endPar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3" name="Oval 4"/>
          <p:cNvSpPr/>
          <p:nvPr/>
        </p:nvSpPr>
        <p:spPr>
          <a:xfrm>
            <a:off x="5580112" y="3140968"/>
            <a:ext cx="1512168" cy="1584176"/>
          </a:xfrm>
          <a:prstGeom prst="rect">
            <a:avLst/>
          </a:prstGeom>
          <a:noFill/>
        </p:spPr>
        <p:style>
          <a:lnRef idx="0">
            <a:schemeClr val="accent4"/>
          </a:lnRef>
          <a:fillRef idx="3">
            <a:schemeClr val="accent4"/>
          </a:fillRef>
          <a:effectRef idx="3">
            <a:schemeClr val="accent4"/>
          </a:effectRef>
          <a:fontRef idx="minor">
            <a:schemeClr val="lt1"/>
          </a:fontRef>
        </p:style>
        <p:txBody>
          <a:bodyPr lIns="15240" tIns="15240" rIns="15240" bIns="15240" spcCol="1270" anchor="ctr"/>
          <a:lstStyle/>
          <a:p>
            <a:pPr algn="ctr" defTabSz="533400">
              <a:lnSpc>
                <a:spcPct val="90000"/>
              </a:lnSpc>
              <a:spcAft>
                <a:spcPct val="35000"/>
              </a:spcAft>
              <a:defRPr/>
            </a:pPr>
            <a:r>
              <a:rPr lang="tr-TR" sz="2000" dirty="0">
                <a:solidFill>
                  <a:srgbClr val="002060"/>
                </a:solidFill>
                <a:latin typeface="Arial" pitchFamily="34" charset="0"/>
                <a:cs typeface="Arial" pitchFamily="34" charset="0"/>
              </a:rPr>
              <a:t>Plansız Yerleşim Alanlarında Yaşayanlar</a:t>
            </a:r>
          </a:p>
        </p:txBody>
      </p:sp>
      <p:sp>
        <p:nvSpPr>
          <p:cNvPr id="24" name="Oval 4"/>
          <p:cNvSpPr/>
          <p:nvPr/>
        </p:nvSpPr>
        <p:spPr>
          <a:xfrm>
            <a:off x="4860032" y="1772816"/>
            <a:ext cx="1152128" cy="1227133"/>
          </a:xfrm>
          <a:prstGeom prst="rect">
            <a:avLst/>
          </a:prstGeom>
          <a:noFill/>
        </p:spPr>
        <p:style>
          <a:lnRef idx="0">
            <a:schemeClr val="accent4"/>
          </a:lnRef>
          <a:fillRef idx="3">
            <a:schemeClr val="accent4"/>
          </a:fillRef>
          <a:effectRef idx="3">
            <a:schemeClr val="accent4"/>
          </a:effectRef>
          <a:fontRef idx="minor">
            <a:schemeClr val="lt1"/>
          </a:fontRef>
        </p:style>
        <p:txBody>
          <a:bodyPr lIns="15240" tIns="15240" rIns="15240" bIns="15240" spcCol="1270" anchor="ctr"/>
          <a:lstStyle/>
          <a:p>
            <a:pPr algn="ctr" defTabSz="533400">
              <a:lnSpc>
                <a:spcPct val="90000"/>
              </a:lnSpc>
              <a:spcAft>
                <a:spcPct val="35000"/>
              </a:spcAft>
              <a:defRPr/>
            </a:pPr>
            <a:r>
              <a:rPr lang="tr-TR" sz="2000" dirty="0">
                <a:solidFill>
                  <a:srgbClr val="002060"/>
                </a:solidFill>
                <a:latin typeface="Arial" pitchFamily="34" charset="0"/>
                <a:cs typeface="Arial" pitchFamily="34" charset="0"/>
              </a:rPr>
              <a:t>Kadınlar</a:t>
            </a:r>
          </a:p>
        </p:txBody>
      </p:sp>
      <p:sp>
        <p:nvSpPr>
          <p:cNvPr id="25" name="Oval 4"/>
          <p:cNvSpPr/>
          <p:nvPr/>
        </p:nvSpPr>
        <p:spPr>
          <a:xfrm>
            <a:off x="4932040" y="5085184"/>
            <a:ext cx="1152128" cy="1227133"/>
          </a:xfrm>
          <a:prstGeom prst="rect">
            <a:avLst/>
          </a:prstGeom>
          <a:noFill/>
        </p:spPr>
        <p:style>
          <a:lnRef idx="0">
            <a:schemeClr val="accent4"/>
          </a:lnRef>
          <a:fillRef idx="3">
            <a:schemeClr val="accent4"/>
          </a:fillRef>
          <a:effectRef idx="3">
            <a:schemeClr val="accent4"/>
          </a:effectRef>
          <a:fontRef idx="minor">
            <a:schemeClr val="lt1"/>
          </a:fontRef>
        </p:style>
        <p:txBody>
          <a:bodyPr lIns="15240" tIns="15240" rIns="15240" bIns="15240" spcCol="1270" anchor="ctr"/>
          <a:lstStyle/>
          <a:p>
            <a:pPr algn="ctr" defTabSz="533400">
              <a:lnSpc>
                <a:spcPct val="90000"/>
              </a:lnSpc>
              <a:spcAft>
                <a:spcPct val="35000"/>
              </a:spcAft>
              <a:defRPr/>
            </a:pPr>
            <a:r>
              <a:rPr lang="tr-TR" sz="2000" dirty="0">
                <a:solidFill>
                  <a:srgbClr val="002060"/>
                </a:solidFill>
                <a:latin typeface="Arial" pitchFamily="34" charset="0"/>
                <a:cs typeface="Arial" pitchFamily="34" charset="0"/>
              </a:rPr>
              <a:t>Çocuklar</a:t>
            </a:r>
          </a:p>
        </p:txBody>
      </p:sp>
      <p:sp>
        <p:nvSpPr>
          <p:cNvPr id="26" name="Oval 4"/>
          <p:cNvSpPr/>
          <p:nvPr/>
        </p:nvSpPr>
        <p:spPr>
          <a:xfrm>
            <a:off x="1619672" y="3356992"/>
            <a:ext cx="1152128" cy="1227133"/>
          </a:xfrm>
          <a:prstGeom prst="rect">
            <a:avLst/>
          </a:prstGeom>
          <a:noFill/>
        </p:spPr>
        <p:style>
          <a:lnRef idx="0">
            <a:schemeClr val="accent4"/>
          </a:lnRef>
          <a:fillRef idx="3">
            <a:schemeClr val="accent4"/>
          </a:fillRef>
          <a:effectRef idx="3">
            <a:schemeClr val="accent4"/>
          </a:effectRef>
          <a:fontRef idx="minor">
            <a:schemeClr val="lt1"/>
          </a:fontRef>
        </p:style>
        <p:txBody>
          <a:bodyPr lIns="15240" tIns="15240" rIns="15240" bIns="15240" spcCol="1270" anchor="ctr"/>
          <a:lstStyle/>
          <a:p>
            <a:pPr algn="ctr" defTabSz="533400">
              <a:lnSpc>
                <a:spcPct val="90000"/>
              </a:lnSpc>
              <a:spcAft>
                <a:spcPct val="35000"/>
              </a:spcAft>
              <a:defRPr/>
            </a:pPr>
            <a:r>
              <a:rPr lang="tr-TR" sz="2000" dirty="0">
                <a:solidFill>
                  <a:srgbClr val="002060"/>
                </a:solidFill>
                <a:latin typeface="Arial" pitchFamily="34" charset="0"/>
                <a:cs typeface="Arial" pitchFamily="34" charset="0"/>
              </a:rPr>
              <a:t>Düşük Gelirli Kesimler</a:t>
            </a:r>
          </a:p>
        </p:txBody>
      </p:sp>
      <p:grpSp>
        <p:nvGrpSpPr>
          <p:cNvPr id="3" name="18 Grup"/>
          <p:cNvGrpSpPr>
            <a:grpSpLocks/>
          </p:cNvGrpSpPr>
          <p:nvPr/>
        </p:nvGrpSpPr>
        <p:grpSpPr bwMode="auto">
          <a:xfrm>
            <a:off x="2313982" y="5085184"/>
            <a:ext cx="1728192" cy="1656184"/>
            <a:chOff x="5098303" y="223823"/>
            <a:chExt cx="1209721" cy="1155813"/>
          </a:xfrm>
        </p:grpSpPr>
        <p:sp>
          <p:nvSpPr>
            <p:cNvPr id="27" name="26 Oval"/>
            <p:cNvSpPr/>
            <p:nvPr/>
          </p:nvSpPr>
          <p:spPr>
            <a:xfrm>
              <a:off x="5098303" y="223823"/>
              <a:ext cx="1209721" cy="1155813"/>
            </a:xfrm>
            <a:prstGeom prst="ellipse">
              <a:avLst/>
            </a:prstGeom>
          </p:spPr>
          <p:style>
            <a:lnRef idx="1">
              <a:schemeClr val="dk1"/>
            </a:lnRef>
            <a:fillRef idx="2">
              <a:schemeClr val="dk1"/>
            </a:fillRef>
            <a:effectRef idx="1">
              <a:schemeClr val="dk1"/>
            </a:effectRef>
            <a:fontRef idx="minor">
              <a:schemeClr val="dk1"/>
            </a:fontRef>
          </p:style>
        </p:sp>
        <p:sp>
          <p:nvSpPr>
            <p:cNvPr id="28" name="Oval 4"/>
            <p:cNvSpPr/>
            <p:nvPr/>
          </p:nvSpPr>
          <p:spPr>
            <a:xfrm>
              <a:off x="5251632" y="326337"/>
              <a:ext cx="866986" cy="866296"/>
            </a:xfrm>
            <a:prstGeom prst="rect">
              <a:avLst/>
            </a:prstGeom>
            <a:noFill/>
            <a:ln>
              <a:noFill/>
            </a:ln>
          </p:spPr>
          <p:style>
            <a:lnRef idx="1">
              <a:schemeClr val="dk1"/>
            </a:lnRef>
            <a:fillRef idx="2">
              <a:schemeClr val="dk1"/>
            </a:fillRef>
            <a:effectRef idx="1">
              <a:schemeClr val="dk1"/>
            </a:effectRef>
            <a:fontRef idx="minor">
              <a:schemeClr val="dk1"/>
            </a:fontRef>
          </p:style>
          <p:txBody>
            <a:bodyPr lIns="15240" tIns="15240" rIns="15240" bIns="15240" spcCol="1270" anchor="ctr"/>
            <a:lstStyle/>
            <a:p>
              <a:pPr algn="ctr" defTabSz="533400">
                <a:lnSpc>
                  <a:spcPct val="90000"/>
                </a:lnSpc>
                <a:spcAft>
                  <a:spcPct val="35000"/>
                </a:spcAft>
                <a:defRPr/>
              </a:pPr>
              <a:r>
                <a:rPr lang="tr-TR" sz="2000" dirty="0">
                  <a:solidFill>
                    <a:srgbClr val="002060"/>
                  </a:solidFill>
                  <a:latin typeface="Arial" pitchFamily="34" charset="0"/>
                  <a:cs typeface="Arial" pitchFamily="34" charset="0"/>
                </a:rPr>
                <a:t>Doğal Yaşam</a:t>
              </a:r>
            </a:p>
          </p:txBody>
        </p:sp>
      </p:grpSp>
      <p:sp>
        <p:nvSpPr>
          <p:cNvPr id="20" name="19 Oval"/>
          <p:cNvSpPr/>
          <p:nvPr/>
        </p:nvSpPr>
        <p:spPr>
          <a:xfrm>
            <a:off x="6480212" y="4725144"/>
            <a:ext cx="1224136" cy="1152127"/>
          </a:xfrm>
          <a:prstGeom prst="ellipse">
            <a:avLst/>
          </a:prstGeom>
        </p:spPr>
        <p:style>
          <a:lnRef idx="1">
            <a:schemeClr val="dk1"/>
          </a:lnRef>
          <a:fillRef idx="2">
            <a:schemeClr val="dk1"/>
          </a:fillRef>
          <a:effectRef idx="1">
            <a:schemeClr val="dk1"/>
          </a:effectRef>
          <a:fontRef idx="minor">
            <a:schemeClr val="dk1"/>
          </a:fontRef>
        </p:style>
      </p:sp>
      <p:sp>
        <p:nvSpPr>
          <p:cNvPr id="22" name="21 Oval"/>
          <p:cNvSpPr/>
          <p:nvPr/>
        </p:nvSpPr>
        <p:spPr>
          <a:xfrm>
            <a:off x="6263233" y="2048023"/>
            <a:ext cx="1224136" cy="1152127"/>
          </a:xfrm>
          <a:prstGeom prst="ellipse">
            <a:avLst/>
          </a:prstGeom>
        </p:spPr>
        <p:style>
          <a:lnRef idx="1">
            <a:schemeClr val="dk1"/>
          </a:lnRef>
          <a:fillRef idx="2">
            <a:schemeClr val="dk1"/>
          </a:fillRef>
          <a:effectRef idx="1">
            <a:schemeClr val="dk1"/>
          </a:effectRef>
          <a:fontRef idx="minor">
            <a:schemeClr val="dk1"/>
          </a:fontRef>
        </p:style>
      </p:sp>
      <p:sp>
        <p:nvSpPr>
          <p:cNvPr id="30" name="29 Oval"/>
          <p:cNvSpPr/>
          <p:nvPr/>
        </p:nvSpPr>
        <p:spPr>
          <a:xfrm>
            <a:off x="1889702" y="2493491"/>
            <a:ext cx="612068" cy="576064"/>
          </a:xfrm>
          <a:prstGeom prst="ellipse">
            <a:avLst/>
          </a:prstGeom>
        </p:spPr>
        <p:style>
          <a:lnRef idx="1">
            <a:schemeClr val="dk1"/>
          </a:lnRef>
          <a:fillRef idx="2">
            <a:schemeClr val="dk1"/>
          </a:fillRef>
          <a:effectRef idx="1">
            <a:schemeClr val="dk1"/>
          </a:effectRef>
          <a:fontRef idx="minor">
            <a:schemeClr val="dk1"/>
          </a:fontRef>
        </p:style>
      </p:sp>
      <p:sp>
        <p:nvSpPr>
          <p:cNvPr id="31" name="30 Oval"/>
          <p:cNvSpPr/>
          <p:nvPr/>
        </p:nvSpPr>
        <p:spPr>
          <a:xfrm>
            <a:off x="1115616" y="4796730"/>
            <a:ext cx="1224136" cy="1152127"/>
          </a:xfrm>
          <a:prstGeom prst="ellipse">
            <a:avLst/>
          </a:prstGeom>
        </p:spPr>
        <p:style>
          <a:lnRef idx="1">
            <a:schemeClr val="dk1"/>
          </a:lnRef>
          <a:fillRef idx="2">
            <a:schemeClr val="dk1"/>
          </a:fillRef>
          <a:effectRef idx="1">
            <a:schemeClr val="dk1"/>
          </a:effectRef>
          <a:fontRef idx="minor">
            <a:schemeClr val="dk1"/>
          </a:fontRef>
        </p:style>
      </p:sp>
    </p:spTree>
    <p:extLst>
      <p:ext uri="{BB962C8B-B14F-4D97-AF65-F5344CB8AC3E}">
        <p14:creationId xmlns:p14="http://schemas.microsoft.com/office/powerpoint/2010/main" val="38842076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530" name="Object 4"/>
          <p:cNvGraphicFramePr>
            <a:graphicFrameLocks noGrp="1" noChangeAspect="1"/>
          </p:cNvGraphicFramePr>
          <p:nvPr>
            <p:ph sz="half" idx="4294967295"/>
          </p:nvPr>
        </p:nvGraphicFramePr>
        <p:xfrm>
          <a:off x="0" y="1125538"/>
          <a:ext cx="4864100" cy="4025900"/>
        </p:xfrm>
        <a:graphic>
          <a:graphicData uri="http://schemas.openxmlformats.org/presentationml/2006/ole">
            <mc:AlternateContent xmlns:mc="http://schemas.openxmlformats.org/markup-compatibility/2006">
              <mc:Choice xmlns:v="urn:schemas-microsoft-com:vml" Requires="v">
                <p:oleObj spid="_x0000_s1036" name="Çizelge" r:id="rId3" imgW="5876976" imgH="4867344" progId="MSGraph.Chart.8">
                  <p:embed followColorScheme="full"/>
                </p:oleObj>
              </mc:Choice>
              <mc:Fallback>
                <p:oleObj name="Çizelge" r:id="rId3" imgW="5876976" imgH="4867344" progId="MSGraph.Chart.8">
                  <p:embed followColorScheme="full"/>
                  <p:pic>
                    <p:nvPicPr>
                      <p:cNvPr id="0" name=""/>
                      <p:cNvPicPr>
                        <a:picLocks noGrp="1" noChangeAspect="1" noChangeArrowheads="1"/>
                      </p:cNvPicPr>
                      <p:nvPr/>
                    </p:nvPicPr>
                    <p:blipFill>
                      <a:blip r:embed="rId4"/>
                      <a:srcRect/>
                      <a:stretch>
                        <a:fillRect/>
                      </a:stretch>
                    </p:blipFill>
                    <p:spPr bwMode="auto">
                      <a:xfrm>
                        <a:off x="0" y="1125538"/>
                        <a:ext cx="486410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3"/>
          <p:cNvGraphicFramePr>
            <a:graphicFrameLocks noGrp="1" noChangeAspect="1"/>
          </p:cNvGraphicFramePr>
          <p:nvPr>
            <p:ph sz="half" idx="4294967295"/>
          </p:nvPr>
        </p:nvGraphicFramePr>
        <p:xfrm>
          <a:off x="4337050" y="1247552"/>
          <a:ext cx="4756150" cy="3776663"/>
        </p:xfrm>
        <a:graphic>
          <a:graphicData uri="http://schemas.openxmlformats.org/drawingml/2006/chart">
            <c:chart xmlns:c="http://schemas.openxmlformats.org/drawingml/2006/chart" xmlns:r="http://schemas.openxmlformats.org/officeDocument/2006/relationships" r:id="rId5"/>
          </a:graphicData>
        </a:graphic>
      </p:graphicFrame>
      <p:sp>
        <p:nvSpPr>
          <p:cNvPr id="24580" name="Text Box 5"/>
          <p:cNvSpPr txBox="1">
            <a:spLocks noChangeArrowheads="1"/>
          </p:cNvSpPr>
          <p:nvPr/>
        </p:nvSpPr>
        <p:spPr bwMode="auto">
          <a:xfrm>
            <a:off x="107950" y="4365625"/>
            <a:ext cx="893065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omic Sans MS" pitchFamily="66" charset="0"/>
              </a:defRPr>
            </a:lvl1pPr>
            <a:lvl2pPr marL="742950" indent="-285750" eaLnBrk="0" hangingPunct="0">
              <a:defRPr sz="2600">
                <a:solidFill>
                  <a:schemeClr val="tx1"/>
                </a:solidFill>
                <a:latin typeface="Comic Sans MS" pitchFamily="66" charset="0"/>
              </a:defRPr>
            </a:lvl2pPr>
            <a:lvl3pPr marL="1143000" indent="-228600" eaLnBrk="0" hangingPunct="0">
              <a:defRPr sz="2600">
                <a:solidFill>
                  <a:schemeClr val="tx1"/>
                </a:solidFill>
                <a:latin typeface="Comic Sans MS" pitchFamily="66" charset="0"/>
              </a:defRPr>
            </a:lvl3pPr>
            <a:lvl4pPr marL="1600200" indent="-228600" eaLnBrk="0" hangingPunct="0">
              <a:defRPr sz="2600">
                <a:solidFill>
                  <a:schemeClr val="tx1"/>
                </a:solidFill>
                <a:latin typeface="Comic Sans MS" pitchFamily="66" charset="0"/>
              </a:defRPr>
            </a:lvl4pPr>
            <a:lvl5pPr marL="2057400" indent="-228600" eaLnBrk="0" hangingPunct="0">
              <a:defRPr sz="2600">
                <a:solidFill>
                  <a:schemeClr val="tx1"/>
                </a:solidFill>
                <a:latin typeface="Comic Sans MS" pitchFamily="66" charset="0"/>
              </a:defRPr>
            </a:lvl5pPr>
            <a:lvl6pPr marL="2514600" indent="-228600" eaLnBrk="0" fontAlgn="base" hangingPunct="0">
              <a:spcBef>
                <a:spcPct val="0"/>
              </a:spcBef>
              <a:spcAft>
                <a:spcPct val="0"/>
              </a:spcAft>
              <a:defRPr sz="2600">
                <a:solidFill>
                  <a:schemeClr val="tx1"/>
                </a:solidFill>
                <a:latin typeface="Comic Sans MS" pitchFamily="66" charset="0"/>
              </a:defRPr>
            </a:lvl6pPr>
            <a:lvl7pPr marL="2971800" indent="-228600" eaLnBrk="0" fontAlgn="base" hangingPunct="0">
              <a:spcBef>
                <a:spcPct val="0"/>
              </a:spcBef>
              <a:spcAft>
                <a:spcPct val="0"/>
              </a:spcAft>
              <a:defRPr sz="2600">
                <a:solidFill>
                  <a:schemeClr val="tx1"/>
                </a:solidFill>
                <a:latin typeface="Comic Sans MS" pitchFamily="66" charset="0"/>
              </a:defRPr>
            </a:lvl7pPr>
            <a:lvl8pPr marL="3429000" indent="-228600" eaLnBrk="0" fontAlgn="base" hangingPunct="0">
              <a:spcBef>
                <a:spcPct val="0"/>
              </a:spcBef>
              <a:spcAft>
                <a:spcPct val="0"/>
              </a:spcAft>
              <a:defRPr sz="2600">
                <a:solidFill>
                  <a:schemeClr val="tx1"/>
                </a:solidFill>
                <a:latin typeface="Comic Sans MS" pitchFamily="66" charset="0"/>
              </a:defRPr>
            </a:lvl8pPr>
            <a:lvl9pPr marL="3886200" indent="-228600" eaLnBrk="0" fontAlgn="base" hangingPunct="0">
              <a:spcBef>
                <a:spcPct val="0"/>
              </a:spcBef>
              <a:spcAft>
                <a:spcPct val="0"/>
              </a:spcAft>
              <a:defRPr sz="2600">
                <a:solidFill>
                  <a:schemeClr val="tx1"/>
                </a:solidFill>
                <a:latin typeface="Comic Sans MS" pitchFamily="66" charset="0"/>
              </a:defRPr>
            </a:lvl9pPr>
          </a:lstStyle>
          <a:p>
            <a:pPr eaLnBrk="1" hangingPunct="1">
              <a:lnSpc>
                <a:spcPct val="140000"/>
              </a:lnSpc>
            </a:pPr>
            <a:r>
              <a:rPr lang="tr-TR" sz="1800" b="1" dirty="0" smtClean="0">
                <a:solidFill>
                  <a:srgbClr val="0000FF"/>
                </a:solidFill>
                <a:latin typeface="Arial" charset="0"/>
                <a:cs typeface="Arial" charset="0"/>
              </a:rPr>
              <a:t>Sulama		: 32 milyar m</a:t>
            </a:r>
            <a:r>
              <a:rPr lang="tr-TR" sz="1800" b="1" baseline="30000" dirty="0" smtClean="0">
                <a:solidFill>
                  <a:srgbClr val="0000FF"/>
                </a:solidFill>
                <a:latin typeface="Arial" charset="0"/>
                <a:cs typeface="Arial" charset="0"/>
              </a:rPr>
              <a:t>3 </a:t>
            </a:r>
            <a:r>
              <a:rPr lang="tr-TR" sz="1800" b="1" dirty="0" smtClean="0">
                <a:solidFill>
                  <a:srgbClr val="0000FF"/>
                </a:solidFill>
                <a:latin typeface="Arial" charset="0"/>
                <a:cs typeface="Arial" charset="0"/>
              </a:rPr>
              <a:t>(%73)	Sulama		:   </a:t>
            </a:r>
            <a:r>
              <a:rPr lang="tr-TR" sz="1800" b="1" dirty="0" smtClean="0">
                <a:solidFill>
                  <a:srgbClr val="0000FF"/>
                </a:solidFill>
                <a:latin typeface="Arial" charset="0"/>
              </a:rPr>
              <a:t>42</a:t>
            </a:r>
            <a:r>
              <a:rPr lang="tr-TR" sz="1800" b="1" dirty="0" smtClean="0">
                <a:solidFill>
                  <a:srgbClr val="0000FF"/>
                </a:solidFill>
                <a:latin typeface="Arial" charset="0"/>
                <a:cs typeface="Arial" charset="0"/>
              </a:rPr>
              <a:t> milyar m</a:t>
            </a:r>
            <a:r>
              <a:rPr lang="tr-TR" sz="1800" b="1" baseline="30000" dirty="0" smtClean="0">
                <a:solidFill>
                  <a:srgbClr val="0000FF"/>
                </a:solidFill>
                <a:latin typeface="Arial" charset="0"/>
                <a:cs typeface="Arial" charset="0"/>
              </a:rPr>
              <a:t>3 </a:t>
            </a:r>
            <a:r>
              <a:rPr lang="tr-TR" sz="1800" b="1" dirty="0" smtClean="0">
                <a:solidFill>
                  <a:srgbClr val="0000FF"/>
                </a:solidFill>
                <a:latin typeface="Arial" charset="0"/>
                <a:cs typeface="Arial" charset="0"/>
              </a:rPr>
              <a:t>(%</a:t>
            </a:r>
            <a:r>
              <a:rPr lang="tr-TR" sz="1800" b="1" dirty="0" smtClean="0">
                <a:solidFill>
                  <a:srgbClr val="0000FF"/>
                </a:solidFill>
                <a:latin typeface="Arial" charset="0"/>
              </a:rPr>
              <a:t>70</a:t>
            </a:r>
            <a:r>
              <a:rPr lang="tr-TR" sz="1800" b="1" dirty="0" smtClean="0">
                <a:solidFill>
                  <a:srgbClr val="0000FF"/>
                </a:solidFill>
                <a:latin typeface="Arial" charset="0"/>
                <a:cs typeface="Arial" charset="0"/>
              </a:rPr>
              <a:t>)</a:t>
            </a:r>
            <a:endParaRPr lang="tr-TR" sz="1800" b="1" baseline="30000" dirty="0" smtClean="0">
              <a:solidFill>
                <a:srgbClr val="0000FF"/>
              </a:solidFill>
              <a:latin typeface="Arial" charset="0"/>
              <a:cs typeface="Arial" charset="0"/>
            </a:endParaRPr>
          </a:p>
          <a:p>
            <a:pPr eaLnBrk="1" hangingPunct="1">
              <a:lnSpc>
                <a:spcPct val="140000"/>
              </a:lnSpc>
            </a:pPr>
            <a:r>
              <a:rPr lang="tr-TR" sz="1800" b="1" dirty="0" smtClean="0">
                <a:solidFill>
                  <a:srgbClr val="0000FF"/>
                </a:solidFill>
                <a:latin typeface="Arial" charset="0"/>
                <a:cs typeface="Arial" charset="0"/>
              </a:rPr>
              <a:t>İçme suyu	:   7 milyar m</a:t>
            </a:r>
            <a:r>
              <a:rPr lang="tr-TR" sz="1800" b="1" baseline="30000" dirty="0" smtClean="0">
                <a:solidFill>
                  <a:srgbClr val="0000FF"/>
                </a:solidFill>
                <a:latin typeface="Arial" charset="0"/>
                <a:cs typeface="Arial" charset="0"/>
              </a:rPr>
              <a:t>3 </a:t>
            </a:r>
            <a:r>
              <a:rPr lang="tr-TR" sz="1800" b="1" dirty="0" smtClean="0">
                <a:solidFill>
                  <a:srgbClr val="0000FF"/>
                </a:solidFill>
                <a:latin typeface="Arial" charset="0"/>
                <a:cs typeface="Arial" charset="0"/>
              </a:rPr>
              <a:t>(%16)	İçme suyu	:     </a:t>
            </a:r>
            <a:r>
              <a:rPr lang="tr-TR" sz="1800" b="1" dirty="0" smtClean="0">
                <a:solidFill>
                  <a:srgbClr val="0000FF"/>
                </a:solidFill>
                <a:latin typeface="Arial" charset="0"/>
              </a:rPr>
              <a:t>8</a:t>
            </a:r>
            <a:r>
              <a:rPr lang="tr-TR" sz="1800" b="1" dirty="0" smtClean="0">
                <a:solidFill>
                  <a:srgbClr val="0000FF"/>
                </a:solidFill>
                <a:latin typeface="Arial" charset="0"/>
                <a:cs typeface="Arial" charset="0"/>
              </a:rPr>
              <a:t> milyar m</a:t>
            </a:r>
            <a:r>
              <a:rPr lang="tr-TR" sz="1800" b="1" baseline="30000" dirty="0" smtClean="0">
                <a:solidFill>
                  <a:srgbClr val="0000FF"/>
                </a:solidFill>
                <a:latin typeface="Arial" charset="0"/>
                <a:cs typeface="Arial" charset="0"/>
              </a:rPr>
              <a:t>3 </a:t>
            </a:r>
            <a:r>
              <a:rPr lang="tr-TR" sz="1800" b="1" dirty="0" smtClean="0">
                <a:solidFill>
                  <a:srgbClr val="0000FF"/>
                </a:solidFill>
                <a:latin typeface="Arial" charset="0"/>
                <a:cs typeface="Arial" charset="0"/>
              </a:rPr>
              <a:t>(%13)</a:t>
            </a:r>
            <a:endParaRPr lang="tr-TR" sz="1800" b="1" baseline="30000" dirty="0" smtClean="0">
              <a:solidFill>
                <a:srgbClr val="0000FF"/>
              </a:solidFill>
              <a:latin typeface="Arial" charset="0"/>
              <a:cs typeface="Arial" charset="0"/>
            </a:endParaRPr>
          </a:p>
          <a:p>
            <a:pPr eaLnBrk="1" hangingPunct="1">
              <a:lnSpc>
                <a:spcPct val="140000"/>
              </a:lnSpc>
            </a:pPr>
            <a:r>
              <a:rPr lang="tr-TR" sz="1800" b="1" dirty="0" smtClean="0">
                <a:solidFill>
                  <a:srgbClr val="0000FF"/>
                </a:solidFill>
                <a:latin typeface="Arial" charset="0"/>
                <a:cs typeface="Arial" charset="0"/>
              </a:rPr>
              <a:t>Sanayi		:   5 milyar m</a:t>
            </a:r>
            <a:r>
              <a:rPr lang="tr-TR" sz="1800" b="1" baseline="30000" dirty="0" smtClean="0">
                <a:solidFill>
                  <a:srgbClr val="0000FF"/>
                </a:solidFill>
                <a:latin typeface="Arial" charset="0"/>
                <a:cs typeface="Arial" charset="0"/>
              </a:rPr>
              <a:t>3 </a:t>
            </a:r>
            <a:r>
              <a:rPr lang="tr-TR" sz="1800" b="1" dirty="0" smtClean="0">
                <a:solidFill>
                  <a:srgbClr val="0000FF"/>
                </a:solidFill>
                <a:latin typeface="Arial" charset="0"/>
                <a:cs typeface="Arial" charset="0"/>
              </a:rPr>
              <a:t>(%11)	Sanayi		:   </a:t>
            </a:r>
            <a:r>
              <a:rPr lang="tr-TR" sz="1800" b="1" dirty="0" smtClean="0">
                <a:solidFill>
                  <a:srgbClr val="0000FF"/>
                </a:solidFill>
                <a:latin typeface="Arial" charset="0"/>
              </a:rPr>
              <a:t>10</a:t>
            </a:r>
            <a:r>
              <a:rPr lang="tr-TR" sz="1800" b="1" dirty="0" smtClean="0">
                <a:solidFill>
                  <a:srgbClr val="0000FF"/>
                </a:solidFill>
                <a:latin typeface="Arial" charset="0"/>
                <a:cs typeface="Arial" charset="0"/>
              </a:rPr>
              <a:t> milyar m</a:t>
            </a:r>
            <a:r>
              <a:rPr lang="tr-TR" sz="1800" b="1" baseline="30000" dirty="0" smtClean="0">
                <a:solidFill>
                  <a:srgbClr val="0000FF"/>
                </a:solidFill>
                <a:latin typeface="Arial" charset="0"/>
                <a:cs typeface="Arial" charset="0"/>
              </a:rPr>
              <a:t>3 </a:t>
            </a:r>
            <a:r>
              <a:rPr lang="tr-TR" sz="1800" b="1" dirty="0" smtClean="0">
                <a:solidFill>
                  <a:srgbClr val="0000FF"/>
                </a:solidFill>
                <a:latin typeface="Arial" charset="0"/>
                <a:cs typeface="Arial" charset="0"/>
              </a:rPr>
              <a:t>(%</a:t>
            </a:r>
            <a:r>
              <a:rPr lang="tr-TR" sz="1800" b="1" dirty="0" smtClean="0">
                <a:solidFill>
                  <a:srgbClr val="0000FF"/>
                </a:solidFill>
                <a:latin typeface="Arial" charset="0"/>
              </a:rPr>
              <a:t>17</a:t>
            </a:r>
            <a:r>
              <a:rPr lang="tr-TR" sz="1800" b="1" dirty="0" smtClean="0">
                <a:solidFill>
                  <a:srgbClr val="0000FF"/>
                </a:solidFill>
                <a:latin typeface="Arial" charset="0"/>
                <a:cs typeface="Arial" charset="0"/>
              </a:rPr>
              <a:t>)</a:t>
            </a:r>
            <a:endParaRPr lang="tr-TR" sz="1800" b="1" baseline="30000" dirty="0" smtClean="0">
              <a:solidFill>
                <a:srgbClr val="0000FF"/>
              </a:solidFill>
              <a:latin typeface="Arial" charset="0"/>
              <a:cs typeface="Arial" charset="0"/>
            </a:endParaRPr>
          </a:p>
          <a:p>
            <a:pPr eaLnBrk="1" hangingPunct="1">
              <a:lnSpc>
                <a:spcPct val="140000"/>
              </a:lnSpc>
            </a:pPr>
            <a:r>
              <a:rPr lang="tr-TR" sz="1800" b="1" dirty="0">
                <a:solidFill>
                  <a:srgbClr val="FF0000"/>
                </a:solidFill>
                <a:latin typeface="Arial" charset="0"/>
                <a:cs typeface="Arial" charset="0"/>
              </a:rPr>
              <a:t>TOPLAM</a:t>
            </a:r>
            <a:r>
              <a:rPr lang="tr-TR" sz="1800" b="1" dirty="0">
                <a:solidFill>
                  <a:srgbClr val="0000FF"/>
                </a:solidFill>
                <a:latin typeface="Arial" charset="0"/>
                <a:cs typeface="Arial" charset="0"/>
              </a:rPr>
              <a:t>	: 44 milyar m3	</a:t>
            </a:r>
            <a:r>
              <a:rPr lang="tr-TR" sz="1800" b="1" dirty="0" smtClean="0">
                <a:solidFill>
                  <a:srgbClr val="0000FF"/>
                </a:solidFill>
                <a:latin typeface="Arial" charset="0"/>
                <a:cs typeface="Arial" charset="0"/>
              </a:rPr>
              <a:t>	</a:t>
            </a:r>
            <a:r>
              <a:rPr lang="tr-TR" sz="1800" b="1" dirty="0" smtClean="0">
                <a:solidFill>
                  <a:srgbClr val="FF0000"/>
                </a:solidFill>
                <a:latin typeface="Arial" charset="0"/>
                <a:cs typeface="Arial" charset="0"/>
              </a:rPr>
              <a:t>TOPLAM</a:t>
            </a:r>
            <a:r>
              <a:rPr lang="tr-TR" sz="1800" b="1" dirty="0">
                <a:solidFill>
                  <a:srgbClr val="0000FF"/>
                </a:solidFill>
                <a:latin typeface="Arial" charset="0"/>
                <a:cs typeface="Arial" charset="0"/>
              </a:rPr>
              <a:t>	: 60 milyar m3 </a:t>
            </a:r>
          </a:p>
        </p:txBody>
      </p:sp>
      <p:sp>
        <p:nvSpPr>
          <p:cNvPr id="131077" name="Text Box 6"/>
          <p:cNvSpPr txBox="1">
            <a:spLocks noChangeArrowheads="1"/>
          </p:cNvSpPr>
          <p:nvPr/>
        </p:nvSpPr>
        <p:spPr bwMode="auto">
          <a:xfrm>
            <a:off x="595087" y="241896"/>
            <a:ext cx="7956376" cy="523220"/>
          </a:xfrm>
          <a:prstGeom prst="rect">
            <a:avLst/>
          </a:prstGeom>
          <a:extLst/>
        </p:spPr>
        <p:txBody>
          <a:bodyPr vert="horz"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spcBef>
                <a:spcPts val="0"/>
              </a:spcBef>
              <a:buNone/>
              <a:defRPr sz="2800" b="1">
                <a:solidFill>
                  <a:srgbClr val="FF0000"/>
                </a:solidFill>
                <a:latin typeface="+mj-lt"/>
                <a:ea typeface="+mj-ea"/>
                <a:cs typeface="+mj-cs"/>
              </a:defRPr>
            </a:lvl1pPr>
          </a:lstStyle>
          <a:p>
            <a:r>
              <a:rPr lang="tr-TR" dirty="0"/>
              <a:t>ÜLKEMİZDE  SEKTÖRLERE GÖRE SU TÜKETİMİ</a:t>
            </a:r>
          </a:p>
        </p:txBody>
      </p:sp>
      <p:sp>
        <p:nvSpPr>
          <p:cNvPr id="24582" name="Text Box 18"/>
          <p:cNvSpPr txBox="1">
            <a:spLocks noChangeArrowheads="1"/>
          </p:cNvSpPr>
          <p:nvPr/>
        </p:nvSpPr>
        <p:spPr bwMode="auto">
          <a:xfrm>
            <a:off x="1258888" y="1541463"/>
            <a:ext cx="1817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omic Sans MS" pitchFamily="66" charset="0"/>
              </a:defRPr>
            </a:lvl1pPr>
            <a:lvl2pPr marL="742950" indent="-285750" eaLnBrk="0" hangingPunct="0">
              <a:defRPr sz="2600">
                <a:solidFill>
                  <a:schemeClr val="tx1"/>
                </a:solidFill>
                <a:latin typeface="Comic Sans MS" pitchFamily="66" charset="0"/>
              </a:defRPr>
            </a:lvl2pPr>
            <a:lvl3pPr marL="1143000" indent="-228600" eaLnBrk="0" hangingPunct="0">
              <a:defRPr sz="2600">
                <a:solidFill>
                  <a:schemeClr val="tx1"/>
                </a:solidFill>
                <a:latin typeface="Comic Sans MS" pitchFamily="66" charset="0"/>
              </a:defRPr>
            </a:lvl3pPr>
            <a:lvl4pPr marL="1600200" indent="-228600" eaLnBrk="0" hangingPunct="0">
              <a:defRPr sz="2600">
                <a:solidFill>
                  <a:schemeClr val="tx1"/>
                </a:solidFill>
                <a:latin typeface="Comic Sans MS" pitchFamily="66" charset="0"/>
              </a:defRPr>
            </a:lvl4pPr>
            <a:lvl5pPr marL="2057400" indent="-228600" eaLnBrk="0" hangingPunct="0">
              <a:defRPr sz="2600">
                <a:solidFill>
                  <a:schemeClr val="tx1"/>
                </a:solidFill>
                <a:latin typeface="Comic Sans MS" pitchFamily="66" charset="0"/>
              </a:defRPr>
            </a:lvl5pPr>
            <a:lvl6pPr marL="2514600" indent="-228600" eaLnBrk="0" fontAlgn="base" hangingPunct="0">
              <a:spcBef>
                <a:spcPct val="0"/>
              </a:spcBef>
              <a:spcAft>
                <a:spcPct val="0"/>
              </a:spcAft>
              <a:defRPr sz="2600">
                <a:solidFill>
                  <a:schemeClr val="tx1"/>
                </a:solidFill>
                <a:latin typeface="Comic Sans MS" pitchFamily="66" charset="0"/>
              </a:defRPr>
            </a:lvl6pPr>
            <a:lvl7pPr marL="2971800" indent="-228600" eaLnBrk="0" fontAlgn="base" hangingPunct="0">
              <a:spcBef>
                <a:spcPct val="0"/>
              </a:spcBef>
              <a:spcAft>
                <a:spcPct val="0"/>
              </a:spcAft>
              <a:defRPr sz="2600">
                <a:solidFill>
                  <a:schemeClr val="tx1"/>
                </a:solidFill>
                <a:latin typeface="Comic Sans MS" pitchFamily="66" charset="0"/>
              </a:defRPr>
            </a:lvl7pPr>
            <a:lvl8pPr marL="3429000" indent="-228600" eaLnBrk="0" fontAlgn="base" hangingPunct="0">
              <a:spcBef>
                <a:spcPct val="0"/>
              </a:spcBef>
              <a:spcAft>
                <a:spcPct val="0"/>
              </a:spcAft>
              <a:defRPr sz="2600">
                <a:solidFill>
                  <a:schemeClr val="tx1"/>
                </a:solidFill>
                <a:latin typeface="Comic Sans MS" pitchFamily="66" charset="0"/>
              </a:defRPr>
            </a:lvl8pPr>
            <a:lvl9pPr marL="3886200" indent="-228600" eaLnBrk="0" fontAlgn="base" hangingPunct="0">
              <a:spcBef>
                <a:spcPct val="0"/>
              </a:spcBef>
              <a:spcAft>
                <a:spcPct val="0"/>
              </a:spcAft>
              <a:defRPr sz="2600">
                <a:solidFill>
                  <a:schemeClr val="tx1"/>
                </a:solidFill>
                <a:latin typeface="Comic Sans MS" pitchFamily="66" charset="0"/>
              </a:defRPr>
            </a:lvl9pPr>
          </a:lstStyle>
          <a:p>
            <a:pPr eaLnBrk="1" hangingPunct="1"/>
            <a:r>
              <a:rPr lang="tr-TR" sz="3200" b="1" dirty="0">
                <a:solidFill>
                  <a:srgbClr val="FF0000"/>
                </a:solidFill>
                <a:latin typeface="Arial" charset="0"/>
                <a:cs typeface="Arial" charset="0"/>
              </a:rPr>
              <a:t>2012 Yılı</a:t>
            </a:r>
          </a:p>
        </p:txBody>
      </p:sp>
      <p:sp>
        <p:nvSpPr>
          <p:cNvPr id="24583" name="Text Box 19"/>
          <p:cNvSpPr txBox="1">
            <a:spLocks noChangeArrowheads="1"/>
          </p:cNvSpPr>
          <p:nvPr/>
        </p:nvSpPr>
        <p:spPr bwMode="auto">
          <a:xfrm>
            <a:off x="6348413" y="1541463"/>
            <a:ext cx="1817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omic Sans MS" pitchFamily="66" charset="0"/>
              </a:defRPr>
            </a:lvl1pPr>
            <a:lvl2pPr marL="742950" indent="-285750" eaLnBrk="0" hangingPunct="0">
              <a:defRPr sz="2600">
                <a:solidFill>
                  <a:schemeClr val="tx1"/>
                </a:solidFill>
                <a:latin typeface="Comic Sans MS" pitchFamily="66" charset="0"/>
              </a:defRPr>
            </a:lvl2pPr>
            <a:lvl3pPr marL="1143000" indent="-228600" eaLnBrk="0" hangingPunct="0">
              <a:defRPr sz="2600">
                <a:solidFill>
                  <a:schemeClr val="tx1"/>
                </a:solidFill>
                <a:latin typeface="Comic Sans MS" pitchFamily="66" charset="0"/>
              </a:defRPr>
            </a:lvl3pPr>
            <a:lvl4pPr marL="1600200" indent="-228600" eaLnBrk="0" hangingPunct="0">
              <a:defRPr sz="2600">
                <a:solidFill>
                  <a:schemeClr val="tx1"/>
                </a:solidFill>
                <a:latin typeface="Comic Sans MS" pitchFamily="66" charset="0"/>
              </a:defRPr>
            </a:lvl4pPr>
            <a:lvl5pPr marL="2057400" indent="-228600" eaLnBrk="0" hangingPunct="0">
              <a:defRPr sz="2600">
                <a:solidFill>
                  <a:schemeClr val="tx1"/>
                </a:solidFill>
                <a:latin typeface="Comic Sans MS" pitchFamily="66" charset="0"/>
              </a:defRPr>
            </a:lvl5pPr>
            <a:lvl6pPr marL="2514600" indent="-228600" eaLnBrk="0" fontAlgn="base" hangingPunct="0">
              <a:spcBef>
                <a:spcPct val="0"/>
              </a:spcBef>
              <a:spcAft>
                <a:spcPct val="0"/>
              </a:spcAft>
              <a:defRPr sz="2600">
                <a:solidFill>
                  <a:schemeClr val="tx1"/>
                </a:solidFill>
                <a:latin typeface="Comic Sans MS" pitchFamily="66" charset="0"/>
              </a:defRPr>
            </a:lvl6pPr>
            <a:lvl7pPr marL="2971800" indent="-228600" eaLnBrk="0" fontAlgn="base" hangingPunct="0">
              <a:spcBef>
                <a:spcPct val="0"/>
              </a:spcBef>
              <a:spcAft>
                <a:spcPct val="0"/>
              </a:spcAft>
              <a:defRPr sz="2600">
                <a:solidFill>
                  <a:schemeClr val="tx1"/>
                </a:solidFill>
                <a:latin typeface="Comic Sans MS" pitchFamily="66" charset="0"/>
              </a:defRPr>
            </a:lvl7pPr>
            <a:lvl8pPr marL="3429000" indent="-228600" eaLnBrk="0" fontAlgn="base" hangingPunct="0">
              <a:spcBef>
                <a:spcPct val="0"/>
              </a:spcBef>
              <a:spcAft>
                <a:spcPct val="0"/>
              </a:spcAft>
              <a:defRPr sz="2600">
                <a:solidFill>
                  <a:schemeClr val="tx1"/>
                </a:solidFill>
                <a:latin typeface="Comic Sans MS" pitchFamily="66" charset="0"/>
              </a:defRPr>
            </a:lvl8pPr>
            <a:lvl9pPr marL="3886200" indent="-228600" eaLnBrk="0" fontAlgn="base" hangingPunct="0">
              <a:spcBef>
                <a:spcPct val="0"/>
              </a:spcBef>
              <a:spcAft>
                <a:spcPct val="0"/>
              </a:spcAft>
              <a:defRPr sz="2600">
                <a:solidFill>
                  <a:schemeClr val="tx1"/>
                </a:solidFill>
                <a:latin typeface="Comic Sans MS" pitchFamily="66" charset="0"/>
              </a:defRPr>
            </a:lvl9pPr>
          </a:lstStyle>
          <a:p>
            <a:pPr eaLnBrk="1" hangingPunct="1"/>
            <a:r>
              <a:rPr lang="tr-TR" sz="3200" b="1" dirty="0">
                <a:solidFill>
                  <a:srgbClr val="FF0000"/>
                </a:solidFill>
                <a:latin typeface="Arial" charset="0"/>
                <a:cs typeface="Arial" charset="0"/>
              </a:rPr>
              <a:t>2023 Yılı</a:t>
            </a:r>
          </a:p>
        </p:txBody>
      </p:sp>
    </p:spTree>
    <p:extLst>
      <p:ext uri="{BB962C8B-B14F-4D97-AF65-F5344CB8AC3E}">
        <p14:creationId xmlns:p14="http://schemas.microsoft.com/office/powerpoint/2010/main" val="30415287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2 İçerik Yer Tutucusu"/>
          <p:cNvSpPr>
            <a:spLocks noGrp="1"/>
          </p:cNvSpPr>
          <p:nvPr>
            <p:ph idx="1"/>
          </p:nvPr>
        </p:nvSpPr>
        <p:spPr>
          <a:xfrm>
            <a:off x="0" y="908720"/>
            <a:ext cx="8569325" cy="5059362"/>
          </a:xfrm>
        </p:spPr>
        <p:txBody>
          <a:bodyPr/>
          <a:lstStyle/>
          <a:p>
            <a:pPr algn="just">
              <a:buFont typeface="Arial" pitchFamily="34" charset="0"/>
              <a:buNone/>
            </a:pPr>
            <a:r>
              <a:rPr lang="tr-TR" sz="2800" dirty="0" smtClean="0">
                <a:solidFill>
                  <a:srgbClr val="002060"/>
                </a:solidFill>
              </a:rPr>
              <a:t>	</a:t>
            </a:r>
            <a:r>
              <a:rPr lang="tr-TR" sz="1800" b="1" dirty="0">
                <a:solidFill>
                  <a:srgbClr val="0000FF"/>
                </a:solidFill>
                <a:latin typeface="Arial" charset="0"/>
                <a:cs typeface="Arial" charset="0"/>
              </a:rPr>
              <a:t>Su paylaşımı konusunda sektörler karşı karşıya gelmektedir. Çünkü su sadece uluslararası platformda değil, ulusların kendi içinde de bir çatışma unsuru niteliğindedir. </a:t>
            </a:r>
          </a:p>
          <a:p>
            <a:pPr algn="ctr">
              <a:buFont typeface="Arial" pitchFamily="34" charset="0"/>
              <a:buNone/>
            </a:pPr>
            <a:endParaRPr lang="tr-TR" dirty="0" smtClean="0"/>
          </a:p>
        </p:txBody>
      </p:sp>
      <p:graphicFrame>
        <p:nvGraphicFramePr>
          <p:cNvPr id="7" name="6 Diyagram"/>
          <p:cNvGraphicFramePr/>
          <p:nvPr>
            <p:extLst>
              <p:ext uri="{D42A27DB-BD31-4B8C-83A1-F6EECF244321}">
                <p14:modId xmlns:p14="http://schemas.microsoft.com/office/powerpoint/2010/main" val="3663424521"/>
              </p:ext>
            </p:extLst>
          </p:nvPr>
        </p:nvGraphicFramePr>
        <p:xfrm>
          <a:off x="32072" y="1700808"/>
          <a:ext cx="878497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5 Metin kutusu"/>
          <p:cNvSpPr txBox="1">
            <a:spLocks noChangeArrowheads="1"/>
          </p:cNvSpPr>
          <p:nvPr/>
        </p:nvSpPr>
        <p:spPr bwMode="auto">
          <a:xfrm>
            <a:off x="1525970" y="260648"/>
            <a:ext cx="6264696" cy="523220"/>
          </a:xfrm>
          <a:prstGeom prst="rect">
            <a:avLst/>
          </a:prstGeom>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tr-TR"/>
            </a:defPPr>
            <a:lvl1pPr algn="ctr">
              <a:spcBef>
                <a:spcPts val="0"/>
              </a:spcBef>
              <a:buNone/>
              <a:defRPr sz="2400" b="1">
                <a:solidFill>
                  <a:srgbClr val="FF0000"/>
                </a:solidFill>
                <a:latin typeface="+mj-lt"/>
                <a:ea typeface="+mj-ea"/>
                <a:cs typeface="+mj-cs"/>
              </a:defRPr>
            </a:lvl1pPr>
          </a:lstStyle>
          <a:p>
            <a:r>
              <a:rPr lang="tr-TR" sz="2800" dirty="0"/>
              <a:t>SEKTÖREL SU TAHSİSİNİN GEREKLİLİĞİ</a:t>
            </a:r>
          </a:p>
        </p:txBody>
      </p:sp>
    </p:spTree>
    <p:extLst>
      <p:ext uri="{BB962C8B-B14F-4D97-AF65-F5344CB8AC3E}">
        <p14:creationId xmlns:p14="http://schemas.microsoft.com/office/powerpoint/2010/main" val="8615666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EFDD5-2622-46B9-B163-E2AD8805C4CD}"/>
</file>

<file path=customXml/itemProps2.xml><?xml version="1.0" encoding="utf-8"?>
<ds:datastoreItem xmlns:ds="http://schemas.openxmlformats.org/officeDocument/2006/customXml" ds:itemID="{BA4C5D31-51FD-416A-A348-342F11195F14}"/>
</file>

<file path=customXml/itemProps3.xml><?xml version="1.0" encoding="utf-8"?>
<ds:datastoreItem xmlns:ds="http://schemas.openxmlformats.org/officeDocument/2006/customXml" ds:itemID="{41F5DECB-6AD0-4F59-BA45-20B244F8DFD8}"/>
</file>

<file path=docProps/app.xml><?xml version="1.0" encoding="utf-8"?>
<Properties xmlns="http://schemas.openxmlformats.org/officeDocument/2006/extended-properties" xmlns:vt="http://schemas.openxmlformats.org/officeDocument/2006/docPropsVTypes">
  <TotalTime>440</TotalTime>
  <Words>1946</Words>
  <Application>Microsoft Office PowerPoint</Application>
  <PresentationFormat>Ekran Gösterisi (4:3)</PresentationFormat>
  <Paragraphs>308</Paragraphs>
  <Slides>35</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Ofis Teması</vt:lpstr>
      <vt:lpstr>Çizelge</vt:lpstr>
      <vt:lpstr>PowerPoint Sunusu</vt:lpstr>
      <vt:lpstr>PowerPoint Sunusu</vt:lpstr>
      <vt:lpstr>PowerPoint Sunusu</vt:lpstr>
      <vt:lpstr>PowerPoint Sunusu</vt:lpstr>
      <vt:lpstr> SU TAHSİSİ VE ÖNEMİ</vt:lpstr>
      <vt:lpstr>KULLANILABİLİR NİTELİKTE SU MİKTARI</vt:lpstr>
      <vt:lpstr>SU: 21. YÜZYILIN PAYLAŞILAMAYAN DEĞERİ</vt:lpstr>
      <vt:lpstr>PowerPoint Sunusu</vt:lpstr>
      <vt:lpstr>PowerPoint Sunusu</vt:lpstr>
      <vt:lpstr>SEKTÖREL SU TAHSİSİNİN PLANLANMASI</vt:lpstr>
      <vt:lpstr>PowerPoint Sunusu</vt:lpstr>
      <vt:lpstr>SU YÖNETİMİ ve TAHSİSİNDE İLGİLİ KURUMLAR</vt:lpstr>
      <vt:lpstr>  SU TAHSİSİNDE MEVCUT YASAL ÇERÇEVE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2012 Yılı Şube Faaliyetleri</vt:lpstr>
      <vt:lpstr>2013 Yılı Şube Faaliyetleri</vt:lpstr>
      <vt:lpstr>2013 Yılı Şube Faaliyetleri</vt:lpstr>
      <vt:lpstr>2013 Yılı Şube Faaliyetleri</vt:lpstr>
      <vt:lpstr>2013 Yılı Şube Faaliyetleri</vt:lpstr>
      <vt:lpstr>2013 Yılı Şube Faaliyetleri</vt:lpstr>
      <vt:lpstr>PowerPoint Sunusu</vt:lpstr>
      <vt:lpstr>PowerPoint Sunusu</vt:lpstr>
      <vt:lpstr> PROJELER </vt:lpstr>
      <vt:lpstr>PowerPoint Sunusu</vt:lpstr>
      <vt:lpstr>PowerPoint Sunusu</vt:lpstr>
      <vt:lpstr> SONUÇ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SELÇUK</dc:creator>
  <cp:lastModifiedBy>Güney Can</cp:lastModifiedBy>
  <cp:revision>53</cp:revision>
  <dcterms:created xsi:type="dcterms:W3CDTF">2013-09-16T19:04:37Z</dcterms:created>
  <dcterms:modified xsi:type="dcterms:W3CDTF">2013-12-12T09:49:20Z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