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607" r:id="rId3"/>
    <p:sldId id="614" r:id="rId4"/>
    <p:sldId id="618" r:id="rId5"/>
    <p:sldId id="620" r:id="rId6"/>
    <p:sldId id="619" r:id="rId7"/>
    <p:sldId id="649" r:id="rId8"/>
    <p:sldId id="650" r:id="rId9"/>
    <p:sldId id="651" r:id="rId10"/>
    <p:sldId id="652" r:id="rId11"/>
    <p:sldId id="653" r:id="rId12"/>
    <p:sldId id="654" r:id="rId13"/>
    <p:sldId id="655" r:id="rId14"/>
    <p:sldId id="656" r:id="rId15"/>
    <p:sldId id="659" r:id="rId16"/>
    <p:sldId id="660" r:id="rId17"/>
    <p:sldId id="663" r:id="rId18"/>
    <p:sldId id="665" r:id="rId19"/>
    <p:sldId id="666" r:id="rId20"/>
    <p:sldId id="667" r:id="rId21"/>
    <p:sldId id="668" r:id="rId22"/>
    <p:sldId id="672" r:id="rId23"/>
    <p:sldId id="673" r:id="rId24"/>
    <p:sldId id="674" r:id="rId25"/>
    <p:sldId id="664" r:id="rId26"/>
    <p:sldId id="669" r:id="rId27"/>
    <p:sldId id="627" r:id="rId28"/>
    <p:sldId id="670" r:id="rId29"/>
    <p:sldId id="617" r:id="rId30"/>
  </p:sldIdLst>
  <p:sldSz cx="9144000" cy="6858000" type="screen4x3"/>
  <p:notesSz cx="68119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7" autoAdjust="0"/>
    <p:restoredTop sz="94660"/>
  </p:normalViewPr>
  <p:slideViewPr>
    <p:cSldViewPr>
      <p:cViewPr>
        <p:scale>
          <a:sx n="108" d="100"/>
          <a:sy n="108" d="100"/>
        </p:scale>
        <p:origin x="-90" y="-72"/>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tr-TR"/>
          </a:p>
        </p:txBody>
      </p:sp>
      <p:sp>
        <p:nvSpPr>
          <p:cNvPr id="3" name="2 Veri Yer Tutucusu"/>
          <p:cNvSpPr>
            <a:spLocks noGrp="1"/>
          </p:cNvSpPr>
          <p:nvPr>
            <p:ph type="dt" sz="quarter" idx="1"/>
          </p:nvPr>
        </p:nvSpPr>
        <p:spPr>
          <a:xfrm>
            <a:off x="3857780" y="0"/>
            <a:ext cx="2952593" cy="497603"/>
          </a:xfrm>
          <a:prstGeom prst="rect">
            <a:avLst/>
          </a:prstGeom>
        </p:spPr>
        <p:txBody>
          <a:bodyPr vert="horz" lIns="91595" tIns="45798" rIns="91595" bIns="45798" rtlCol="0"/>
          <a:lstStyle>
            <a:lvl1pPr algn="r">
              <a:defRPr sz="1200"/>
            </a:lvl1pPr>
          </a:lstStyle>
          <a:p>
            <a:fld id="{C9DE1750-3AD3-4EDA-A3B8-A8BFF08A5B5E}" type="datetimeFigureOut">
              <a:rPr lang="tr-TR" smtClean="0"/>
              <a:pPr/>
              <a:t>07.11.2013</a:t>
            </a:fld>
            <a:endParaRPr lang="tr-TR"/>
          </a:p>
        </p:txBody>
      </p:sp>
      <p:sp>
        <p:nvSpPr>
          <p:cNvPr id="4" name="3 Altbilgi Yer Tutucusu"/>
          <p:cNvSpPr>
            <a:spLocks noGrp="1"/>
          </p:cNvSpPr>
          <p:nvPr>
            <p:ph type="ftr" sz="quarter" idx="2"/>
          </p:nvPr>
        </p:nvSpPr>
        <p:spPr>
          <a:xfrm>
            <a:off x="0" y="9443321"/>
            <a:ext cx="2952593" cy="497603"/>
          </a:xfrm>
          <a:prstGeom prst="rect">
            <a:avLst/>
          </a:prstGeom>
        </p:spPr>
        <p:txBody>
          <a:bodyPr vert="horz" lIns="91595" tIns="45798" rIns="91595" bIns="45798" rtlCol="0" anchor="b"/>
          <a:lstStyle>
            <a:lvl1pPr algn="l">
              <a:defRPr sz="1200"/>
            </a:lvl1pPr>
          </a:lstStyle>
          <a:p>
            <a:endParaRPr lang="tr-TR"/>
          </a:p>
        </p:txBody>
      </p:sp>
      <p:sp>
        <p:nvSpPr>
          <p:cNvPr id="5" name="4 Slayt Numarası Yer Tutucusu"/>
          <p:cNvSpPr>
            <a:spLocks noGrp="1"/>
          </p:cNvSpPr>
          <p:nvPr>
            <p:ph type="sldNum" sz="quarter" idx="3"/>
          </p:nvPr>
        </p:nvSpPr>
        <p:spPr>
          <a:xfrm>
            <a:off x="3857780" y="9443321"/>
            <a:ext cx="2952593" cy="497603"/>
          </a:xfrm>
          <a:prstGeom prst="rect">
            <a:avLst/>
          </a:prstGeom>
        </p:spPr>
        <p:txBody>
          <a:bodyPr vert="horz" lIns="91595" tIns="45798" rIns="91595" bIns="45798" rtlCol="0" anchor="b"/>
          <a:lstStyle>
            <a:lvl1pPr algn="r">
              <a:defRPr sz="1200"/>
            </a:lvl1pPr>
          </a:lstStyle>
          <a:p>
            <a:fld id="{AD397C75-1C38-40F1-A537-7BDDC899808A}" type="slidenum">
              <a:rPr lang="tr-TR" smtClean="0"/>
              <a:pPr/>
              <a:t>‹#›</a:t>
            </a:fld>
            <a:endParaRPr lang="tr-TR"/>
          </a:p>
        </p:txBody>
      </p:sp>
    </p:spTree>
    <p:extLst>
      <p:ext uri="{BB962C8B-B14F-4D97-AF65-F5344CB8AC3E}">
        <p14:creationId xmlns:p14="http://schemas.microsoft.com/office/powerpoint/2010/main" val="164792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51850" cy="497125"/>
          </a:xfrm>
          <a:prstGeom prst="rect">
            <a:avLst/>
          </a:prstGeom>
        </p:spPr>
        <p:txBody>
          <a:bodyPr vert="horz" lIns="91595" tIns="45798" rIns="91595" bIns="45798"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58537" y="1"/>
            <a:ext cx="2951850" cy="497125"/>
          </a:xfrm>
          <a:prstGeom prst="rect">
            <a:avLst/>
          </a:prstGeom>
        </p:spPr>
        <p:txBody>
          <a:bodyPr vert="horz" lIns="91595" tIns="45798" rIns="91595" bIns="45798" rtlCol="0"/>
          <a:lstStyle>
            <a:lvl1pPr algn="r" fontAlgn="auto">
              <a:spcBef>
                <a:spcPts val="0"/>
              </a:spcBef>
              <a:spcAft>
                <a:spcPts val="0"/>
              </a:spcAft>
              <a:defRPr sz="1200">
                <a:latin typeface="+mn-lt"/>
                <a:cs typeface="+mn-cs"/>
              </a:defRPr>
            </a:lvl1pPr>
          </a:lstStyle>
          <a:p>
            <a:pPr>
              <a:defRPr/>
            </a:pPr>
            <a:fld id="{152C4A03-048F-4ABF-A57E-D39A816902F4}" type="datetimeFigureOut">
              <a:rPr lang="tr-TR"/>
              <a:pPr>
                <a:defRPr/>
              </a:pPr>
              <a:t>07.11.2013</a:t>
            </a:fld>
            <a:endParaRPr lang="tr-TR"/>
          </a:p>
        </p:txBody>
      </p:sp>
      <p:sp>
        <p:nvSpPr>
          <p:cNvPr id="4" name="3 Slayt Görüntüsü Yer Tutucusu"/>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pPr lvl="0"/>
            <a:endParaRPr lang="tr-TR" noProof="0"/>
          </a:p>
        </p:txBody>
      </p:sp>
      <p:sp>
        <p:nvSpPr>
          <p:cNvPr id="5" name="4 Not Yer Tutucusu"/>
          <p:cNvSpPr>
            <a:spLocks noGrp="1"/>
          </p:cNvSpPr>
          <p:nvPr>
            <p:ph type="body" sz="quarter" idx="3"/>
          </p:nvPr>
        </p:nvSpPr>
        <p:spPr>
          <a:xfrm>
            <a:off x="681197" y="4722694"/>
            <a:ext cx="5449570" cy="4474131"/>
          </a:xfrm>
          <a:prstGeom prst="rect">
            <a:avLst/>
          </a:prstGeom>
        </p:spPr>
        <p:txBody>
          <a:bodyPr vert="horz" lIns="91595" tIns="45798" rIns="91595" bIns="45798"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fontAlgn="auto">
              <a:spcBef>
                <a:spcPts val="0"/>
              </a:spcBef>
              <a:spcAft>
                <a:spcPts val="0"/>
              </a:spcAft>
              <a:defRPr sz="1200">
                <a:latin typeface="+mn-lt"/>
                <a:cs typeface="+mn-cs"/>
              </a:defRPr>
            </a:lvl1pPr>
          </a:lstStyle>
          <a:p>
            <a:pPr>
              <a:defRPr/>
            </a:pPr>
            <a:fld id="{D8C77680-6A58-4AF6-A1EF-2B1312943C3C}" type="slidenum">
              <a:rPr lang="tr-TR"/>
              <a:pPr>
                <a:defRPr/>
              </a:pPr>
              <a:t>‹#›</a:t>
            </a:fld>
            <a:endParaRPr lang="tr-TR"/>
          </a:p>
        </p:txBody>
      </p:sp>
    </p:spTree>
    <p:extLst>
      <p:ext uri="{BB962C8B-B14F-4D97-AF65-F5344CB8AC3E}">
        <p14:creationId xmlns:p14="http://schemas.microsoft.com/office/powerpoint/2010/main" val="1833598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normAutofit/>
          </a:bodyPr>
          <a:lstStyle>
            <a:lvl1pPr>
              <a:defRPr sz="2800" b="1">
                <a:solidFill>
                  <a:srgbClr val="FF0000"/>
                </a:solidFill>
                <a:latin typeface="Arial" pitchFamily="34" charset="0"/>
                <a:cs typeface="Arial" pitchFamily="34" charset="0"/>
              </a:defRPr>
            </a:lvl1pPr>
          </a:lstStyle>
          <a:p>
            <a:r>
              <a:rPr lang="tr-TR" smtClean="0"/>
              <a:t>Asıl başlık stili için tıklatın</a:t>
            </a:r>
            <a:endParaRPr lang="tr-TR" dirty="0"/>
          </a:p>
        </p:txBody>
      </p:sp>
      <p:sp>
        <p:nvSpPr>
          <p:cNvPr id="3" name="2 Alt Başlık"/>
          <p:cNvSpPr>
            <a:spLocks noGrp="1"/>
          </p:cNvSpPr>
          <p:nvPr>
            <p:ph type="subTitle" idx="1"/>
          </p:nvPr>
        </p:nvSpPr>
        <p:spPr>
          <a:xfrm>
            <a:off x="1371600" y="3886200"/>
            <a:ext cx="6400800" cy="1752600"/>
          </a:xfrm>
        </p:spPr>
        <p:txBody>
          <a:bodyPr>
            <a:normAutofit/>
          </a:bodyPr>
          <a:lstStyle>
            <a:lvl1pPr marL="0" indent="0" algn="ctr">
              <a:buNone/>
              <a:defRPr sz="2400" b="1">
                <a:solidFill>
                  <a:srgbClr val="0000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F8536595-E675-487C-8EB9-E6BA02510663}" type="datetime1">
              <a:rPr lang="tr-TR"/>
              <a:pPr>
                <a:defRPr/>
              </a:pPr>
              <a:t>07.11.2013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A9660A4-D9CD-4E5B-83FF-FD92B275460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126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126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E45A8A-1882-44BB-96AF-512542DC74CE}" type="datetime1">
              <a:rPr lang="tr-TR"/>
              <a:pPr>
                <a:defRPr/>
              </a:pPr>
              <a:t>07.11.2013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AA4F6EE-6802-49F3-9ABF-44C0D1BC32A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9" r:id="rId1"/>
    <p:sldLayoutId id="2147483701"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source=images&amp;cd=&amp;cad=rja&amp;docid=mkcMzLdlXXl9lM&amp;tbnid=vSlmpXAvXGD2wM:&amp;ved=0CAgQjRwwADgo&amp;url=http://www.sondevir.com/analizler/116542/gelecegin-savaslari-sudan-cikacak.html&amp;ei=p0IvUf--CYWF4ATY8oGYDQ&amp;psig=AFQjCNFfyouSEnA49SfSLCTa3gxtyjQwHA&amp;ust=13621381511901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980728"/>
            <a:ext cx="8923113" cy="1200329"/>
          </a:xfrm>
          <a:prstGeom prst="rect">
            <a:avLst/>
          </a:prstGeom>
          <a:noFill/>
        </p:spPr>
        <p:txBody>
          <a:bodyPr wrap="square">
            <a:spAutoFit/>
            <a:scene3d>
              <a:camera prst="orthographicFront">
                <a:rot lat="19800000" lon="0" rev="0"/>
              </a:camera>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tr-TR" sz="3600" b="1" kern="0" dirty="0">
                <a:ln w="11430"/>
                <a:effectLst>
                  <a:outerShdw blurRad="50800" dist="39000" dir="5460000" algn="tl">
                    <a:srgbClr val="000000">
                      <a:alpha val="38000"/>
                    </a:srgbClr>
                  </a:outerShdw>
                </a:effectLst>
                <a:latin typeface="Arial"/>
                <a:cs typeface="+mn-cs"/>
              </a:rPr>
              <a:t>T.C.</a:t>
            </a:r>
          </a:p>
          <a:p>
            <a:pPr algn="ctr" fontAlgn="auto">
              <a:spcBef>
                <a:spcPts val="0"/>
              </a:spcBef>
              <a:spcAft>
                <a:spcPts val="0"/>
              </a:spcAft>
              <a:defRPr/>
            </a:pPr>
            <a:r>
              <a:rPr lang="tr-TR" sz="3600" b="1" kern="0" dirty="0">
                <a:ln w="11430"/>
                <a:effectLst>
                  <a:outerShdw blurRad="50800" dist="39000" dir="5460000" algn="tl">
                    <a:srgbClr val="000000">
                      <a:alpha val="38000"/>
                    </a:srgbClr>
                  </a:outerShdw>
                </a:effectLst>
                <a:latin typeface="Arial"/>
                <a:cs typeface="+mn-cs"/>
              </a:rPr>
              <a:t>ORMAN VE SU İŞLERİ BAKANLIĞI</a:t>
            </a:r>
            <a:endParaRPr lang="tr-TR" sz="4300" b="1" kern="0" dirty="0">
              <a:ln w="11430"/>
              <a:effectLst>
                <a:outerShdw blurRad="50800" dist="39000" dir="5460000" algn="tl">
                  <a:srgbClr val="000000">
                    <a:alpha val="38000"/>
                  </a:srgbClr>
                </a:outerShdw>
              </a:effectLst>
              <a:latin typeface="Arial"/>
              <a:cs typeface="+mn-cs"/>
            </a:endParaRPr>
          </a:p>
        </p:txBody>
      </p:sp>
      <p:sp>
        <p:nvSpPr>
          <p:cNvPr id="4" name="3 Dikdörtgen"/>
          <p:cNvSpPr/>
          <p:nvPr/>
        </p:nvSpPr>
        <p:spPr>
          <a:xfrm>
            <a:off x="251520" y="3789040"/>
            <a:ext cx="8712968" cy="10772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3200" b="1" kern="0" spc="50" dirty="0" smtClean="0">
                <a:ln w="11430"/>
                <a:solidFill>
                  <a:schemeClr val="tx1">
                    <a:lumMod val="75000"/>
                  </a:schemeClr>
                </a:solidFill>
                <a:effectLst>
                  <a:outerShdw blurRad="76200" dist="50800" dir="5400000" algn="tl" rotWithShape="0">
                    <a:srgbClr val="000000">
                      <a:alpha val="65000"/>
                    </a:srgbClr>
                  </a:outerShdw>
                </a:effectLst>
                <a:latin typeface="Arial"/>
                <a:cs typeface="+mn-cs"/>
              </a:rPr>
              <a:t>SU YÖNETİMİ GENEL MÜDÜRLÜĞÜ</a:t>
            </a:r>
          </a:p>
          <a:p>
            <a:pPr algn="ctr" fontAlgn="auto">
              <a:spcBef>
                <a:spcPts val="0"/>
              </a:spcBef>
              <a:spcAft>
                <a:spcPts val="0"/>
              </a:spcAft>
              <a:defRPr/>
            </a:pPr>
            <a:r>
              <a:rPr lang="tr-TR" sz="3200" b="1" kern="0" spc="50" dirty="0" smtClean="0">
                <a:ln w="11430"/>
                <a:solidFill>
                  <a:schemeClr val="tx1">
                    <a:lumMod val="75000"/>
                  </a:schemeClr>
                </a:solidFill>
                <a:effectLst>
                  <a:outerShdw blurRad="76200" dist="50800" dir="5400000" algn="tl" rotWithShape="0">
                    <a:srgbClr val="000000">
                      <a:alpha val="65000"/>
                    </a:srgbClr>
                  </a:outerShdw>
                </a:effectLst>
                <a:latin typeface="Arial"/>
                <a:cs typeface="+mn-cs"/>
              </a:rPr>
              <a:t>Tahsisler Şube Müdürlüğü</a:t>
            </a:r>
            <a:endParaRPr lang="tr-TR" sz="3200" b="1" kern="0" spc="50" dirty="0">
              <a:ln w="11430"/>
              <a:solidFill>
                <a:schemeClr val="tx1">
                  <a:lumMod val="75000"/>
                </a:schemeClr>
              </a:solidFill>
              <a:effectLst>
                <a:outerShdw blurRad="76200" dist="50800" dir="5400000" algn="tl" rotWithShape="0">
                  <a:srgbClr val="000000">
                    <a:alpha val="65000"/>
                  </a:srgbClr>
                </a:outerShdw>
              </a:effectLst>
              <a:latin typeface="Arial"/>
              <a:cs typeface="+mn-cs"/>
            </a:endParaRPr>
          </a:p>
        </p:txBody>
      </p:sp>
      <p:sp>
        <p:nvSpPr>
          <p:cNvPr id="7" name="6 Metin kutusu"/>
          <p:cNvSpPr txBox="1"/>
          <p:nvPr/>
        </p:nvSpPr>
        <p:spPr>
          <a:xfrm>
            <a:off x="1691680" y="5517232"/>
            <a:ext cx="5715040" cy="369332"/>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b="1" kern="0" spc="50" dirty="0" smtClean="0">
                <a:ln w="11430"/>
                <a:solidFill>
                  <a:schemeClr val="accent2">
                    <a:lumMod val="75000"/>
                  </a:schemeClr>
                </a:solidFill>
                <a:effectLst>
                  <a:outerShdw blurRad="76200" dist="50800" dir="5400000" algn="tl" rotWithShape="0">
                    <a:srgbClr val="000000">
                      <a:alpha val="65000"/>
                    </a:srgbClr>
                  </a:outerShdw>
                </a:effectLst>
                <a:latin typeface="Arial"/>
                <a:cs typeface="+mn-cs"/>
              </a:rPr>
              <a:t>Kasım 2013</a:t>
            </a:r>
            <a:endParaRPr lang="tr-TR" b="1" kern="0" spc="50" dirty="0">
              <a:ln w="11430"/>
              <a:solidFill>
                <a:schemeClr val="accent2">
                  <a:lumMod val="75000"/>
                </a:schemeClr>
              </a:solidFill>
              <a:effectLst>
                <a:outerShdw blurRad="76200" dist="50800" dir="5400000" algn="tl" rotWithShape="0">
                  <a:srgbClr val="000000">
                    <a:alpha val="65000"/>
                  </a:srgbClr>
                </a:outerShdw>
              </a:effectLst>
              <a:latin typeface="Arial"/>
              <a:cs typeface="+mn-cs"/>
            </a:endParaRPr>
          </a:p>
        </p:txBody>
      </p:sp>
      <p:sp>
        <p:nvSpPr>
          <p:cNvPr id="6" name="5 Slayt Numarası Yer Tutucusu"/>
          <p:cNvSpPr>
            <a:spLocks noGrp="1"/>
          </p:cNvSpPr>
          <p:nvPr>
            <p:ph type="sldNum" sz="quarter" idx="12"/>
          </p:nvPr>
        </p:nvSpPr>
        <p:spPr/>
        <p:txBody>
          <a:bodyPr/>
          <a:lstStyle/>
          <a:p>
            <a:pPr>
              <a:defRPr/>
            </a:pPr>
            <a:fld id="{0B90A48D-ED74-42EA-9912-9D7845C6EECD}" type="slidenum">
              <a:rPr lang="tr-TR"/>
              <a:pPr>
                <a:defRPr/>
              </a:pPr>
              <a:t>1</a:t>
            </a:fld>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3707904" y="2348880"/>
            <a:ext cx="1224136"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256584"/>
          </a:xfrm>
        </p:spPr>
        <p:txBody>
          <a:bodyPr/>
          <a:lstStyle/>
          <a:p>
            <a:pPr lvl="0" algn="just">
              <a:buNone/>
            </a:pPr>
            <a:r>
              <a:rPr lang="tr-TR" sz="1900" dirty="0" smtClean="0">
                <a:latin typeface="Arial" pitchFamily="34" charset="0"/>
                <a:cs typeface="Arial" pitchFamily="34" charset="0"/>
              </a:rPr>
              <a:t>	</a:t>
            </a:r>
            <a:r>
              <a:rPr lang="tr-TR" sz="2400" b="1" u="sng" dirty="0" smtClean="0">
                <a:latin typeface="Arial" pitchFamily="34" charset="0"/>
                <a:cs typeface="Arial" pitchFamily="34" charset="0"/>
              </a:rPr>
              <a:t>Su Kaynaklarının Sektörel ve Münferit Kullanımlara Tahsisi</a:t>
            </a:r>
          </a:p>
          <a:p>
            <a:pPr algn="just">
              <a:buNone/>
            </a:pPr>
            <a:r>
              <a:rPr lang="tr-TR" sz="2400" dirty="0" smtClean="0">
                <a:latin typeface="Arial" pitchFamily="34" charset="0"/>
                <a:cs typeface="Arial" pitchFamily="34" charset="0"/>
              </a:rPr>
              <a:t>	(Sayın Akif ÖZKALDI, Devlet Su İşleri Genel Müdürü)</a:t>
            </a:r>
          </a:p>
          <a:p>
            <a:pPr algn="just">
              <a:buNone/>
            </a:pPr>
            <a:endParaRPr lang="tr-TR" sz="2400" dirty="0" smtClean="0">
              <a:latin typeface="Arial" pitchFamily="34" charset="0"/>
              <a:cs typeface="Arial" pitchFamily="34" charset="0"/>
            </a:endParaRPr>
          </a:p>
          <a:p>
            <a:pPr algn="just">
              <a:buFont typeface="Wingdings" pitchFamily="2" charset="2"/>
              <a:buChar char="v"/>
            </a:pPr>
            <a:r>
              <a:rPr lang="tr-TR" sz="2400" dirty="0" smtClean="0">
                <a:latin typeface="Arial" pitchFamily="34" charset="0"/>
                <a:cs typeface="Arial" pitchFamily="34" charset="0"/>
              </a:rPr>
              <a:t>Su tahsisine dair mekanizmalara, </a:t>
            </a:r>
          </a:p>
          <a:p>
            <a:pPr algn="just">
              <a:buFont typeface="Wingdings" pitchFamily="2" charset="2"/>
              <a:buChar char="v"/>
            </a:pPr>
            <a:r>
              <a:rPr lang="tr-TR" sz="2400" dirty="0" err="1" smtClean="0">
                <a:latin typeface="Arial" pitchFamily="34" charset="0"/>
                <a:cs typeface="Arial" pitchFamily="34" charset="0"/>
              </a:rPr>
              <a:t>SÇD’de</a:t>
            </a:r>
            <a:r>
              <a:rPr lang="tr-TR" sz="2400" dirty="0" smtClean="0">
                <a:latin typeface="Arial" pitchFamily="34" charset="0"/>
                <a:cs typeface="Arial" pitchFamily="34" charset="0"/>
              </a:rPr>
              <a:t> su tahsisinin yerine </a:t>
            </a:r>
          </a:p>
          <a:p>
            <a:pPr algn="just">
              <a:buNone/>
            </a:pPr>
            <a:r>
              <a:rPr lang="tr-TR" sz="2400" dirty="0" smtClean="0">
                <a:latin typeface="Arial" pitchFamily="34" charset="0"/>
                <a:cs typeface="Arial" pitchFamily="34" charset="0"/>
              </a:rPr>
              <a:t>	dikkat çekerek; düzenlemiş oldukları “</a:t>
            </a:r>
            <a:r>
              <a:rPr lang="tr-TR" sz="2400" i="1" dirty="0" smtClean="0">
                <a:latin typeface="Arial" pitchFamily="34" charset="0"/>
                <a:cs typeface="Arial" pitchFamily="34" charset="0"/>
              </a:rPr>
              <a:t>1. Tahsisler ve Su Sicili Çalıştayı</a:t>
            </a:r>
            <a:r>
              <a:rPr lang="tr-TR" sz="2400" dirty="0" smtClean="0">
                <a:latin typeface="Arial" pitchFamily="34" charset="0"/>
                <a:cs typeface="Arial" pitchFamily="34" charset="0"/>
              </a:rPr>
              <a:t>” ile ilgili sonuçları paylaşmıştır.</a:t>
            </a:r>
          </a:p>
          <a:p>
            <a:pPr algn="just">
              <a:buNone/>
            </a:pPr>
            <a:endParaRPr lang="tr-TR" sz="2400" dirty="0" smtClean="0">
              <a:latin typeface="Arial" pitchFamily="34" charset="0"/>
              <a:cs typeface="Arial" pitchFamily="34" charset="0"/>
            </a:endParaRPr>
          </a:p>
          <a:p>
            <a:pPr algn="just">
              <a:buFont typeface="Wingdings" pitchFamily="2" charset="2"/>
              <a:buChar char="v"/>
            </a:pPr>
            <a:r>
              <a:rPr lang="tr-TR" sz="2400" dirty="0" smtClean="0">
                <a:latin typeface="Arial" pitchFamily="34" charset="0"/>
                <a:cs typeface="Arial" pitchFamily="34" charset="0"/>
              </a:rPr>
              <a:t>CBS üzerinde su tahsisinin entegrasyonu ile ilgili bilgiler vermiştir.</a:t>
            </a:r>
          </a:p>
          <a:p>
            <a:pPr lvl="0" algn="just">
              <a:buNone/>
            </a:pPr>
            <a:r>
              <a:rPr lang="tr-TR" sz="2400" dirty="0" smtClean="0">
                <a:latin typeface="Arial" pitchFamily="34" charset="0"/>
                <a:cs typeface="Arial" pitchFamily="34" charset="0"/>
              </a:rPr>
              <a:t> 	</a:t>
            </a:r>
          </a:p>
          <a:p>
            <a:pPr lvl="0" algn="just">
              <a:buNone/>
            </a:pPr>
            <a:r>
              <a:rPr lang="tr-TR" sz="2400" b="1" dirty="0" smtClean="0">
                <a:latin typeface="Arial" pitchFamily="34" charset="0"/>
                <a:cs typeface="Arial" pitchFamily="34" charset="0"/>
              </a:rPr>
              <a:t>	</a:t>
            </a:r>
            <a:endParaRPr lang="tr-TR" sz="24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
        <p:nvSpPr>
          <p:cNvPr id="5" name="1 Başlık"/>
          <p:cNvSpPr>
            <a:spLocks noGrp="1"/>
          </p:cNvSpPr>
          <p:nvPr>
            <p:ph type="title"/>
          </p:nvPr>
        </p:nvSpPr>
        <p:spPr>
          <a:xfrm>
            <a:off x="457200" y="274638"/>
            <a:ext cx="8229600" cy="1143000"/>
          </a:xfrm>
        </p:spPr>
        <p:txBody>
          <a:bodyPr/>
          <a:lstStyle/>
          <a:p>
            <a:r>
              <a:rPr lang="tr-TR" sz="3400" b="1" dirty="0" smtClean="0"/>
              <a:t>TÜRKİYE’DE SU TAHSİSİ – POLİTİKALAR VE UYGULAMALAR </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184576"/>
          </a:xfrm>
        </p:spPr>
        <p:txBody>
          <a:bodyPr/>
          <a:lstStyle/>
          <a:p>
            <a:pPr lvl="0" algn="just">
              <a:buNone/>
            </a:pPr>
            <a:r>
              <a:rPr lang="tr-TR" sz="2000" b="1" dirty="0" smtClean="0">
                <a:latin typeface="Arial" pitchFamily="34" charset="0"/>
                <a:cs typeface="Arial" pitchFamily="34" charset="0"/>
              </a:rPr>
              <a:t>	</a:t>
            </a:r>
            <a:r>
              <a:rPr lang="tr-TR" sz="2000" b="1" u="sng" dirty="0" smtClean="0">
                <a:latin typeface="Arial" pitchFamily="34" charset="0"/>
                <a:cs typeface="Arial" pitchFamily="34" charset="0"/>
              </a:rPr>
              <a:t>Tarım Sektöründe Su Tahsisi</a:t>
            </a:r>
            <a:endParaRPr lang="tr-TR" sz="2000" dirty="0" smtClean="0">
              <a:latin typeface="Arial" pitchFamily="34" charset="0"/>
              <a:cs typeface="Arial" pitchFamily="34" charset="0"/>
            </a:endParaRPr>
          </a:p>
          <a:p>
            <a:pPr algn="just">
              <a:buNone/>
            </a:pPr>
            <a:r>
              <a:rPr lang="tr-TR" sz="2000" dirty="0" smtClean="0">
                <a:latin typeface="Arial" pitchFamily="34" charset="0"/>
                <a:cs typeface="Arial" pitchFamily="34" charset="0"/>
              </a:rPr>
              <a:t>	(Sayın Gürsel KÜSEK, TAGEM Genel Müdürü)</a:t>
            </a:r>
          </a:p>
          <a:p>
            <a:pPr algn="just">
              <a:buNone/>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Su tahsisi hususunun mühim olduğu ve yönetiminin tek </a:t>
            </a:r>
            <a:r>
              <a:rPr lang="tr-TR" sz="2000" dirty="0" err="1" smtClean="0">
                <a:latin typeface="Arial" pitchFamily="34" charset="0"/>
                <a:cs typeface="Arial" pitchFamily="34" charset="0"/>
              </a:rPr>
              <a:t>merciye</a:t>
            </a:r>
            <a:r>
              <a:rPr lang="tr-TR" sz="2000" dirty="0" smtClean="0">
                <a:latin typeface="Arial" pitchFamily="34" charset="0"/>
                <a:cs typeface="Arial" pitchFamily="34" charset="0"/>
              </a:rPr>
              <a:t> bağlı olmaması gerektiği yönünde görüşlerini beyan etmiş, </a:t>
            </a:r>
          </a:p>
          <a:p>
            <a:pPr algn="just">
              <a:buFont typeface="Wingdings" pitchFamily="2" charset="2"/>
              <a:buChar char="v"/>
            </a:pPr>
            <a:r>
              <a:rPr lang="tr-TR" sz="2000" dirty="0" smtClean="0">
                <a:latin typeface="Arial" pitchFamily="34" charset="0"/>
                <a:cs typeface="Arial" pitchFamily="34" charset="0"/>
              </a:rPr>
              <a:t>Tüm paydaşların karar alma noktasında katılımının önemine dikkat çekmiştir.</a:t>
            </a:r>
          </a:p>
          <a:p>
            <a:pPr algn="just">
              <a:buFont typeface="Wingdings" pitchFamily="2" charset="2"/>
              <a:buChar char="v"/>
            </a:pPr>
            <a:endParaRPr lang="tr-TR" sz="2000" dirty="0" smtClean="0">
              <a:latin typeface="Arial" pitchFamily="34" charset="0"/>
              <a:cs typeface="Arial" pitchFamily="34" charset="0"/>
            </a:endParaRPr>
          </a:p>
          <a:p>
            <a:pPr lvl="0" algn="just">
              <a:buNone/>
            </a:pPr>
            <a:r>
              <a:rPr lang="tr-TR" sz="2000" b="1" dirty="0" smtClean="0">
                <a:latin typeface="Arial" pitchFamily="34" charset="0"/>
                <a:cs typeface="Arial" pitchFamily="34" charset="0"/>
              </a:rPr>
              <a:t>	</a:t>
            </a:r>
            <a:r>
              <a:rPr lang="tr-TR" sz="2000" b="1" u="sng" dirty="0" smtClean="0">
                <a:latin typeface="Arial" pitchFamily="34" charset="0"/>
                <a:cs typeface="Arial" pitchFamily="34" charset="0"/>
              </a:rPr>
              <a:t>Su Yönetiminde </a:t>
            </a:r>
            <a:r>
              <a:rPr lang="tr-TR" sz="2000" b="1" u="sng" dirty="0" err="1" smtClean="0">
                <a:latin typeface="Arial" pitchFamily="34" charset="0"/>
                <a:cs typeface="Arial" pitchFamily="34" charset="0"/>
              </a:rPr>
              <a:t>SUEN’in</a:t>
            </a:r>
            <a:r>
              <a:rPr lang="tr-TR" sz="2000" b="1" u="sng" dirty="0" smtClean="0">
                <a:latin typeface="Arial" pitchFamily="34" charset="0"/>
                <a:cs typeface="Arial" pitchFamily="34" charset="0"/>
              </a:rPr>
              <a:t> Kurumsal Görev ve </a:t>
            </a:r>
            <a:r>
              <a:rPr lang="tr-TR" sz="2000" b="1" u="sng" dirty="0" err="1" smtClean="0">
                <a:latin typeface="Arial" pitchFamily="34" charset="0"/>
                <a:cs typeface="Arial" pitchFamily="34" charset="0"/>
              </a:rPr>
              <a:t>Sorumlulkları</a:t>
            </a:r>
            <a:r>
              <a:rPr lang="tr-TR" sz="2000" b="1" u="sng" dirty="0" smtClean="0">
                <a:latin typeface="Arial" pitchFamily="34" charset="0"/>
                <a:cs typeface="Arial" pitchFamily="34" charset="0"/>
              </a:rPr>
              <a:t> ve Sektörel Su Tahsisi Politikaları Açısından Yeri ve Önemi</a:t>
            </a:r>
            <a:endParaRPr lang="tr-TR" sz="2000" dirty="0" smtClean="0">
              <a:latin typeface="Arial" pitchFamily="34" charset="0"/>
              <a:cs typeface="Arial" pitchFamily="34" charset="0"/>
            </a:endParaRPr>
          </a:p>
          <a:p>
            <a:pPr algn="just">
              <a:buNone/>
            </a:pPr>
            <a:r>
              <a:rPr lang="tr-TR" sz="2000" dirty="0" smtClean="0">
                <a:latin typeface="Arial" pitchFamily="34" charset="0"/>
                <a:cs typeface="Arial" pitchFamily="34" charset="0"/>
              </a:rPr>
              <a:t>	(Sayın Burcu YAZICI, SUEN Temsilcisi)</a:t>
            </a:r>
          </a:p>
          <a:p>
            <a:pPr algn="just">
              <a:buNone/>
            </a:pPr>
            <a:endParaRPr lang="tr-TR" sz="1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SUEN yapısı ve düzenledikleri 5. Dünya Su Forumu ve INBO gibi uluslararası etkinliklerden ve eğitimlerden bahsetmiş, </a:t>
            </a:r>
          </a:p>
          <a:p>
            <a:pPr algn="just">
              <a:buFont typeface="Wingdings" pitchFamily="2" charset="2"/>
              <a:buChar char="v"/>
            </a:pPr>
            <a:r>
              <a:rPr lang="tr-TR" sz="2000" dirty="0" smtClean="0">
                <a:latin typeface="Arial" pitchFamily="34" charset="0"/>
                <a:cs typeface="Arial" pitchFamily="34" charset="0"/>
              </a:rPr>
              <a:t>Su tahsisi hususunda etkinlikleri ve sorumluluklarına dair bilgiler vermiştir. </a:t>
            </a:r>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
        <p:nvSpPr>
          <p:cNvPr id="5" name="1 Başlık"/>
          <p:cNvSpPr>
            <a:spLocks noGrp="1"/>
          </p:cNvSpPr>
          <p:nvPr>
            <p:ph type="title"/>
          </p:nvPr>
        </p:nvSpPr>
        <p:spPr/>
        <p:txBody>
          <a:bodyPr/>
          <a:lstStyle/>
          <a:p>
            <a:r>
              <a:rPr lang="tr-TR" sz="3400" b="1" dirty="0" smtClean="0"/>
              <a:t>TÜRKİYE’DE SU TAHSİSİ – POLİTİKALAR VE UYGULAMALAR </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3" name="2 İçerik Yer Tutucusu"/>
          <p:cNvSpPr>
            <a:spLocks noGrp="1"/>
          </p:cNvSpPr>
          <p:nvPr>
            <p:ph idx="1"/>
          </p:nvPr>
        </p:nvSpPr>
        <p:spPr>
          <a:xfrm>
            <a:off x="457200" y="1124744"/>
            <a:ext cx="8229600" cy="5001419"/>
          </a:xfrm>
        </p:spPr>
        <p:txBody>
          <a:bodyPr/>
          <a:lstStyle/>
          <a:p>
            <a:pPr algn="just">
              <a:buNone/>
            </a:pPr>
            <a:r>
              <a:rPr lang="tr-TR" sz="2000" b="1" dirty="0" smtClean="0">
                <a:latin typeface="Arial" pitchFamily="34" charset="0"/>
                <a:cs typeface="Arial" pitchFamily="34" charset="0"/>
              </a:rPr>
              <a:t>	</a:t>
            </a:r>
            <a:r>
              <a:rPr lang="tr-TR" sz="2000" b="1" u="sng" dirty="0" smtClean="0">
                <a:latin typeface="Arial" pitchFamily="34" charset="0"/>
                <a:cs typeface="Arial" pitchFamily="34" charset="0"/>
              </a:rPr>
              <a:t>Su Kaynakları Tahsisi ve Su Hakları, İSPANYA </a:t>
            </a:r>
          </a:p>
          <a:p>
            <a:pPr algn="just">
              <a:buNone/>
            </a:pPr>
            <a:r>
              <a:rPr lang="tr-TR" sz="2000" b="1" dirty="0" smtClean="0">
                <a:latin typeface="Arial" pitchFamily="34" charset="0"/>
                <a:cs typeface="Arial" pitchFamily="34" charset="0"/>
              </a:rPr>
              <a:t>	(Sayın Theodoro ESTRELA)</a:t>
            </a:r>
          </a:p>
          <a:p>
            <a:pPr algn="just">
              <a:buNone/>
            </a:pPr>
            <a:endParaRPr lang="tr-TR" sz="2000" b="1"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Yasal ve kurumsal çerçevenin Su Çerçeve Direktifi ve İspanya Su Kanunu ile çizildiğini belirtmiştir. </a:t>
            </a:r>
          </a:p>
          <a:p>
            <a:pPr algn="just">
              <a:buFont typeface="Wingdings" pitchFamily="2" charset="2"/>
              <a:buChar char="v"/>
            </a:pPr>
            <a:r>
              <a:rPr lang="tr-TR" sz="2000" dirty="0" smtClean="0">
                <a:latin typeface="Arial" pitchFamily="34" charset="0"/>
                <a:cs typeface="Arial" pitchFamily="34" charset="0"/>
              </a:rPr>
              <a:t>İspanya </a:t>
            </a:r>
            <a:r>
              <a:rPr lang="tr-TR" sz="2000" dirty="0" err="1" smtClean="0">
                <a:latin typeface="Arial" pitchFamily="34" charset="0"/>
                <a:cs typeface="Arial" pitchFamily="34" charset="0"/>
              </a:rPr>
              <a:t>NHYP’lerde</a:t>
            </a:r>
            <a:r>
              <a:rPr lang="tr-TR" sz="2000" dirty="0" smtClean="0">
                <a:latin typeface="Arial" pitchFamily="34" charset="0"/>
                <a:cs typeface="Arial" pitchFamily="34" charset="0"/>
              </a:rPr>
              <a:t> su kaynakları tahsisi açısından su kullanım önceliklerinin plana bağlı olduğu ve ancak planın değişebileceğini vurgulamıştır. </a:t>
            </a:r>
          </a:p>
          <a:p>
            <a:pPr algn="just">
              <a:buFont typeface="Wingdings" pitchFamily="2" charset="2"/>
              <a:buChar char="v"/>
            </a:pPr>
            <a:r>
              <a:rPr lang="tr-TR" sz="2000" dirty="0" smtClean="0">
                <a:latin typeface="Arial" pitchFamily="34" charset="0"/>
                <a:cs typeface="Arial" pitchFamily="34" charset="0"/>
              </a:rPr>
              <a:t>Lisanslandırma sisteminin 19. yy.a dayandığını ifade etmiş, su piyasaları, finansal sürdürülebilirlik ve maliyetlerin karşılanması hususlarında bilgi vermiştir.</a:t>
            </a:r>
          </a:p>
          <a:p>
            <a:pPr algn="just">
              <a:buNone/>
            </a:pPr>
            <a:r>
              <a:rPr lang="tr-TR" sz="2000" b="1" dirty="0" smtClean="0">
                <a:latin typeface="Arial" pitchFamily="34" charset="0"/>
                <a:cs typeface="Arial" pitchFamily="34" charset="0"/>
              </a:rPr>
              <a:t>	</a:t>
            </a:r>
            <a:endParaRPr lang="tr-TR" sz="2000" b="1" u="sng"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Su Tahsis Sistemi ve Meksika Deneyimleri, MEKSİKA </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Manuel</a:t>
            </a:r>
            <a:r>
              <a:rPr lang="tr-TR" sz="2000" b="1" dirty="0" smtClean="0">
                <a:latin typeface="Arial" pitchFamily="34" charset="0"/>
                <a:cs typeface="Arial" pitchFamily="34" charset="0"/>
              </a:rPr>
              <a:t> CONTIJOCH)</a:t>
            </a:r>
          </a:p>
          <a:p>
            <a:pPr algn="just">
              <a:buNone/>
            </a:pPr>
            <a:endParaRPr lang="tr-TR" sz="2000" b="1"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1926’dan itibaren su yönetimini sağladıklarına, </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Bu konuda eskiye dayanan bir tecrübeleri olduğuna,</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Özellikle artan nüfus, iklim değişimi gibi tahsis açısından değişken zorluklara değinmiştir. </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Bu açıdan küresel ortamda uygun normlara bağlı hareket ettiklerini, özellikle genel geçer kabul görmüş olan ‘Dublin İlkeleri’ne uyduklarını söylemiş,</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1989’da ise bir reform gerçekleştirerek Ulusal Su Komisyonunu kurduklarını belirtmiştir. </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Mevcut durumda tüm havzalarında su piyasası ve bankası bulunduğuna dikkat çekmiştir. </a:t>
            </a:r>
          </a:p>
          <a:p>
            <a:pPr algn="just">
              <a:buFont typeface="Wingdings" pitchFamily="2" charset="2"/>
              <a:buChar char="v"/>
            </a:pPr>
            <a:endParaRPr lang="tr-TR" sz="2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 Su Tahsis Sistemi ve Meksika Deneyimleri, MEKSİKA (Devam)</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Manuel</a:t>
            </a:r>
            <a:r>
              <a:rPr lang="tr-TR" sz="2000" b="1" dirty="0" smtClean="0">
                <a:latin typeface="Arial" pitchFamily="34" charset="0"/>
                <a:cs typeface="Arial" pitchFamily="34" charset="0"/>
              </a:rPr>
              <a:t> CONTIJOCH)</a:t>
            </a:r>
          </a:p>
          <a:p>
            <a:pPr algn="just">
              <a:buFont typeface="Wingdings" pitchFamily="2" charset="2"/>
              <a:buChar char="v"/>
            </a:pPr>
            <a:endParaRPr lang="tr-TR" sz="1800" dirty="0" smtClean="0">
              <a:latin typeface="Arial" pitchFamily="34" charset="0"/>
              <a:cs typeface="Arial" pitchFamily="34" charset="0"/>
            </a:endParaRPr>
          </a:p>
          <a:p>
            <a:pPr algn="just">
              <a:buFont typeface="Wingdings" pitchFamily="2" charset="2"/>
              <a:buChar char="v"/>
            </a:pPr>
            <a:r>
              <a:rPr lang="tr-TR" sz="1800" dirty="0" smtClean="0">
                <a:latin typeface="Arial" pitchFamily="34" charset="0"/>
                <a:cs typeface="Arial" pitchFamily="34" charset="0"/>
              </a:rPr>
              <a:t>Yüksek düzeyde verimli işletme ve bakım olmaması, </a:t>
            </a:r>
          </a:p>
          <a:p>
            <a:pPr algn="just">
              <a:buFont typeface="Wingdings" pitchFamily="2" charset="2"/>
              <a:buChar char="v"/>
            </a:pPr>
            <a:r>
              <a:rPr lang="tr-TR" sz="1800" dirty="0" smtClean="0">
                <a:latin typeface="Arial" pitchFamily="34" charset="0"/>
                <a:cs typeface="Arial" pitchFamily="34" charset="0"/>
              </a:rPr>
              <a:t>Çiftçi şikayetleri, </a:t>
            </a:r>
          </a:p>
          <a:p>
            <a:pPr algn="just">
              <a:buFont typeface="Wingdings" pitchFamily="2" charset="2"/>
              <a:buChar char="v"/>
            </a:pPr>
            <a:r>
              <a:rPr lang="tr-TR" sz="1800" dirty="0" smtClean="0">
                <a:latin typeface="Arial" pitchFamily="34" charset="0"/>
                <a:cs typeface="Arial" pitchFamily="34" charset="0"/>
              </a:rPr>
              <a:t>Yeni devlet rolü gerekliliği, </a:t>
            </a:r>
          </a:p>
          <a:p>
            <a:pPr algn="just">
              <a:buFont typeface="Wingdings" pitchFamily="2" charset="2"/>
              <a:buChar char="v"/>
            </a:pPr>
            <a:r>
              <a:rPr lang="tr-TR" sz="1800" dirty="0" smtClean="0">
                <a:latin typeface="Arial" pitchFamily="34" charset="0"/>
                <a:cs typeface="Arial" pitchFamily="34" charset="0"/>
              </a:rPr>
              <a:t>Devlet tarafından sürdürülebilir olmayan işletmelerin bulunması, </a:t>
            </a:r>
          </a:p>
          <a:p>
            <a:pPr algn="just">
              <a:buFont typeface="Wingdings" pitchFamily="2" charset="2"/>
              <a:buChar char="v"/>
            </a:pPr>
            <a:r>
              <a:rPr lang="tr-TR" sz="1800" dirty="0" smtClean="0">
                <a:latin typeface="Arial" pitchFamily="34" charset="0"/>
                <a:cs typeface="Arial" pitchFamily="34" charset="0"/>
              </a:rPr>
              <a:t>Bütçenin azalması,</a:t>
            </a:r>
          </a:p>
          <a:p>
            <a:pPr algn="just">
              <a:buFont typeface="Wingdings" pitchFamily="2" charset="2"/>
              <a:buChar char="v"/>
            </a:pPr>
            <a:r>
              <a:rPr lang="tr-TR" sz="1800" dirty="0" smtClean="0">
                <a:latin typeface="Arial" pitchFamily="34" charset="0"/>
                <a:cs typeface="Arial" pitchFamily="34" charset="0"/>
              </a:rPr>
              <a:t>Kullanıcıların mevcut kurumlara güvensizliği </a:t>
            </a:r>
          </a:p>
          <a:p>
            <a:pPr algn="just">
              <a:buNone/>
            </a:pPr>
            <a:r>
              <a:rPr lang="tr-TR" sz="1800" dirty="0" smtClean="0">
                <a:latin typeface="Arial" pitchFamily="34" charset="0"/>
                <a:cs typeface="Arial" pitchFamily="34" charset="0"/>
              </a:rPr>
              <a:t>	hususları nedeniyle yeni bir yapılanma ihtiyacı doğduğunu ifade etmiştir.</a:t>
            </a:r>
          </a:p>
          <a:p>
            <a:pPr algn="just">
              <a:buNone/>
            </a:pPr>
            <a:endParaRPr lang="tr-TR" sz="300" dirty="0" smtClean="0">
              <a:latin typeface="Arial" pitchFamily="34" charset="0"/>
              <a:cs typeface="Arial" pitchFamily="34" charset="0"/>
            </a:endParaRPr>
          </a:p>
          <a:p>
            <a:pPr algn="just">
              <a:buNone/>
            </a:pPr>
            <a:r>
              <a:rPr lang="tr-TR" sz="1800" dirty="0" smtClean="0">
                <a:latin typeface="Arial" pitchFamily="34" charset="0"/>
                <a:cs typeface="Arial" pitchFamily="34" charset="0"/>
              </a:rPr>
              <a:t>	Bu amaçla;</a:t>
            </a:r>
          </a:p>
          <a:p>
            <a:pPr algn="just">
              <a:buFont typeface="Wingdings" pitchFamily="2" charset="2"/>
              <a:buChar char="v"/>
            </a:pPr>
            <a:r>
              <a:rPr lang="tr-TR" sz="1800" dirty="0" smtClean="0">
                <a:latin typeface="Arial" pitchFamily="34" charset="0"/>
                <a:cs typeface="Arial" pitchFamily="34" charset="0"/>
              </a:rPr>
              <a:t>Sulama bölgelerinin %99’unu devrettikleri, 444 Su Kullanıcı Birliği ve 7 Ltd Şti. kurulduğu, </a:t>
            </a:r>
          </a:p>
          <a:p>
            <a:pPr algn="just">
              <a:buFont typeface="Wingdings" pitchFamily="2" charset="2"/>
              <a:buChar char="v"/>
            </a:pPr>
            <a:r>
              <a:rPr lang="tr-TR" sz="1800" dirty="0" smtClean="0">
                <a:latin typeface="Arial" pitchFamily="34" charset="0"/>
                <a:cs typeface="Arial" pitchFamily="34" charset="0"/>
              </a:rPr>
              <a:t>Yeni su kanunu çalışmalarının gerçekleştirildiği, </a:t>
            </a:r>
          </a:p>
          <a:p>
            <a:pPr algn="just">
              <a:buFont typeface="Wingdings" pitchFamily="2" charset="2"/>
              <a:buChar char="v"/>
            </a:pPr>
            <a:r>
              <a:rPr lang="tr-TR" sz="1800" dirty="0" smtClean="0">
                <a:latin typeface="Arial" pitchFamily="34" charset="0"/>
                <a:cs typeface="Arial" pitchFamily="34" charset="0"/>
              </a:rPr>
              <a:t>İşletme ve bakım maliyetlerinin tam olarak karşılanması ve finansal açıdan yüzde 80’lik kendi kendine yeterlik oranının yakalandığı, </a:t>
            </a:r>
          </a:p>
          <a:p>
            <a:pPr algn="just">
              <a:buFont typeface="Wingdings" pitchFamily="2" charset="2"/>
              <a:buChar char="v"/>
            </a:pPr>
            <a:r>
              <a:rPr lang="tr-TR" sz="1800" dirty="0" smtClean="0">
                <a:latin typeface="Arial" pitchFamily="34" charset="0"/>
                <a:cs typeface="Arial" pitchFamily="34" charset="0"/>
              </a:rPr>
              <a:t>1,2 milyon hektarlık alanda bakım gecikmesinin önlendiğini belirtmiştir. </a:t>
            </a:r>
          </a:p>
          <a:p>
            <a:endParaRPr lang="tr-T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Su Tahsis Sistemi: Geçmiş Deneyimler ve Mevcut Zorluklar, FRANSA</a:t>
            </a:r>
          </a:p>
          <a:p>
            <a:pPr algn="just">
              <a:buNone/>
            </a:pPr>
            <a:r>
              <a:rPr lang="tr-TR" sz="2000" b="1" dirty="0" smtClean="0">
                <a:latin typeface="Arial" pitchFamily="34" charset="0"/>
                <a:cs typeface="Arial" pitchFamily="34" charset="0"/>
              </a:rPr>
              <a:t>	(Sayın Jacques PLANTEY)</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Yasal çerçeve ve politika çerçevesinde su kullanımlarının yasal dayanağı ve izin sistemi ile ilgili bilgiler vermiş, </a:t>
            </a:r>
          </a:p>
          <a:p>
            <a:pPr algn="just">
              <a:buFont typeface="Wingdings" pitchFamily="2" charset="2"/>
              <a:buChar char="v"/>
            </a:pPr>
            <a:r>
              <a:rPr lang="tr-TR" sz="2000" dirty="0" smtClean="0">
                <a:latin typeface="Arial" pitchFamily="34" charset="0"/>
                <a:cs typeface="Arial" pitchFamily="34" charset="0"/>
              </a:rPr>
              <a:t>Planlama ve su tahsisi mekanizmaları olarak yönetişim yapıları ile tahsis kuralları ve prosedürlerinde gerçekleştirdikleri reformlardan bahsetmiştir. </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1964’te mevzuat çalışmalarının başladığı Fransa su politikasının (Su Çerçeve Direktifine uygun olarak) su kaynaklarının kalitesi üzerinde odaklanmış olduğu, </a:t>
            </a:r>
          </a:p>
          <a:p>
            <a:pPr algn="just">
              <a:buFont typeface="Wingdings" pitchFamily="2" charset="2"/>
              <a:buChar char="v"/>
            </a:pPr>
            <a:r>
              <a:rPr lang="tr-TR" sz="2000" dirty="0" smtClean="0">
                <a:latin typeface="Arial" pitchFamily="34" charset="0"/>
                <a:cs typeface="Arial" pitchFamily="34" charset="0"/>
              </a:rPr>
              <a:t>SÇD’nin etkin yönetim gerektirdiği, </a:t>
            </a:r>
          </a:p>
          <a:p>
            <a:pPr algn="just">
              <a:buFont typeface="Wingdings" pitchFamily="2" charset="2"/>
              <a:buChar char="v"/>
            </a:pPr>
            <a:r>
              <a:rPr lang="tr-TR" sz="2000" dirty="0" smtClean="0">
                <a:latin typeface="Arial" pitchFamily="34" charset="0"/>
                <a:cs typeface="Arial" pitchFamily="34" charset="0"/>
              </a:rPr>
              <a:t>Maliyetlerin karşılanması – suya erişim, tahsis kaynakları ve hizmetlerini içerdiğini belirtmiştir.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 Su Tahsis Sistemi: Geçmiş Deneyimler ve Mevcut Zorluklar, FRANSA (Devam)</a:t>
            </a:r>
          </a:p>
          <a:p>
            <a:pPr algn="just">
              <a:buNone/>
            </a:pPr>
            <a:r>
              <a:rPr lang="tr-TR" sz="2000" b="1" dirty="0" smtClean="0">
                <a:latin typeface="Arial" pitchFamily="34" charset="0"/>
                <a:cs typeface="Arial" pitchFamily="34" charset="0"/>
              </a:rPr>
              <a:t>	(Sayın Jacques PLANTEY)</a:t>
            </a:r>
          </a:p>
          <a:p>
            <a:pPr algn="just">
              <a:buFont typeface="Wingdings" pitchFamily="2" charset="2"/>
              <a:buChar char="v"/>
            </a:pPr>
            <a:endParaRPr lang="tr-TR" sz="8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Hizmet amacıyla yapılan baraj, gölet gibi su yapılarının çok yıllı su tahsisi gerektirdiğini ifade etmiş, </a:t>
            </a:r>
          </a:p>
          <a:p>
            <a:pPr algn="just">
              <a:buFont typeface="Wingdings" pitchFamily="2" charset="2"/>
              <a:buChar char="v"/>
            </a:pPr>
            <a:r>
              <a:rPr lang="tr-TR" sz="2000" dirty="0" smtClean="0">
                <a:latin typeface="Arial" pitchFamily="34" charset="0"/>
                <a:cs typeface="Arial" pitchFamily="34" charset="0"/>
              </a:rPr>
              <a:t>Devletin su haklarının garantörü ve belirleyicisi olması, genel kamu çıkarlarını önde tutması gerektiği, </a:t>
            </a:r>
          </a:p>
          <a:p>
            <a:pPr algn="just">
              <a:buFont typeface="Wingdings" pitchFamily="2" charset="2"/>
              <a:buChar char="v"/>
            </a:pPr>
            <a:r>
              <a:rPr lang="tr-TR" sz="2000" dirty="0" smtClean="0">
                <a:latin typeface="Arial" pitchFamily="34" charset="0"/>
                <a:cs typeface="Arial" pitchFamily="34" charset="0"/>
              </a:rPr>
              <a:t>Koruma ve kullanma arasında bir denge tesis etmesinin önemine dikkat çekmiştir.  </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Paydaşların katılımının her düzeyde bir ön koşul olduğu, </a:t>
            </a:r>
          </a:p>
          <a:p>
            <a:pPr algn="just">
              <a:buFont typeface="Wingdings" pitchFamily="2" charset="2"/>
              <a:buChar char="v"/>
            </a:pPr>
            <a:r>
              <a:rPr lang="tr-TR" sz="2000" dirty="0" smtClean="0">
                <a:latin typeface="Arial" pitchFamily="34" charset="0"/>
                <a:cs typeface="Arial" pitchFamily="34" charset="0"/>
              </a:rPr>
              <a:t>Devlet - havza komiteleri - proje sahipleri arasında şekillenen bir kurumsal yapılanmanın mevcut olduğunu belirtmiştir. </a:t>
            </a:r>
          </a:p>
          <a:p>
            <a:pPr algn="just">
              <a:buFont typeface="Wingdings" pitchFamily="2" charset="2"/>
              <a:buChar char="v"/>
            </a:pPr>
            <a:r>
              <a:rPr lang="tr-TR" sz="2000" dirty="0" smtClean="0">
                <a:latin typeface="Arial" pitchFamily="34" charset="0"/>
                <a:cs typeface="Arial" pitchFamily="34" charset="0"/>
              </a:rPr>
              <a:t>Su politikasının havza düzeyinde belirlendiğini ve yerel düzeyde uygulandığını ifade ederek, devletin sadece koordinasyonu sağladığını belirtmiştir.</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Brezilya’da Su Tahsisi, BREZİLYA</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Rosa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Maria</a:t>
            </a:r>
            <a:r>
              <a:rPr lang="tr-TR" sz="2000" b="1" dirty="0" smtClean="0">
                <a:latin typeface="Arial" pitchFamily="34" charset="0"/>
                <a:cs typeface="Arial" pitchFamily="34" charset="0"/>
              </a:rPr>
              <a:t> FORMIGA JOHNSSON)</a:t>
            </a:r>
          </a:p>
          <a:p>
            <a:pPr algn="just">
              <a:buNone/>
            </a:pPr>
            <a:endParaRPr lang="tr-TR" sz="2000" b="1"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Brezilya’da su mevcudiyeti ve kullanımı, </a:t>
            </a:r>
          </a:p>
          <a:p>
            <a:pPr algn="just">
              <a:buFont typeface="Wingdings" pitchFamily="2" charset="2"/>
              <a:buChar char="v"/>
            </a:pPr>
            <a:r>
              <a:rPr lang="tr-TR" sz="2000" dirty="0" smtClean="0">
                <a:latin typeface="Arial" pitchFamily="34" charset="0"/>
                <a:cs typeface="Arial" pitchFamily="34" charset="0"/>
              </a:rPr>
              <a:t>Kurumsal ve yasal çerçeve, </a:t>
            </a:r>
          </a:p>
          <a:p>
            <a:pPr algn="just">
              <a:buFont typeface="Wingdings" pitchFamily="2" charset="2"/>
              <a:buChar char="v"/>
            </a:pPr>
            <a:r>
              <a:rPr lang="tr-TR" sz="2000" dirty="0" smtClean="0">
                <a:latin typeface="Arial" pitchFamily="34" charset="0"/>
                <a:cs typeface="Arial" pitchFamily="34" charset="0"/>
              </a:rPr>
              <a:t>Ülkenin su tahsisi ve hakları ile uygulamalarına dair genel bilgiler vermiştir. </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Yönetim, izleme ve uygulama fonksiyonlarını yerine getirmek üzere Eyalet Su Yönetim Kurumunun kurulması, </a:t>
            </a:r>
          </a:p>
          <a:p>
            <a:pPr algn="just">
              <a:buFont typeface="Wingdings" pitchFamily="2" charset="2"/>
              <a:buChar char="v"/>
            </a:pPr>
            <a:r>
              <a:rPr lang="tr-TR" sz="2000" dirty="0" smtClean="0">
                <a:latin typeface="Arial" pitchFamily="34" charset="0"/>
                <a:cs typeface="Arial" pitchFamily="34" charset="0"/>
              </a:rPr>
              <a:t>Bu yapının asgari finansal sürdürülebilirliğinin ve su altyapısının işletme ve bakımın güvence altına alınabilmesi için toplu su ücretlerinin merkezileştirilmesi gibi reform hareketlerini gerçekleştirdiklerini anlatmıştır.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 Brezilya’da Su Tahsisi, BREZİLYA (Devam)</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Rosa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Maria</a:t>
            </a:r>
            <a:r>
              <a:rPr lang="tr-TR" sz="2000" b="1" dirty="0" smtClean="0">
                <a:latin typeface="Arial" pitchFamily="34" charset="0"/>
                <a:cs typeface="Arial" pitchFamily="34" charset="0"/>
              </a:rPr>
              <a:t> FORMIGA JOHNSSON)</a:t>
            </a:r>
          </a:p>
          <a:p>
            <a:pPr algn="just">
              <a:buNone/>
            </a:pPr>
            <a:endParaRPr lang="tr-TR" sz="2000" b="1" dirty="0" smtClean="0">
              <a:latin typeface="Arial" pitchFamily="34" charset="0"/>
              <a:cs typeface="Arial" pitchFamily="34" charset="0"/>
            </a:endParaRPr>
          </a:p>
          <a:p>
            <a:pPr algn="just">
              <a:buNone/>
            </a:pPr>
            <a:r>
              <a:rPr lang="tr-TR" sz="2000" dirty="0" smtClean="0">
                <a:latin typeface="Arial" pitchFamily="34" charset="0"/>
                <a:cs typeface="Arial" pitchFamily="34" charset="0"/>
              </a:rPr>
              <a:t>	Reform Hareketlerinin sonucu olarak;</a:t>
            </a:r>
          </a:p>
          <a:p>
            <a:pPr algn="just">
              <a:buFont typeface="Wingdings" pitchFamily="2" charset="2"/>
              <a:buChar char="v"/>
            </a:pPr>
            <a:r>
              <a:rPr lang="tr-TR" sz="2000" dirty="0" smtClean="0">
                <a:latin typeface="Arial" pitchFamily="34" charset="0"/>
                <a:cs typeface="Arial" pitchFamily="34" charset="0"/>
              </a:rPr>
              <a:t>Kullanıcıların ve sivil toplumun katılımı, </a:t>
            </a:r>
          </a:p>
          <a:p>
            <a:pPr algn="just">
              <a:buFont typeface="Wingdings" pitchFamily="2" charset="2"/>
              <a:buChar char="v"/>
            </a:pPr>
            <a:r>
              <a:rPr lang="tr-TR" sz="2000" dirty="0" smtClean="0">
                <a:latin typeface="Arial" pitchFamily="34" charset="0"/>
                <a:cs typeface="Arial" pitchFamily="34" charset="0"/>
              </a:rPr>
              <a:t>Su tahsis sisteminde daha fazla esneklik ve verimlilik sağlandığı, </a:t>
            </a:r>
          </a:p>
          <a:p>
            <a:pPr algn="just">
              <a:buFont typeface="Wingdings" pitchFamily="2" charset="2"/>
              <a:buChar char="v"/>
            </a:pPr>
            <a:r>
              <a:rPr lang="tr-TR" sz="2000" dirty="0" smtClean="0">
                <a:latin typeface="Arial" pitchFamily="34" charset="0"/>
                <a:cs typeface="Arial" pitchFamily="34" charset="0"/>
              </a:rPr>
              <a:t>Su tahsisine ilişkin daha şeffaf kararlar alınması,</a:t>
            </a:r>
          </a:p>
          <a:p>
            <a:pPr algn="just">
              <a:buFont typeface="Wingdings" pitchFamily="2" charset="2"/>
              <a:buChar char="v"/>
            </a:pPr>
            <a:r>
              <a:rPr lang="tr-TR" sz="2000" dirty="0" smtClean="0">
                <a:latin typeface="Arial" pitchFamily="34" charset="0"/>
                <a:cs typeface="Arial" pitchFamily="34" charset="0"/>
              </a:rPr>
              <a:t>Tüm kullanıcılar için su güvenliğinin arttırılması gibi faydalar gördüklerini belirtmiştir. </a:t>
            </a:r>
          </a:p>
          <a:p>
            <a:pPr algn="just">
              <a:buNone/>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Ayrıca Eyalet Su Yönetim Kurumu tarafından sağlanan teknik bilgi sisteminde önemli iyileşmelerin sağlanması ile su kalitesinin ve çevresel sorunların daha ciddi ele alınması gibi faydalı sonuçlar elde ettiklerini ifade etmiştir.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Su Tahsisi ve Su Hakları – İlkeler ve Uygulamalar</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Guy</a:t>
            </a:r>
            <a:r>
              <a:rPr lang="tr-TR" sz="2000" b="1" dirty="0" smtClean="0">
                <a:latin typeface="Arial" pitchFamily="34" charset="0"/>
                <a:cs typeface="Arial" pitchFamily="34" charset="0"/>
              </a:rPr>
              <a:t> ALAERTS, Dünya Bankası Su Kaynakları Programı Takım Lideri)</a:t>
            </a:r>
          </a:p>
          <a:p>
            <a:pPr algn="just">
              <a:buNone/>
            </a:pPr>
            <a:endParaRPr lang="tr-TR" sz="2000" b="1"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Dünya Bankası’nın belirli bir sistemi veya modeli desteklemediğini ancak mali, sosyal ve çevresel açıdan sürdürülebilir “iyi uygulamaların” bulunması ve desteklenmesi ile ilgilendiğini belirtmiştir. </a:t>
            </a:r>
          </a:p>
          <a:p>
            <a:pPr algn="just">
              <a:buFont typeface="Wingdings" pitchFamily="2" charset="2"/>
              <a:buChar char="v"/>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Sıra dışı bir ekonomik ürün olarak suyun ele alınması, </a:t>
            </a:r>
          </a:p>
          <a:p>
            <a:pPr algn="just">
              <a:buFont typeface="Wingdings" pitchFamily="2" charset="2"/>
              <a:buChar char="v"/>
            </a:pPr>
            <a:r>
              <a:rPr lang="tr-TR" sz="2000" dirty="0" smtClean="0">
                <a:latin typeface="Arial" pitchFamily="34" charset="0"/>
                <a:cs typeface="Arial" pitchFamily="34" charset="0"/>
              </a:rPr>
              <a:t>Girişimci/çiftçi perspektifinden değerlendirmelerin neler olduğu, </a:t>
            </a:r>
          </a:p>
          <a:p>
            <a:pPr algn="just">
              <a:buFont typeface="Wingdings" pitchFamily="2" charset="2"/>
              <a:buChar char="v"/>
            </a:pPr>
            <a:r>
              <a:rPr lang="tr-TR" sz="2000" dirty="0" smtClean="0">
                <a:latin typeface="Arial" pitchFamily="34" charset="0"/>
                <a:cs typeface="Arial" pitchFamily="34" charset="0"/>
              </a:rPr>
              <a:t>Kısa ve uzun vadeli değişkenliklerin ele alınma şeklinin nasıl olması gerektiğini, </a:t>
            </a:r>
          </a:p>
          <a:p>
            <a:pPr algn="just">
              <a:buFont typeface="Wingdings" pitchFamily="2" charset="2"/>
              <a:buChar char="v"/>
            </a:pPr>
            <a:r>
              <a:rPr lang="tr-TR" sz="2000" dirty="0" smtClean="0">
                <a:latin typeface="Arial" pitchFamily="34" charset="0"/>
                <a:cs typeface="Arial" pitchFamily="34" charset="0"/>
              </a:rPr>
              <a:t>Su açısından yönetici perspektiflerini değerlendirerek; Endonezya, Japonya ve Kaliforniya örneklerine değinmiştir.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FATMAE~1\AppData\Local\Temp\Rar$DI00.458\ekran_30-31_ekim_201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Diğer Ülkelerdeki Su Tahsisi Yapılanması Türkiye için Değerli Örnekler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b="1" u="sng" dirty="0" smtClean="0">
                <a:latin typeface="Arial" pitchFamily="34" charset="0"/>
                <a:cs typeface="Arial" pitchFamily="34" charset="0"/>
              </a:rPr>
              <a:t>Su Tahsisi ve Su Hakları – İlkeler ve Uygulamalar (DEVAM)</a:t>
            </a:r>
          </a:p>
          <a:p>
            <a:pPr algn="just">
              <a:buNone/>
            </a:pPr>
            <a:r>
              <a:rPr lang="tr-TR" sz="2000" b="1" dirty="0" smtClean="0">
                <a:latin typeface="Arial" pitchFamily="34" charset="0"/>
                <a:cs typeface="Arial" pitchFamily="34" charset="0"/>
              </a:rPr>
              <a:t>	(Sayın </a:t>
            </a:r>
            <a:r>
              <a:rPr lang="tr-TR" sz="2000" b="1" dirty="0" err="1" smtClean="0">
                <a:latin typeface="Arial" pitchFamily="34" charset="0"/>
                <a:cs typeface="Arial" pitchFamily="34" charset="0"/>
              </a:rPr>
              <a:t>Guy</a:t>
            </a:r>
            <a:r>
              <a:rPr lang="tr-TR" sz="2000" b="1" dirty="0" smtClean="0">
                <a:latin typeface="Arial" pitchFamily="34" charset="0"/>
                <a:cs typeface="Arial" pitchFamily="34" charset="0"/>
              </a:rPr>
              <a:t> ALAERTS, Dünya Bankası Su Kaynakları Programı Takım Lideri)</a:t>
            </a:r>
          </a:p>
          <a:p>
            <a:pPr algn="just">
              <a:buNone/>
            </a:pPr>
            <a:r>
              <a:rPr lang="tr-TR" sz="2000" dirty="0" smtClean="0">
                <a:latin typeface="Arial" pitchFamily="34" charset="0"/>
                <a:cs typeface="Arial" pitchFamily="34" charset="0"/>
              </a:rPr>
              <a:t>. </a:t>
            </a:r>
          </a:p>
          <a:p>
            <a:pPr algn="just">
              <a:buFont typeface="Wingdings" pitchFamily="2" charset="2"/>
              <a:buChar char="v"/>
            </a:pPr>
            <a:r>
              <a:rPr lang="tr-TR" sz="2000" dirty="0" smtClean="0">
                <a:latin typeface="Arial" pitchFamily="34" charset="0"/>
                <a:cs typeface="Arial" pitchFamily="34" charset="0"/>
              </a:rPr>
              <a:t>Endonezya örneğinde ürün tercihinin, su kullanımının ve gelirin optimizasyonu için iki sulama bölgesi arasında ticarete izin verildiğini ifade etmiştir.</a:t>
            </a:r>
          </a:p>
          <a:p>
            <a:pPr algn="just">
              <a:buFont typeface="Wingdings" pitchFamily="2" charset="2"/>
              <a:buChar char="v"/>
            </a:pPr>
            <a:r>
              <a:rPr lang="tr-TR" sz="2000" dirty="0" smtClean="0">
                <a:latin typeface="Arial" pitchFamily="34" charset="0"/>
                <a:cs typeface="Arial" pitchFamily="34" charset="0"/>
              </a:rPr>
              <a:t>Japonya örneğinde Su Kanunu’nun tarihsel kullanım haklarını tanıdığı, kullanıcının İdari Mahkemede önceden kullanım miktarını kanıtlaması gerektiği ve yeni kullanıcıların benzer bir kaynaktan su çekimi için diğer kullanıcılardan su kullanım hakkını satın alma şansının olduğu bilgisini aktarmıştır. </a:t>
            </a:r>
          </a:p>
          <a:p>
            <a:pPr algn="just">
              <a:buFont typeface="Wingdings" pitchFamily="2" charset="2"/>
              <a:buChar char="v"/>
            </a:pPr>
            <a:r>
              <a:rPr lang="tr-TR" sz="2000" dirty="0" smtClean="0">
                <a:latin typeface="Arial" pitchFamily="34" charset="0"/>
                <a:cs typeface="Arial" pitchFamily="34" charset="0"/>
              </a:rPr>
              <a:t>Kaliforniya’da ise entegre su yönetimi için bir havza kurumu bulunmadığını, bunun yerine sistemde itirazların ve başvuruların mahkemeler ve yasalar yoluyla yapıldığına değinmiştir.</a:t>
            </a:r>
            <a:endParaRPr lang="tr-TR"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Türkiye’nin Su Tahsisi Politikalarında Belirlenen Hususlar</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1800" b="1" u="sng" dirty="0" smtClean="0">
                <a:latin typeface="Arial" pitchFamily="34" charset="0"/>
                <a:cs typeface="Arial" pitchFamily="34" charset="0"/>
              </a:rPr>
              <a:t>Uluslararası Deneyimler Doğrultusunda Türkiye’nin Su Tahsisi Politikalarında Belirlenen Hususlar ve Eksiklerin Değerlendirilmesi</a:t>
            </a:r>
          </a:p>
          <a:p>
            <a:pPr algn="just">
              <a:buNone/>
            </a:pPr>
            <a:r>
              <a:rPr lang="tr-TR" sz="1800" b="1" dirty="0" smtClean="0">
                <a:latin typeface="Arial" pitchFamily="34" charset="0"/>
                <a:cs typeface="Arial" pitchFamily="34" charset="0"/>
              </a:rPr>
              <a:t>	(Sayın Kaan TUNÇOK)</a:t>
            </a:r>
          </a:p>
          <a:p>
            <a:pPr algn="just">
              <a:buNone/>
            </a:pPr>
            <a:endParaRPr lang="tr-TR" sz="800" b="1" dirty="0" smtClean="0">
              <a:latin typeface="Arial" pitchFamily="34" charset="0"/>
              <a:cs typeface="Arial" pitchFamily="34" charset="0"/>
            </a:endParaRPr>
          </a:p>
          <a:p>
            <a:pPr algn="just">
              <a:buNone/>
            </a:pPr>
            <a:r>
              <a:rPr lang="tr-TR" sz="1600" dirty="0" smtClean="0">
                <a:latin typeface="Arial" pitchFamily="34" charset="0"/>
                <a:cs typeface="Arial" pitchFamily="34" charset="0"/>
              </a:rPr>
              <a:t>Su Tahsisinde Temel Belirleyici Faktörler;</a:t>
            </a:r>
          </a:p>
          <a:p>
            <a:pPr algn="just">
              <a:buNone/>
            </a:pPr>
            <a:endParaRPr lang="tr-TR" sz="800" dirty="0" smtClean="0">
              <a:latin typeface="Arial" pitchFamily="34" charset="0"/>
              <a:cs typeface="Arial" pitchFamily="34" charset="0"/>
            </a:endParaRPr>
          </a:p>
          <a:p>
            <a:pPr>
              <a:buFont typeface="Wingdings" pitchFamily="2" charset="2"/>
              <a:buChar char="v"/>
            </a:pPr>
            <a:r>
              <a:rPr lang="tr-TR" sz="1600" b="1" dirty="0" smtClean="0">
                <a:latin typeface="Arial" pitchFamily="34" charset="0"/>
                <a:cs typeface="Arial" pitchFamily="34" charset="0"/>
              </a:rPr>
              <a:t>Sosyal ve Çevresel prosesler</a:t>
            </a:r>
          </a:p>
          <a:p>
            <a:pPr lvl="1"/>
            <a:r>
              <a:rPr lang="tr-TR" sz="1600" dirty="0" smtClean="0">
                <a:latin typeface="Arial" pitchFamily="34" charset="0"/>
                <a:cs typeface="Arial" pitchFamily="34" charset="0"/>
              </a:rPr>
              <a:t>Kısıtlı su kaynakları kapsamında mücadele.</a:t>
            </a:r>
          </a:p>
          <a:p>
            <a:pPr lvl="1"/>
            <a:r>
              <a:rPr lang="tr-TR" sz="1600" dirty="0" smtClean="0">
                <a:latin typeface="Arial" pitchFamily="34" charset="0"/>
                <a:cs typeface="Arial" pitchFamily="34" charset="0"/>
              </a:rPr>
              <a:t>Karar destek sistemine entegre edilmesi</a:t>
            </a:r>
          </a:p>
          <a:p>
            <a:pPr>
              <a:buFont typeface="Wingdings" pitchFamily="2" charset="2"/>
              <a:buChar char="v"/>
            </a:pPr>
            <a:r>
              <a:rPr lang="tr-TR" sz="1600" b="1" dirty="0" smtClean="0">
                <a:latin typeface="Arial" pitchFamily="34" charset="0"/>
                <a:cs typeface="Arial" pitchFamily="34" charset="0"/>
              </a:rPr>
              <a:t>İdari prosesler</a:t>
            </a:r>
          </a:p>
          <a:p>
            <a:pPr lvl="1"/>
            <a:r>
              <a:rPr lang="tr-TR" sz="1600" dirty="0" smtClean="0">
                <a:latin typeface="Arial" pitchFamily="34" charset="0"/>
                <a:cs typeface="Arial" pitchFamily="34" charset="0"/>
              </a:rPr>
              <a:t>Havza Komitesi ve Organizasyonu</a:t>
            </a:r>
          </a:p>
          <a:p>
            <a:pPr lvl="1"/>
            <a:r>
              <a:rPr lang="tr-TR" sz="1600" dirty="0" smtClean="0">
                <a:latin typeface="Arial" pitchFamily="34" charset="0"/>
                <a:cs typeface="Arial" pitchFamily="34" charset="0"/>
              </a:rPr>
              <a:t>Kanun ve Yönetmeliklerin stratejik entegrasyonu</a:t>
            </a:r>
          </a:p>
          <a:p>
            <a:pPr lvl="1"/>
            <a:r>
              <a:rPr lang="tr-TR" sz="1600" dirty="0" smtClean="0">
                <a:latin typeface="Arial" pitchFamily="34" charset="0"/>
                <a:cs typeface="Arial" pitchFamily="34" charset="0"/>
              </a:rPr>
              <a:t>Kanunların birbirini destekler nitelikte uygulanması</a:t>
            </a:r>
          </a:p>
          <a:p>
            <a:pPr>
              <a:buFont typeface="Wingdings" pitchFamily="2" charset="2"/>
              <a:buChar char="v"/>
            </a:pPr>
            <a:r>
              <a:rPr lang="tr-TR" sz="1600" b="1" dirty="0" smtClean="0">
                <a:latin typeface="Arial" pitchFamily="34" charset="0"/>
                <a:cs typeface="Arial" pitchFamily="34" charset="0"/>
              </a:rPr>
              <a:t>Ekonomik prosesler</a:t>
            </a:r>
          </a:p>
          <a:p>
            <a:pPr lvl="1"/>
            <a:r>
              <a:rPr lang="tr-TR" sz="1600" dirty="0" smtClean="0">
                <a:latin typeface="Arial" pitchFamily="34" charset="0"/>
                <a:cs typeface="Arial" pitchFamily="34" charset="0"/>
              </a:rPr>
              <a:t>“Kullanan Öder” ve “Kirleten Öder” prensipleri</a:t>
            </a:r>
          </a:p>
          <a:p>
            <a:pPr lvl="1"/>
            <a:r>
              <a:rPr lang="tr-TR" sz="1600" dirty="0" smtClean="0">
                <a:latin typeface="Arial" pitchFamily="34" charset="0"/>
                <a:cs typeface="Arial" pitchFamily="34" charset="0"/>
              </a:rPr>
              <a:t>Yatırım ve İşletme&amp;Bakım maliyetlerinin geri dönüşü</a:t>
            </a:r>
          </a:p>
          <a:p>
            <a:pPr>
              <a:buFont typeface="Wingdings" pitchFamily="2" charset="2"/>
              <a:buChar char="v"/>
            </a:pPr>
            <a:r>
              <a:rPr lang="tr-TR" sz="1600" b="1" dirty="0" smtClean="0">
                <a:latin typeface="Arial" pitchFamily="34" charset="0"/>
                <a:cs typeface="Arial" pitchFamily="34" charset="0"/>
              </a:rPr>
              <a:t>Teknik Prosesler</a:t>
            </a:r>
          </a:p>
          <a:p>
            <a:pPr lvl="1"/>
            <a:r>
              <a:rPr lang="tr-TR" sz="1600" dirty="0" smtClean="0">
                <a:latin typeface="Arial" pitchFamily="34" charset="0"/>
                <a:cs typeface="Arial" pitchFamily="34" charset="0"/>
              </a:rPr>
              <a:t>İklim Değişikliği, Atmosferik, Hidrolojik, Sosyal, Çevresel ve Ekonomik koşulların havza ölçeğinde yansıtıldığı Su Kaynakları Modelleme çalışmaları</a:t>
            </a:r>
          </a:p>
          <a:p>
            <a:pPr lvl="1"/>
            <a:r>
              <a:rPr lang="tr-TR" sz="1600" dirty="0" smtClean="0">
                <a:latin typeface="Arial" pitchFamily="34" charset="0"/>
                <a:cs typeface="Arial" pitchFamily="34" charset="0"/>
              </a:rPr>
              <a:t>Verimlilik Hedefleri: Hem sulamada, Hem de ürün deseninde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Ekran Alıntısı.JPG"/>
          <p:cNvPicPr>
            <a:picLocks noGrp="1" noChangeAspect="1"/>
          </p:cNvPicPr>
          <p:nvPr>
            <p:ph idx="1"/>
          </p:nvPr>
        </p:nvPicPr>
        <p:blipFill>
          <a:blip r:embed="rId2" cstate="print"/>
          <a:stretch>
            <a:fillRect/>
          </a:stretch>
        </p:blipFill>
        <p:spPr>
          <a:xfrm>
            <a:off x="683568" y="1038565"/>
            <a:ext cx="7652356" cy="5558787"/>
          </a:xfrm>
        </p:spPr>
      </p:pic>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Türkiye’nin Su Tahsisi Politikalarında Belirlenen Hususlar (DEVAM)</a:t>
            </a:r>
            <a:endParaRPr lang="tr-T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Ekran Alıntısı2.JPG"/>
          <p:cNvPicPr>
            <a:picLocks noGrp="1" noChangeAspect="1"/>
          </p:cNvPicPr>
          <p:nvPr>
            <p:ph idx="1"/>
          </p:nvPr>
        </p:nvPicPr>
        <p:blipFill>
          <a:blip r:embed="rId2" cstate="print"/>
          <a:stretch>
            <a:fillRect/>
          </a:stretch>
        </p:blipFill>
        <p:spPr>
          <a:xfrm>
            <a:off x="827583" y="1075284"/>
            <a:ext cx="7319955" cy="5450060"/>
          </a:xfrm>
        </p:spPr>
      </p:pic>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Türkiye’nin Su Tahsisi Politikalarında Belirlenen Hususlar (DEVAM)</a:t>
            </a:r>
            <a:endParaRPr lang="tr-T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
        <p:nvSpPr>
          <p:cNvPr id="5" name="1 Başlık"/>
          <p:cNvSpPr>
            <a:spLocks noGrp="1"/>
          </p:cNvSpPr>
          <p:nvPr>
            <p:ph type="title"/>
          </p:nvPr>
        </p:nvSpPr>
        <p:spPr>
          <a:xfrm>
            <a:off x="827584" y="0"/>
            <a:ext cx="8316416" cy="980728"/>
          </a:xfrm>
        </p:spPr>
        <p:txBody>
          <a:bodyPr/>
          <a:lstStyle/>
          <a:p>
            <a:r>
              <a:rPr lang="tr-TR" sz="3200" b="1" dirty="0" smtClean="0">
                <a:latin typeface="Arial" pitchFamily="34" charset="0"/>
                <a:cs typeface="Arial" pitchFamily="34" charset="0"/>
              </a:rPr>
              <a:t>Türkiye’nin Su Tahsisi Politikalarında Belirlenen Hususlar (DEVAM)</a:t>
            </a:r>
            <a:endParaRPr lang="tr-TR" sz="3200" dirty="0">
              <a:latin typeface="Arial" pitchFamily="34" charset="0"/>
              <a:cs typeface="Arial" pitchFamily="34" charset="0"/>
            </a:endParaRPr>
          </a:p>
        </p:txBody>
      </p:sp>
      <p:sp>
        <p:nvSpPr>
          <p:cNvPr id="6" name="2 İçerik Yer Tutucusu"/>
          <p:cNvSpPr>
            <a:spLocks noGrp="1"/>
          </p:cNvSpPr>
          <p:nvPr>
            <p:ph idx="1"/>
          </p:nvPr>
        </p:nvSpPr>
        <p:spPr>
          <a:xfrm>
            <a:off x="457200" y="1052736"/>
            <a:ext cx="8229600" cy="5472608"/>
          </a:xfrm>
        </p:spPr>
        <p:txBody>
          <a:bodyPr/>
          <a:lstStyle/>
          <a:p>
            <a:pPr algn="just">
              <a:buNone/>
            </a:pPr>
            <a:r>
              <a:rPr lang="tr-TR" sz="2000" b="1" dirty="0" smtClean="0">
                <a:solidFill>
                  <a:srgbClr val="FF0000"/>
                </a:solidFill>
                <a:latin typeface="Arial" pitchFamily="34" charset="0"/>
                <a:cs typeface="Arial" pitchFamily="34" charset="0"/>
              </a:rPr>
              <a:t>	</a:t>
            </a:r>
            <a:r>
              <a:rPr lang="tr-TR" sz="2000" dirty="0" smtClean="0">
                <a:latin typeface="Arial" pitchFamily="34" charset="0"/>
                <a:cs typeface="Arial" pitchFamily="34" charset="0"/>
              </a:rPr>
              <a:t>Su Tahsis Mekanizmalarında dikkat edilmesi gereken hususlar;</a:t>
            </a:r>
          </a:p>
          <a:p>
            <a:pPr algn="just">
              <a:buNone/>
            </a:pPr>
            <a:r>
              <a:rPr lang="tr-TR" sz="2000" dirty="0" smtClean="0">
                <a:latin typeface="Arial" pitchFamily="34" charset="0"/>
                <a:cs typeface="Arial" pitchFamily="34" charset="0"/>
              </a:rPr>
              <a:t> </a:t>
            </a:r>
          </a:p>
          <a:p>
            <a:pPr algn="just">
              <a:buFont typeface="Wingdings" pitchFamily="2" charset="2"/>
              <a:buChar char="v"/>
            </a:pPr>
            <a:r>
              <a:rPr lang="tr-TR" sz="2000" dirty="0" smtClean="0">
                <a:latin typeface="Arial" pitchFamily="34" charset="0"/>
                <a:cs typeface="Arial" pitchFamily="34" charset="0"/>
              </a:rPr>
              <a:t>Su tahsisleri suyun hem </a:t>
            </a:r>
            <a:r>
              <a:rPr lang="tr-TR" sz="2000" b="1" dirty="0" smtClean="0">
                <a:latin typeface="Arial" pitchFamily="34" charset="0"/>
                <a:cs typeface="Arial" pitchFamily="34" charset="0"/>
              </a:rPr>
              <a:t>Miktarını</a:t>
            </a:r>
            <a:r>
              <a:rPr lang="tr-TR" sz="2000" dirty="0" smtClean="0">
                <a:latin typeface="Arial" pitchFamily="34" charset="0"/>
                <a:cs typeface="Arial" pitchFamily="34" charset="0"/>
              </a:rPr>
              <a:t> hem de </a:t>
            </a:r>
            <a:r>
              <a:rPr lang="tr-TR" sz="2000" b="1" dirty="0" smtClean="0">
                <a:latin typeface="Arial" pitchFamily="34" charset="0"/>
                <a:cs typeface="Arial" pitchFamily="34" charset="0"/>
              </a:rPr>
              <a:t>Kalitesini </a:t>
            </a:r>
            <a:r>
              <a:rPr lang="tr-TR" sz="2000" dirty="0" smtClean="0">
                <a:latin typeface="Arial" pitchFamily="34" charset="0"/>
                <a:cs typeface="Arial" pitchFamily="34" charset="0"/>
              </a:rPr>
              <a:t>dikkate almalıdır.</a:t>
            </a:r>
          </a:p>
          <a:p>
            <a:pPr algn="just">
              <a:buFont typeface="Wingdings" pitchFamily="2" charset="2"/>
              <a:buChar char="v"/>
            </a:pPr>
            <a:r>
              <a:rPr lang="tr-TR" sz="2000" dirty="0" smtClean="0">
                <a:latin typeface="Arial" pitchFamily="34" charset="0"/>
                <a:cs typeface="Arial" pitchFamily="34" charset="0"/>
              </a:rPr>
              <a:t>Bu kapsamda südürülebilir bir </a:t>
            </a:r>
            <a:r>
              <a:rPr lang="tr-TR" sz="2000" b="1" dirty="0" smtClean="0">
                <a:latin typeface="Arial" pitchFamily="34" charset="0"/>
                <a:cs typeface="Arial" pitchFamily="34" charset="0"/>
              </a:rPr>
              <a:t>Gözlem Ağı </a:t>
            </a:r>
            <a:r>
              <a:rPr lang="tr-TR" sz="2000" dirty="0" smtClean="0">
                <a:latin typeface="Arial" pitchFamily="34" charset="0"/>
                <a:cs typeface="Arial" pitchFamily="34" charset="0"/>
              </a:rPr>
              <a:t>ve </a:t>
            </a:r>
            <a:r>
              <a:rPr lang="tr-TR" sz="2000" b="1" dirty="0" smtClean="0">
                <a:latin typeface="Arial" pitchFamily="34" charset="0"/>
                <a:cs typeface="Arial" pitchFamily="34" charset="0"/>
              </a:rPr>
              <a:t>Kontrol Sistemi </a:t>
            </a:r>
            <a:r>
              <a:rPr lang="tr-TR" sz="2000" dirty="0" smtClean="0">
                <a:latin typeface="Arial" pitchFamily="34" charset="0"/>
                <a:cs typeface="Arial" pitchFamily="34" charset="0"/>
              </a:rPr>
              <a:t>kurulmalıdır. </a:t>
            </a:r>
          </a:p>
          <a:p>
            <a:pPr algn="just">
              <a:buFont typeface="Wingdings" pitchFamily="2" charset="2"/>
              <a:buChar char="v"/>
            </a:pPr>
            <a:r>
              <a:rPr lang="tr-TR" sz="2000" dirty="0" smtClean="0">
                <a:latin typeface="Arial" pitchFamily="34" charset="0"/>
                <a:cs typeface="Arial" pitchFamily="34" charset="0"/>
              </a:rPr>
              <a:t>Her noktada gözlem yapılamaz. Yerel işbirlikleri. İzleme kriterleri. Kayıt sistemi.</a:t>
            </a:r>
          </a:p>
          <a:p>
            <a:pPr algn="just">
              <a:buFont typeface="Wingdings" pitchFamily="2" charset="2"/>
              <a:buChar char="v"/>
            </a:pPr>
            <a:r>
              <a:rPr lang="tr-TR" sz="2000" dirty="0" smtClean="0">
                <a:latin typeface="Arial" pitchFamily="34" charset="0"/>
                <a:cs typeface="Arial" pitchFamily="34" charset="0"/>
              </a:rPr>
              <a:t>Suyun </a:t>
            </a:r>
            <a:r>
              <a:rPr lang="tr-TR" sz="2000" b="1" dirty="0" smtClean="0">
                <a:latin typeface="Arial" pitchFamily="34" charset="0"/>
                <a:cs typeface="Arial" pitchFamily="34" charset="0"/>
              </a:rPr>
              <a:t>Eşit</a:t>
            </a:r>
            <a:r>
              <a:rPr lang="tr-TR" sz="2000" dirty="0" smtClean="0">
                <a:latin typeface="Arial" pitchFamily="34" charset="0"/>
                <a:cs typeface="Arial" pitchFamily="34" charset="0"/>
              </a:rPr>
              <a:t> ve </a:t>
            </a:r>
            <a:r>
              <a:rPr lang="tr-TR" sz="2000" b="1" dirty="0" smtClean="0">
                <a:latin typeface="Arial" pitchFamily="34" charset="0"/>
                <a:cs typeface="Arial" pitchFamily="34" charset="0"/>
              </a:rPr>
              <a:t>Sürdürülebilir</a:t>
            </a:r>
            <a:r>
              <a:rPr lang="tr-TR" sz="2000" dirty="0" smtClean="0">
                <a:latin typeface="Arial" pitchFamily="34" charset="0"/>
                <a:cs typeface="Arial" pitchFamily="34" charset="0"/>
              </a:rPr>
              <a:t> bir şekilde tahsisinin yapılabilmesi için </a:t>
            </a:r>
            <a:r>
              <a:rPr lang="tr-TR" sz="2000" u="sng" dirty="0" smtClean="0">
                <a:latin typeface="Arial" pitchFamily="34" charset="0"/>
                <a:cs typeface="Arial" pitchFamily="34" charset="0"/>
              </a:rPr>
              <a:t>suyun rejimi </a:t>
            </a:r>
            <a:r>
              <a:rPr lang="tr-TR" sz="2000" dirty="0" smtClean="0">
                <a:latin typeface="Arial" pitchFamily="34" charset="0"/>
                <a:cs typeface="Arial" pitchFamily="34" charset="0"/>
              </a:rPr>
              <a:t>ve </a:t>
            </a:r>
            <a:r>
              <a:rPr lang="tr-TR" sz="2000" u="sng" dirty="0" smtClean="0">
                <a:latin typeface="Arial" pitchFamily="34" charset="0"/>
                <a:cs typeface="Arial" pitchFamily="34" charset="0"/>
              </a:rPr>
              <a:t>hidrolojik koşullar</a:t>
            </a:r>
            <a:r>
              <a:rPr lang="tr-TR" sz="2000" dirty="0" smtClean="0">
                <a:latin typeface="Arial" pitchFamily="34" charset="0"/>
                <a:cs typeface="Arial" pitchFamily="34" charset="0"/>
              </a:rPr>
              <a:t> da dikkate alınmalıdır.</a:t>
            </a:r>
          </a:p>
          <a:p>
            <a:pPr algn="just">
              <a:buFont typeface="Wingdings" pitchFamily="2" charset="2"/>
              <a:buChar char="v"/>
            </a:pPr>
            <a:r>
              <a:rPr lang="tr-TR" sz="2000" dirty="0" smtClean="0">
                <a:latin typeface="Arial" pitchFamily="34" charset="0"/>
                <a:cs typeface="Arial" pitchFamily="34" charset="0"/>
              </a:rPr>
              <a:t>Su Talep Yönetimi</a:t>
            </a:r>
          </a:p>
          <a:p>
            <a:pPr algn="just">
              <a:buFont typeface="Wingdings" pitchFamily="2" charset="2"/>
              <a:buChar char="v"/>
            </a:pPr>
            <a:r>
              <a:rPr lang="tr-TR" sz="2000" dirty="0" smtClean="0">
                <a:latin typeface="Arial" pitchFamily="34" charset="0"/>
                <a:cs typeface="Arial" pitchFamily="34" charset="0"/>
              </a:rPr>
              <a:t>Paydaşların katılımı (Sulama Birlik, Belediye, STK gibi)</a:t>
            </a:r>
          </a:p>
          <a:p>
            <a:pPr algn="just">
              <a:buNone/>
            </a:pPr>
            <a:endParaRPr lang="tr-TR" sz="2000" dirty="0" smtClean="0">
              <a:latin typeface="Arial" pitchFamily="34" charset="0"/>
              <a:cs typeface="Arial" pitchFamily="34" charset="0"/>
            </a:endParaRPr>
          </a:p>
          <a:p>
            <a:pPr algn="just">
              <a:buNone/>
            </a:pPr>
            <a:r>
              <a:rPr lang="tr-TR" sz="2000" dirty="0" smtClean="0">
                <a:solidFill>
                  <a:srgbClr val="C00000"/>
                </a:solidFill>
                <a:latin typeface="Arial" pitchFamily="34" charset="0"/>
                <a:cs typeface="Arial" pitchFamily="34" charset="0"/>
              </a:rPr>
              <a:t>Ülke örnekleri ile sunumunu sonlandırmıştır.</a:t>
            </a:r>
            <a:endParaRPr lang="tr-TR" sz="2000"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706090"/>
          </a:xfrm>
        </p:spPr>
        <p:txBody>
          <a:bodyPr/>
          <a:lstStyle/>
          <a:p>
            <a:r>
              <a:rPr lang="tr-TR" sz="3600" dirty="0" smtClean="0">
                <a:latin typeface="Arial" pitchFamily="34" charset="0"/>
                <a:cs typeface="Arial" pitchFamily="34" charset="0"/>
              </a:rPr>
              <a:t>ÇALIŞMA GRUBU TOPLANTILARI</a:t>
            </a:r>
            <a:endParaRPr lang="tr-TR" sz="3600" dirty="0">
              <a:latin typeface="Arial" pitchFamily="34" charset="0"/>
              <a:cs typeface="Arial" pitchFamily="34" charset="0"/>
            </a:endParaRPr>
          </a:p>
        </p:txBody>
      </p:sp>
      <p:sp>
        <p:nvSpPr>
          <p:cNvPr id="3" name="2 İçerik Yer Tutucusu"/>
          <p:cNvSpPr>
            <a:spLocks noGrp="1"/>
          </p:cNvSpPr>
          <p:nvPr>
            <p:ph idx="1"/>
          </p:nvPr>
        </p:nvSpPr>
        <p:spPr>
          <a:xfrm>
            <a:off x="457200" y="1196752"/>
            <a:ext cx="8229600" cy="4929411"/>
          </a:xfrm>
        </p:spPr>
        <p:txBody>
          <a:bodyPr/>
          <a:lstStyle/>
          <a:p>
            <a:pPr algn="just">
              <a:buNone/>
            </a:pPr>
            <a:r>
              <a:rPr lang="tr-TR" dirty="0" smtClean="0">
                <a:latin typeface="Arial" pitchFamily="34" charset="0"/>
                <a:cs typeface="Arial" pitchFamily="34" charset="0"/>
              </a:rPr>
              <a:t>	</a:t>
            </a:r>
            <a:r>
              <a:rPr lang="tr-TR" sz="2800" dirty="0" smtClean="0">
                <a:latin typeface="Arial" pitchFamily="34" charset="0"/>
                <a:cs typeface="Arial" pitchFamily="34" charset="0"/>
              </a:rPr>
              <a:t>Üç farklı çalışma grubunda eş zamanlı olarak </a:t>
            </a:r>
          </a:p>
          <a:p>
            <a:pPr algn="just">
              <a:buNone/>
            </a:pPr>
            <a:endParaRPr lang="tr-TR" sz="1000" dirty="0" smtClean="0">
              <a:latin typeface="Arial" pitchFamily="34" charset="0"/>
              <a:cs typeface="Arial" pitchFamily="34" charset="0"/>
            </a:endParaRPr>
          </a:p>
          <a:p>
            <a:pPr algn="just">
              <a:buFont typeface="Wingdings" pitchFamily="2" charset="2"/>
              <a:buChar char="v"/>
            </a:pPr>
            <a:r>
              <a:rPr lang="tr-TR" dirty="0" smtClean="0">
                <a:latin typeface="Arial" pitchFamily="34" charset="0"/>
                <a:cs typeface="Arial" pitchFamily="34" charset="0"/>
              </a:rPr>
              <a:t> Sektörel su tahsisinde mevcut ve ihtiyaç duyulan kurumsal ve hukuksal yapılanma</a:t>
            </a:r>
          </a:p>
          <a:p>
            <a:pPr algn="just">
              <a:buFont typeface="Wingdings" pitchFamily="2" charset="2"/>
              <a:buChar char="v"/>
            </a:pPr>
            <a:endParaRPr lang="tr-TR" sz="1000" dirty="0" smtClean="0">
              <a:latin typeface="Arial" pitchFamily="34" charset="0"/>
              <a:cs typeface="Arial" pitchFamily="34" charset="0"/>
            </a:endParaRPr>
          </a:p>
          <a:p>
            <a:pPr algn="just">
              <a:buFont typeface="Wingdings" pitchFamily="2" charset="2"/>
              <a:buChar char="v"/>
            </a:pPr>
            <a:r>
              <a:rPr lang="tr-TR" dirty="0" smtClean="0">
                <a:latin typeface="Arial" pitchFamily="34" charset="0"/>
                <a:cs typeface="Arial" pitchFamily="34" charset="0"/>
              </a:rPr>
              <a:t> Farklı kullanıcılar açısından öncelikli kriterlerin belirlenmesi </a:t>
            </a:r>
          </a:p>
          <a:p>
            <a:pPr algn="just">
              <a:buFont typeface="Wingdings" pitchFamily="2" charset="2"/>
              <a:buChar char="v"/>
            </a:pPr>
            <a:endParaRPr lang="tr-TR" sz="1000" dirty="0" smtClean="0">
              <a:latin typeface="Arial" pitchFamily="34" charset="0"/>
              <a:cs typeface="Arial" pitchFamily="34" charset="0"/>
            </a:endParaRPr>
          </a:p>
          <a:p>
            <a:pPr algn="just">
              <a:buNone/>
            </a:pPr>
            <a:r>
              <a:rPr lang="tr-TR" dirty="0" smtClean="0">
                <a:latin typeface="Arial" pitchFamily="34" charset="0"/>
                <a:cs typeface="Arial" pitchFamily="34" charset="0"/>
              </a:rPr>
              <a:t>	</a:t>
            </a:r>
            <a:r>
              <a:rPr lang="tr-TR" sz="2800" dirty="0" smtClean="0">
                <a:latin typeface="Arial" pitchFamily="34" charset="0"/>
                <a:cs typeface="Arial" pitchFamily="34" charset="0"/>
              </a:rPr>
              <a:t>konuları hakkında tartışmalar yürütülmüştür.</a:t>
            </a:r>
            <a:endParaRPr lang="tr-TR" sz="28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400600"/>
          </a:xfrm>
        </p:spPr>
        <p:txBody>
          <a:bodyPr/>
          <a:lstStyle/>
          <a:p>
            <a:pPr algn="just">
              <a:buNone/>
            </a:pPr>
            <a:r>
              <a:rPr lang="tr-TR" dirty="0" smtClean="0"/>
              <a:t>	</a:t>
            </a:r>
            <a:r>
              <a:rPr lang="tr-TR" sz="2000" dirty="0" smtClean="0">
                <a:latin typeface="Arial" pitchFamily="34" charset="0"/>
                <a:cs typeface="Arial" pitchFamily="34" charset="0"/>
              </a:rPr>
              <a:t>Çalıştay Grupları Kapsamında Cevap Aranan Sorular;</a:t>
            </a:r>
          </a:p>
          <a:p>
            <a:pPr algn="just">
              <a:buNone/>
            </a:pPr>
            <a:endParaRPr lang="tr-TR" sz="800" dirty="0" smtClean="0">
              <a:latin typeface="Arial" pitchFamily="34" charset="0"/>
              <a:cs typeface="Arial" pitchFamily="34" charset="0"/>
            </a:endParaRPr>
          </a:p>
          <a:p>
            <a:pPr lvl="0" algn="just">
              <a:buFont typeface="Wingdings" pitchFamily="2" charset="2"/>
              <a:buChar char="v"/>
            </a:pPr>
            <a:r>
              <a:rPr lang="tr-TR" sz="2100" dirty="0" smtClean="0">
                <a:latin typeface="Arial" pitchFamily="34" charset="0"/>
                <a:cs typeface="Arial" pitchFamily="34" charset="0"/>
              </a:rPr>
              <a:t>Su tahsisi hususunda mevzuat açısından ve uygulamada yaşanan yetki boşlukları ve kurumlar arası yetki çakışmaları nelerdir?</a:t>
            </a:r>
          </a:p>
          <a:p>
            <a:pPr lvl="0" algn="just">
              <a:buFont typeface="Wingdings" pitchFamily="2" charset="2"/>
              <a:buChar char="v"/>
            </a:pPr>
            <a:endParaRPr lang="tr-TR" sz="800" dirty="0" smtClean="0">
              <a:latin typeface="Arial" pitchFamily="34" charset="0"/>
              <a:cs typeface="Arial" pitchFamily="34" charset="0"/>
            </a:endParaRPr>
          </a:p>
          <a:p>
            <a:pPr lvl="0" algn="just">
              <a:buFont typeface="Wingdings" pitchFamily="2" charset="2"/>
              <a:buChar char="v"/>
            </a:pPr>
            <a:r>
              <a:rPr lang="tr-TR" sz="2100" dirty="0" smtClean="0">
                <a:latin typeface="Arial" pitchFamily="34" charset="0"/>
                <a:cs typeface="Arial" pitchFamily="34" charset="0"/>
              </a:rPr>
              <a:t>Bu yetki boşlukları ve kurumlar arası yetki çakışmalarını çözmek için nasıl bir yol izlenmelidir? (Koordinasyon, yeni yapılanma, mevzuat)</a:t>
            </a:r>
          </a:p>
          <a:p>
            <a:pPr lvl="0" algn="just">
              <a:buFont typeface="Wingdings" pitchFamily="2" charset="2"/>
              <a:buChar char="v"/>
            </a:pPr>
            <a:endParaRPr lang="tr-TR" sz="800" dirty="0" smtClean="0">
              <a:latin typeface="Arial" pitchFamily="34" charset="0"/>
              <a:cs typeface="Arial" pitchFamily="34" charset="0"/>
            </a:endParaRPr>
          </a:p>
          <a:p>
            <a:pPr lvl="0" algn="just">
              <a:buFont typeface="Wingdings" pitchFamily="2" charset="2"/>
              <a:buChar char="v"/>
            </a:pPr>
            <a:r>
              <a:rPr lang="tr-TR" sz="2100" dirty="0" smtClean="0">
                <a:latin typeface="Arial" pitchFamily="34" charset="0"/>
                <a:cs typeface="Arial" pitchFamily="34" charset="0"/>
              </a:rPr>
              <a:t>Havza ölçeğinde su tahsisi açısından nasıl bir kurumsal ve hukuksal düzenlemeye ihtiyaç duyulmaktadır?</a:t>
            </a:r>
          </a:p>
          <a:p>
            <a:pPr lvl="0" algn="just">
              <a:buFont typeface="Wingdings" pitchFamily="2" charset="2"/>
              <a:buChar char="v"/>
            </a:pPr>
            <a:endParaRPr lang="tr-TR" sz="800" dirty="0" smtClean="0">
              <a:latin typeface="Arial" pitchFamily="34" charset="0"/>
              <a:cs typeface="Arial" pitchFamily="34" charset="0"/>
            </a:endParaRPr>
          </a:p>
          <a:p>
            <a:pPr lvl="0" algn="just">
              <a:buFont typeface="Wingdings" pitchFamily="2" charset="2"/>
              <a:buChar char="v"/>
            </a:pPr>
            <a:r>
              <a:rPr lang="tr-TR" sz="2100" dirty="0" smtClean="0">
                <a:latin typeface="Arial" pitchFamily="34" charset="0"/>
                <a:cs typeface="Arial" pitchFamily="34" charset="0"/>
              </a:rPr>
              <a:t>Kullanıcıların/paydaşların su tahsisi kriterleri nelerdir ve bu kriterlerin öncelik sırası nasıl ve neye göre olmalıdır?</a:t>
            </a:r>
          </a:p>
          <a:p>
            <a:pPr lvl="0" algn="just">
              <a:buFont typeface="Wingdings" pitchFamily="2" charset="2"/>
              <a:buChar char="v"/>
            </a:pPr>
            <a:endParaRPr lang="tr-TR" sz="800" dirty="0" smtClean="0">
              <a:latin typeface="Arial" pitchFamily="34" charset="0"/>
              <a:cs typeface="Arial" pitchFamily="34" charset="0"/>
            </a:endParaRPr>
          </a:p>
          <a:p>
            <a:pPr lvl="0" algn="just">
              <a:buFont typeface="Wingdings" pitchFamily="2" charset="2"/>
              <a:buChar char="v"/>
            </a:pPr>
            <a:r>
              <a:rPr lang="tr-TR" sz="2100" dirty="0" smtClean="0">
                <a:latin typeface="Arial" pitchFamily="34" charset="0"/>
                <a:cs typeface="Arial" pitchFamily="34" charset="0"/>
              </a:rPr>
              <a:t>Kullanıcıların/paydaşların tahsis sürecine adaptasyon mekanizmaları (yasa, ceza, teşvik vb.) nasıl olmalıdır?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
        <p:nvSpPr>
          <p:cNvPr id="5" name="1 Başlık"/>
          <p:cNvSpPr>
            <a:spLocks noGrp="1"/>
          </p:cNvSpPr>
          <p:nvPr>
            <p:ph type="title"/>
          </p:nvPr>
        </p:nvSpPr>
        <p:spPr>
          <a:xfrm>
            <a:off x="827584" y="274638"/>
            <a:ext cx="7859216" cy="706090"/>
          </a:xfrm>
        </p:spPr>
        <p:txBody>
          <a:bodyPr/>
          <a:lstStyle/>
          <a:p>
            <a:r>
              <a:rPr lang="tr-TR" sz="3600" dirty="0" smtClean="0">
                <a:latin typeface="Arial" pitchFamily="34" charset="0"/>
                <a:cs typeface="Arial" pitchFamily="34" charset="0"/>
              </a:rPr>
              <a:t>ÇALIŞMA GRUBU TOPLANTILARI</a:t>
            </a:r>
            <a:endParaRPr lang="tr-TR"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332656"/>
            <a:ext cx="7067128" cy="418058"/>
          </a:xfrm>
        </p:spPr>
        <p:txBody>
          <a:bodyPr/>
          <a:lstStyle/>
          <a:p>
            <a:r>
              <a:rPr lang="tr-TR" b="1" dirty="0" smtClean="0">
                <a:latin typeface="Arial" pitchFamily="34" charset="0"/>
                <a:cs typeface="Arial" pitchFamily="34" charset="0"/>
              </a:rPr>
              <a:t>ÇALIŞTAY ÇIKTILARI</a:t>
            </a:r>
            <a:endParaRPr lang="tr-TR" b="1" dirty="0">
              <a:latin typeface="Arial" pitchFamily="34" charset="0"/>
              <a:cs typeface="Arial" pitchFamily="34" charset="0"/>
            </a:endParaRPr>
          </a:p>
        </p:txBody>
      </p:sp>
      <p:sp>
        <p:nvSpPr>
          <p:cNvPr id="3" name="2 İçerik Yer Tutucusu"/>
          <p:cNvSpPr>
            <a:spLocks noGrp="1"/>
          </p:cNvSpPr>
          <p:nvPr>
            <p:ph idx="1"/>
          </p:nvPr>
        </p:nvSpPr>
        <p:spPr>
          <a:xfrm>
            <a:off x="0" y="980728"/>
            <a:ext cx="9144000" cy="5472608"/>
          </a:xfrm>
        </p:spPr>
        <p:txBody>
          <a:bodyPr/>
          <a:lstStyle/>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Su tahsisinin sağlanması için öncelikle Su Kanununun çıkarılması gerekmektedir. </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Her havzanın karakteristiğine özgü su tahsis önceliklendirmesi belirlenmelidir.</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Su Tahsis Heyetlerinde yer alacak olan her kurumun görev, yetki ve sorumlulukları açık ve net olarak ifade edilmelidir.</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Su Tahsisi Planlamaları yapılmadan önce kalite ve miktar açısından ölçüm yapılmalıdır. havza içinde ölçüm biriminden alınan verileri değerlendirecek bir planlama birimi ve sonrasında ise uygulama birimi olmalıdır. Ölçme-planlama-uygulama birimleri kurulmalı ve aralarında bir alt üst ilişkisi olmamalıdır.</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Ölçme-planlama-uygulama işini yapacak teknik bir grubun (teknik destek grubu) yanı sıra izleme ve denetlemeyi yapacak bir grubun (izleme-denetleme grubu) da olması gerekmektedir. </a:t>
            </a:r>
          </a:p>
          <a:p>
            <a:pPr algn="ctr">
              <a:buFont typeface="Wingdings" pitchFamily="2" charset="2"/>
              <a:buChar char="v"/>
            </a:pPr>
            <a:endParaRPr lang="tr-TR" sz="2200" b="1"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332656"/>
            <a:ext cx="7067128" cy="418058"/>
          </a:xfrm>
        </p:spPr>
        <p:txBody>
          <a:bodyPr/>
          <a:lstStyle/>
          <a:p>
            <a:r>
              <a:rPr lang="tr-TR" b="1" dirty="0" smtClean="0">
                <a:latin typeface="Arial" pitchFamily="34" charset="0"/>
                <a:cs typeface="Arial" pitchFamily="34" charset="0"/>
              </a:rPr>
              <a:t>ÇALIŞTAY ÇIKTILARI</a:t>
            </a:r>
            <a:endParaRPr lang="tr-TR" b="1" dirty="0">
              <a:latin typeface="Arial" pitchFamily="34" charset="0"/>
              <a:cs typeface="Arial" pitchFamily="34" charset="0"/>
            </a:endParaRPr>
          </a:p>
        </p:txBody>
      </p:sp>
      <p:sp>
        <p:nvSpPr>
          <p:cNvPr id="3" name="2 İçerik Yer Tutucusu"/>
          <p:cNvSpPr>
            <a:spLocks noGrp="1"/>
          </p:cNvSpPr>
          <p:nvPr>
            <p:ph idx="1"/>
          </p:nvPr>
        </p:nvSpPr>
        <p:spPr>
          <a:xfrm>
            <a:off x="0" y="1268760"/>
            <a:ext cx="9144000" cy="5589240"/>
          </a:xfrm>
        </p:spPr>
        <p:txBody>
          <a:bodyPr/>
          <a:lstStyle/>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Tahsis sürecine öncelikle suyun tasarruflu kullanımını sağlayacak adaptasyon mekanizmaları gereklidir. </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indent="-285750" algn="just">
              <a:buFont typeface="Wingdings" pitchFamily="2" charset="2"/>
              <a:buChar char="v"/>
              <a:defRPr/>
            </a:pPr>
            <a:r>
              <a:rPr lang="tr-TR" sz="2200" dirty="0" smtClean="0">
                <a:solidFill>
                  <a:srgbClr val="002060"/>
                </a:solidFill>
                <a:latin typeface="Arial" pitchFamily="34" charset="0"/>
                <a:cs typeface="Arial" pitchFamily="34" charset="0"/>
              </a:rPr>
              <a:t>Tasarruflu su kullanımına teşvik, gereğinden fazla ve su miktarını olumsuz yönde etkileyecek su kullanımlarına cezai müeyyideler getirilebilir. Aynı şekilde, su kalitesinin iyileştirilmesi ile ilgili yapılacak çalışmalara teşvik, su kalitesinin düşmesine neden olacak faaliyetlere ise cezai yaptırımlar uygulanabilir.</a:t>
            </a:r>
          </a:p>
          <a:p>
            <a:pPr marL="28575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lvl="0" indent="-285750" algn="just">
              <a:buFont typeface="Wingdings" pitchFamily="2" charset="2"/>
              <a:buChar char="v"/>
              <a:defRPr/>
            </a:pPr>
            <a:r>
              <a:rPr lang="tr-TR" sz="2200" dirty="0" smtClean="0">
                <a:solidFill>
                  <a:srgbClr val="002060"/>
                </a:solidFill>
                <a:latin typeface="Arial" pitchFamily="34" charset="0"/>
                <a:cs typeface="Arial" pitchFamily="34" charset="0"/>
              </a:rPr>
              <a:t>Adaptasyon mekanizmalarının yasal düzenlemelerle yaptırım gücüne sahip olması, uyum sürecinin en önemli parçasıdır.</a:t>
            </a:r>
          </a:p>
          <a:p>
            <a:pPr marL="285750" lvl="0" indent="-285750" algn="just">
              <a:buFont typeface="Wingdings" pitchFamily="2" charset="2"/>
              <a:buChar char="v"/>
              <a:defRPr/>
            </a:pPr>
            <a:endParaRPr lang="tr-TR" sz="800" dirty="0" smtClean="0">
              <a:solidFill>
                <a:srgbClr val="002060"/>
              </a:solidFill>
              <a:latin typeface="Arial" pitchFamily="34" charset="0"/>
              <a:cs typeface="Arial" pitchFamily="34" charset="0"/>
            </a:endParaRPr>
          </a:p>
          <a:p>
            <a:pPr marL="285750" lvl="0" indent="-285750" algn="just">
              <a:buFont typeface="Wingdings" pitchFamily="2" charset="2"/>
              <a:buChar char="v"/>
              <a:defRPr/>
            </a:pPr>
            <a:r>
              <a:rPr lang="tr-TR" sz="2200" dirty="0" smtClean="0">
                <a:solidFill>
                  <a:srgbClr val="002060"/>
                </a:solidFill>
                <a:latin typeface="Arial" pitchFamily="34" charset="0"/>
                <a:cs typeface="Arial" pitchFamily="34" charset="0"/>
              </a:rPr>
              <a:t>Havza ölçeğinde su esaslı değil tüm ekolojik varlıkları esas alan bir yönetim benimsenmelidir ancak öncelikle havza ölçeğinde yapılanma olmalıdır</a:t>
            </a:r>
            <a:r>
              <a:rPr lang="tr-TR" sz="2000" dirty="0" smtClean="0">
                <a:solidFill>
                  <a:srgbClr val="002060"/>
                </a:solidFill>
                <a:latin typeface="Arial" pitchFamily="34" charset="0"/>
                <a:cs typeface="Arial" pitchFamily="34" charset="0"/>
              </a:rPr>
              <a:t>.</a:t>
            </a:r>
          </a:p>
          <a:p>
            <a:pPr algn="ctr">
              <a:buFont typeface="Wingdings" pitchFamily="2" charset="2"/>
              <a:buChar char="v"/>
            </a:pPr>
            <a:endParaRPr lang="tr-TR" sz="2200" b="1"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221088"/>
            <a:ext cx="8229600" cy="1963688"/>
          </a:xfrm>
        </p:spPr>
        <p:txBody>
          <a:bodyPr/>
          <a:lstStyle/>
          <a:p>
            <a:pPr>
              <a:buNone/>
            </a:pPr>
            <a:endParaRPr lang="tr-TR" sz="2800" dirty="0" smtClean="0"/>
          </a:p>
          <a:p>
            <a:pPr>
              <a:buNone/>
            </a:pPr>
            <a:r>
              <a:rPr lang="tr-TR" sz="2800" dirty="0" smtClean="0"/>
              <a:t>			</a:t>
            </a:r>
            <a:r>
              <a:rPr lang="tr-TR" sz="4800" b="1" dirty="0" smtClean="0"/>
              <a:t>TEŞEKKÜR EDERİZ</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pic>
        <p:nvPicPr>
          <p:cNvPr id="182274" name="Picture 2" descr="http://media.sondevir.com/250x190/2013/02/05/su-savaslari.jpg">
            <a:hlinkClick r:id="rId2"/>
          </p:cNvPr>
          <p:cNvPicPr>
            <a:picLocks noChangeAspect="1" noChangeArrowheads="1"/>
          </p:cNvPicPr>
          <p:nvPr/>
        </p:nvPicPr>
        <p:blipFill>
          <a:blip r:embed="rId3" cstate="print"/>
          <a:srcRect/>
          <a:stretch>
            <a:fillRect/>
          </a:stretch>
        </p:blipFill>
        <p:spPr bwMode="auto">
          <a:xfrm>
            <a:off x="1259632" y="0"/>
            <a:ext cx="6726907" cy="443395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t>ÇALIŞTAY PROGRAMI</a:t>
            </a:r>
            <a:endParaRPr lang="tr-TR" dirty="0"/>
          </a:p>
        </p:txBody>
      </p:sp>
      <p:sp>
        <p:nvSpPr>
          <p:cNvPr id="6" name="5 İçerik Yer Tutucusu"/>
          <p:cNvSpPr>
            <a:spLocks noGrp="1"/>
          </p:cNvSpPr>
          <p:nvPr>
            <p:ph idx="1"/>
          </p:nvPr>
        </p:nvSpPr>
        <p:spPr>
          <a:xfrm>
            <a:off x="179512" y="980728"/>
            <a:ext cx="8712968" cy="5616624"/>
          </a:xfrm>
        </p:spPr>
        <p:txBody>
          <a:bodyPr/>
          <a:lstStyle/>
          <a:p>
            <a:pPr algn="just" eaLnBrk="1" fontAlgn="auto" hangingPunct="1">
              <a:buFont typeface="Wingdings" pitchFamily="2" charset="2"/>
              <a:buChar char="Ø"/>
            </a:pPr>
            <a:endParaRPr lang="tr-TR" sz="2000" b="1" dirty="0" smtClean="0"/>
          </a:p>
          <a:p>
            <a:pPr algn="just" eaLnBrk="1" fontAlgn="auto" hangingPunct="1">
              <a:buFont typeface="Wingdings" pitchFamily="2" charset="2"/>
              <a:buChar char="Ø"/>
            </a:pPr>
            <a:r>
              <a:rPr lang="tr-TR" sz="2000" b="1" dirty="0" smtClean="0"/>
              <a:t>Açılış Konuşmaları</a:t>
            </a:r>
          </a:p>
          <a:p>
            <a:pPr algn="just" eaLnBrk="1" fontAlgn="auto" hangingPunct="1">
              <a:buFont typeface="Wingdings" pitchFamily="2" charset="2"/>
              <a:buChar char="Ø"/>
            </a:pPr>
            <a:endParaRPr lang="tr-TR" sz="2000" b="1" dirty="0" smtClean="0"/>
          </a:p>
          <a:p>
            <a:pPr algn="just" eaLnBrk="1" fontAlgn="auto" hangingPunct="1">
              <a:buFont typeface="Wingdings" pitchFamily="2" charset="2"/>
              <a:buChar char="Ø"/>
            </a:pPr>
            <a:r>
              <a:rPr lang="tr-TR" sz="2000" b="1" dirty="0" smtClean="0"/>
              <a:t>Türkiye’de Su Tahsisi  - Politikalar ve Uygulamalar</a:t>
            </a:r>
          </a:p>
          <a:p>
            <a:pPr algn="just" eaLnBrk="1" fontAlgn="auto" hangingPunct="1">
              <a:buFont typeface="Wingdings" pitchFamily="2" charset="2"/>
              <a:buChar char="Ø"/>
            </a:pPr>
            <a:endParaRPr lang="tr-TR" sz="2000" dirty="0" smtClean="0"/>
          </a:p>
          <a:p>
            <a:pPr algn="just" eaLnBrk="1" fontAlgn="auto" hangingPunct="1">
              <a:buFont typeface="Wingdings" pitchFamily="2" charset="2"/>
              <a:buChar char="Ø"/>
            </a:pPr>
            <a:r>
              <a:rPr lang="tr-TR" sz="2000" b="1" dirty="0" smtClean="0"/>
              <a:t>Diğer Ülkelerdeki Su Tahsisi Yapılanması – Türkiye için Değerli Örnekler </a:t>
            </a:r>
            <a:endParaRPr lang="tr-TR" sz="2000" dirty="0" smtClean="0"/>
          </a:p>
          <a:p>
            <a:pPr algn="just" eaLnBrk="1" fontAlgn="b" hangingPunct="1">
              <a:buNone/>
            </a:pPr>
            <a:endParaRPr lang="tr-TR" sz="2000" b="1" dirty="0" smtClean="0"/>
          </a:p>
          <a:p>
            <a:pPr algn="just" eaLnBrk="1" fontAlgn="b" hangingPunct="1">
              <a:buFont typeface="Wingdings" pitchFamily="2" charset="2"/>
              <a:buChar char="Ø"/>
            </a:pPr>
            <a:r>
              <a:rPr lang="tr-TR" sz="2000" b="1" u="sng" dirty="0" smtClean="0"/>
              <a:t>Çalışma Grubu Toplantıları:</a:t>
            </a:r>
          </a:p>
          <a:p>
            <a:pPr algn="just" eaLnBrk="1" fontAlgn="auto" hangingPunct="1">
              <a:lnSpc>
                <a:spcPct val="115000"/>
              </a:lnSpc>
              <a:buNone/>
            </a:pPr>
            <a:r>
              <a:rPr lang="tr-TR" sz="2000" b="1" dirty="0" smtClean="0"/>
              <a:t>	Su Tahsisinde Mevcut ve İhtiyaç Duyulan Kurumsal Yapı</a:t>
            </a:r>
          </a:p>
          <a:p>
            <a:pPr algn="just" eaLnBrk="1" fontAlgn="auto" hangingPunct="1">
              <a:buNone/>
            </a:pPr>
            <a:r>
              <a:rPr lang="tr-TR" sz="2000" b="1" dirty="0" smtClean="0"/>
              <a:t>	Farklı Kullanıcılar Açısından Öncelikli Kriterlerin Belirlenmesi</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0"/>
            <a:ext cx="7200800" cy="692696"/>
          </a:xfrm>
        </p:spPr>
        <p:txBody>
          <a:bodyPr/>
          <a:lstStyle/>
          <a:p>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KATILIM SAĞLAYAN KAMU KURUM- KURULUŞLARI VE SİVİL TOPLUM ÖRGÜTLERİ TEMSİLCİLERİ</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endParaRPr lang="tr-TR" sz="1800" dirty="0"/>
          </a:p>
        </p:txBody>
      </p:sp>
      <p:sp>
        <p:nvSpPr>
          <p:cNvPr id="3" name="2 İçerik Yer Tutucusu"/>
          <p:cNvSpPr>
            <a:spLocks noGrp="1"/>
          </p:cNvSpPr>
          <p:nvPr>
            <p:ph idx="1"/>
          </p:nvPr>
        </p:nvSpPr>
        <p:spPr>
          <a:xfrm>
            <a:off x="323528" y="1268760"/>
            <a:ext cx="8229600" cy="5112568"/>
          </a:xfrm>
        </p:spPr>
        <p:txBody>
          <a:bodyPr/>
          <a:lstStyle/>
          <a:p>
            <a:pPr>
              <a:buFont typeface="Wingdings" pitchFamily="2" charset="2"/>
              <a:buChar char="v"/>
            </a:pPr>
            <a:r>
              <a:rPr lang="tr-TR" sz="2000" dirty="0" smtClean="0">
                <a:latin typeface="Arial" pitchFamily="34" charset="0"/>
                <a:cs typeface="Arial" pitchFamily="34" charset="0"/>
              </a:rPr>
              <a:t>Bilim, Sanayi ve Teknoloji Bakanlığı</a:t>
            </a:r>
          </a:p>
          <a:p>
            <a:pPr>
              <a:buFont typeface="Wingdings" pitchFamily="2" charset="2"/>
              <a:buChar char="ü"/>
            </a:pPr>
            <a:r>
              <a:rPr lang="tr-TR" sz="1600" dirty="0" smtClean="0">
                <a:latin typeface="Arial" pitchFamily="34" charset="0"/>
                <a:cs typeface="Arial" pitchFamily="34" charset="0"/>
              </a:rPr>
              <a:t>Sanayi Bölgeleri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Çevre ve Şehircilik Bakanlığı </a:t>
            </a:r>
          </a:p>
          <a:p>
            <a:pPr>
              <a:buFont typeface="Wingdings" pitchFamily="2" charset="2"/>
              <a:buChar char="ü"/>
            </a:pPr>
            <a:r>
              <a:rPr lang="tr-TR" sz="1600" dirty="0" smtClean="0">
                <a:latin typeface="Arial" pitchFamily="34" charset="0"/>
                <a:cs typeface="Arial" pitchFamily="34" charset="0"/>
              </a:rPr>
              <a:t>Çevre Yönetimi Genel Müdürlüğü</a:t>
            </a:r>
          </a:p>
          <a:p>
            <a:pPr>
              <a:buFont typeface="Wingdings" pitchFamily="2" charset="2"/>
              <a:buChar char="ü"/>
            </a:pPr>
            <a:r>
              <a:rPr lang="tr-TR" sz="1600" dirty="0" smtClean="0">
                <a:latin typeface="Arial" pitchFamily="34" charset="0"/>
                <a:cs typeface="Arial" pitchFamily="34" charset="0"/>
              </a:rPr>
              <a:t>Çevresel Etki Değerlendirmesi İzin ve Denetim Genel Müdürlüğü</a:t>
            </a: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Orman ve Su İşleri Bakanlığı </a:t>
            </a:r>
          </a:p>
          <a:p>
            <a:pPr>
              <a:buFont typeface="Wingdings" pitchFamily="2" charset="2"/>
              <a:buChar char="ü"/>
            </a:pPr>
            <a:r>
              <a:rPr lang="tr-TR" sz="1600" dirty="0" smtClean="0">
                <a:latin typeface="Arial" pitchFamily="34" charset="0"/>
                <a:cs typeface="Arial" pitchFamily="34" charset="0"/>
              </a:rPr>
              <a:t>Çölleşme ve Erozyonla Mücadele Genel Müdürlüğü </a:t>
            </a:r>
          </a:p>
          <a:p>
            <a:pPr>
              <a:buFont typeface="Wingdings" pitchFamily="2" charset="2"/>
              <a:buChar char="ü"/>
            </a:pPr>
            <a:r>
              <a:rPr lang="tr-TR" sz="1600" dirty="0" smtClean="0">
                <a:latin typeface="Arial" pitchFamily="34" charset="0"/>
                <a:cs typeface="Arial" pitchFamily="34" charset="0"/>
              </a:rPr>
              <a:t>Devlet Su İşleri Genel Müdürlüğü </a:t>
            </a:r>
          </a:p>
          <a:p>
            <a:pPr>
              <a:buFont typeface="Wingdings" pitchFamily="2" charset="2"/>
              <a:buChar char="ü"/>
            </a:pPr>
            <a:r>
              <a:rPr lang="tr-TR" sz="1600" dirty="0" smtClean="0">
                <a:latin typeface="Arial" pitchFamily="34" charset="0"/>
                <a:cs typeface="Arial" pitchFamily="34" charset="0"/>
              </a:rPr>
              <a:t>Doğa Koruma ve Milli Parklar Genel Müdürlüğü</a:t>
            </a:r>
          </a:p>
          <a:p>
            <a:pPr>
              <a:buFont typeface="Wingdings" pitchFamily="2" charset="2"/>
              <a:buChar char="ü"/>
            </a:pPr>
            <a:r>
              <a:rPr lang="tr-TR" sz="1600" dirty="0" smtClean="0">
                <a:latin typeface="Arial" pitchFamily="34" charset="0"/>
                <a:cs typeface="Arial" pitchFamily="34" charset="0"/>
              </a:rPr>
              <a:t>Su Yönetimi Genel Müdürlüğü</a:t>
            </a:r>
          </a:p>
          <a:p>
            <a:pPr>
              <a:buFont typeface="Wingdings" pitchFamily="2" charset="2"/>
              <a:buChar char="ü"/>
            </a:pPr>
            <a:r>
              <a:rPr lang="tr-TR" sz="1600" dirty="0" smtClean="0">
                <a:latin typeface="Arial" pitchFamily="34" charset="0"/>
                <a:cs typeface="Arial" pitchFamily="34" charset="0"/>
              </a:rPr>
              <a:t>Türkiye Su Enstitüsü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Enerji ve Tabii Kaynaklar Bakanlığı</a:t>
            </a:r>
          </a:p>
          <a:p>
            <a:pPr>
              <a:buFont typeface="Wingdings" pitchFamily="2" charset="2"/>
              <a:buChar char="ü"/>
            </a:pPr>
            <a:r>
              <a:rPr lang="tr-TR" sz="1200" dirty="0" smtClean="0">
                <a:latin typeface="Arial" pitchFamily="34" charset="0"/>
                <a:cs typeface="Arial" pitchFamily="34" charset="0"/>
              </a:rPr>
              <a:t>Yenilenebilir Enerji Genel Müdürlüğü</a:t>
            </a:r>
          </a:p>
          <a:p>
            <a:pPr>
              <a:buNone/>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ü"/>
            </a:pPr>
            <a:endParaRPr lang="tr-TR" sz="200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24744"/>
            <a:ext cx="8229600" cy="4525963"/>
          </a:xfrm>
        </p:spPr>
        <p:txBody>
          <a:bodyPr/>
          <a:lstStyle/>
          <a:p>
            <a:pPr>
              <a:buFont typeface="Wingdings" pitchFamily="2" charset="2"/>
              <a:buChar char="v"/>
            </a:pPr>
            <a:r>
              <a:rPr lang="tr-TR" sz="2000" dirty="0" smtClean="0">
                <a:latin typeface="Arial" pitchFamily="34" charset="0"/>
                <a:cs typeface="Arial" pitchFamily="34" charset="0"/>
              </a:rPr>
              <a:t>Gıda Tarım ve Hayvancılık Bakanlığı </a:t>
            </a:r>
          </a:p>
          <a:p>
            <a:pPr>
              <a:buFont typeface="Wingdings" pitchFamily="2" charset="2"/>
              <a:buChar char="ü"/>
            </a:pPr>
            <a:r>
              <a:rPr lang="tr-TR" sz="1600" dirty="0" smtClean="0">
                <a:latin typeface="Arial" pitchFamily="34" charset="0"/>
                <a:cs typeface="Arial" pitchFamily="34" charset="0"/>
              </a:rPr>
              <a:t>(Balıkçılık ve Su Ürünleri Genel Müdürlüğü)</a:t>
            </a:r>
          </a:p>
          <a:p>
            <a:pPr>
              <a:buFont typeface="Wingdings" pitchFamily="2" charset="2"/>
              <a:buChar char="ü"/>
            </a:pPr>
            <a:r>
              <a:rPr lang="tr-TR" sz="1600" dirty="0" smtClean="0">
                <a:latin typeface="Arial" pitchFamily="34" charset="0"/>
                <a:cs typeface="Arial" pitchFamily="34" charset="0"/>
              </a:rPr>
              <a:t>(Bitkisel Üretim Genel Müdürlüğü)</a:t>
            </a:r>
          </a:p>
          <a:p>
            <a:pPr>
              <a:buFont typeface="Wingdings" pitchFamily="2" charset="2"/>
              <a:buChar char="ü"/>
            </a:pPr>
            <a:r>
              <a:rPr lang="tr-TR" sz="1600" dirty="0" smtClean="0">
                <a:latin typeface="Arial" pitchFamily="34" charset="0"/>
                <a:cs typeface="Arial" pitchFamily="34" charset="0"/>
              </a:rPr>
              <a:t>(Tarım İşletmeleri Genel Müdürlüğü)</a:t>
            </a:r>
          </a:p>
          <a:p>
            <a:pPr>
              <a:buFont typeface="Wingdings" pitchFamily="2" charset="2"/>
              <a:buChar char="ü"/>
            </a:pPr>
            <a:r>
              <a:rPr lang="tr-TR" sz="1600" dirty="0" smtClean="0">
                <a:latin typeface="Arial" pitchFamily="34" charset="0"/>
                <a:cs typeface="Arial" pitchFamily="34" charset="0"/>
              </a:rPr>
              <a:t>(Tarım Reformu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Kültür ve Turizm Bakanlığı </a:t>
            </a:r>
          </a:p>
          <a:p>
            <a:pPr>
              <a:buFont typeface="Wingdings" pitchFamily="2" charset="2"/>
              <a:buChar char="ü"/>
            </a:pPr>
            <a:r>
              <a:rPr lang="tr-TR" sz="1600" dirty="0" smtClean="0">
                <a:latin typeface="Arial" pitchFamily="34" charset="0"/>
                <a:cs typeface="Arial" pitchFamily="34" charset="0"/>
              </a:rPr>
              <a:t>Yatırım ve İşletmeler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Maliye  Bakanlığı </a:t>
            </a:r>
          </a:p>
          <a:p>
            <a:pPr>
              <a:buFont typeface="Wingdings" pitchFamily="2" charset="2"/>
              <a:buChar char="ü"/>
            </a:pPr>
            <a:r>
              <a:rPr lang="tr-TR" sz="1600" dirty="0" smtClean="0">
                <a:latin typeface="Arial" pitchFamily="34" charset="0"/>
                <a:cs typeface="Arial" pitchFamily="34" charset="0"/>
              </a:rPr>
              <a:t>Milli Emlak Genel Müdürlüğü</a:t>
            </a:r>
          </a:p>
          <a:p>
            <a:pPr>
              <a:buNone/>
            </a:pPr>
            <a:endParaRPr lang="tr-TR" sz="1600" dirty="0" smtClean="0">
              <a:latin typeface="Arial" pitchFamily="34" charset="0"/>
              <a:cs typeface="Arial" pitchFamily="34" charset="0"/>
            </a:endParaRPr>
          </a:p>
          <a:p>
            <a:pPr>
              <a:buFont typeface="Wingdings" pitchFamily="2" charset="2"/>
              <a:buChar char="v"/>
            </a:pPr>
            <a:r>
              <a:rPr lang="tr-TR" sz="2000" dirty="0" smtClean="0">
                <a:latin typeface="Arial" pitchFamily="34" charset="0"/>
                <a:cs typeface="Arial" pitchFamily="34" charset="0"/>
              </a:rPr>
              <a:t>Hazine Müsteşarlığı </a:t>
            </a:r>
          </a:p>
          <a:p>
            <a:pPr>
              <a:buNone/>
            </a:pPr>
            <a:endParaRPr lang="tr-TR" sz="1600" dirty="0" smtClean="0">
              <a:latin typeface="Arial" pitchFamily="34" charset="0"/>
              <a:cs typeface="Arial" pitchFamily="34" charset="0"/>
            </a:endParaRPr>
          </a:p>
          <a:p>
            <a:pPr>
              <a:buNone/>
            </a:pPr>
            <a:endParaRPr lang="tr-TR" sz="160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5" name="1 Başlık"/>
          <p:cNvSpPr>
            <a:spLocks noGrp="1"/>
          </p:cNvSpPr>
          <p:nvPr>
            <p:ph type="title"/>
          </p:nvPr>
        </p:nvSpPr>
        <p:spPr>
          <a:xfrm>
            <a:off x="1331640" y="1"/>
            <a:ext cx="7355160" cy="692696"/>
          </a:xfrm>
        </p:spPr>
        <p:txBody>
          <a:bodyPr/>
          <a:lstStyle/>
          <a:p>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KATILIM SAĞLAYAN KAMU KURUM- KURULUŞLARI VE SİVİL TOPLUM ÖRGÜTLERİ TEMSİLCİLERİ</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endParaRPr lang="tr-T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lstStyle/>
          <a:p>
            <a:pPr>
              <a:buFont typeface="Wingdings" pitchFamily="2" charset="2"/>
              <a:buChar char="ü"/>
            </a:pPr>
            <a:endParaRPr lang="tr-TR" sz="1600" dirty="0" smtClean="0">
              <a:latin typeface="Arial" pitchFamily="34" charset="0"/>
              <a:cs typeface="Arial" pitchFamily="34" charset="0"/>
            </a:endParaRPr>
          </a:p>
          <a:p>
            <a:pPr>
              <a:buFont typeface="Wingdings" pitchFamily="2" charset="2"/>
              <a:buChar char="v"/>
            </a:pPr>
            <a:r>
              <a:rPr lang="tr-TR" sz="2200" dirty="0" smtClean="0">
                <a:latin typeface="Arial" pitchFamily="34" charset="0"/>
                <a:cs typeface="Arial" pitchFamily="34" charset="0"/>
              </a:rPr>
              <a:t>Elektrik Üretim Anonim Şirketi (EÜAŞ)</a:t>
            </a:r>
          </a:p>
          <a:p>
            <a:pPr lvl="0" algn="just">
              <a:buFont typeface="Wingdings" pitchFamily="2" charset="2"/>
              <a:buChar char="v"/>
              <a:defRPr/>
            </a:pPr>
            <a:r>
              <a:rPr lang="tr-TR" sz="2200" dirty="0" smtClean="0">
                <a:latin typeface="Arial" pitchFamily="34" charset="0"/>
                <a:cs typeface="Arial" pitchFamily="34" charset="0"/>
              </a:rPr>
              <a:t>TEMA</a:t>
            </a:r>
          </a:p>
          <a:p>
            <a:pPr lvl="0" algn="just">
              <a:buFont typeface="Wingdings" pitchFamily="2" charset="2"/>
              <a:buChar char="v"/>
              <a:defRPr/>
            </a:pPr>
            <a:r>
              <a:rPr lang="tr-TR" sz="2200" dirty="0" smtClean="0">
                <a:latin typeface="Arial" pitchFamily="34" charset="0"/>
                <a:cs typeface="Arial" pitchFamily="34" charset="0"/>
              </a:rPr>
              <a:t>Doğa Koruma Merkezi </a:t>
            </a:r>
          </a:p>
          <a:p>
            <a:pPr lvl="0" algn="just">
              <a:buFont typeface="Wingdings" pitchFamily="2" charset="2"/>
              <a:buChar char="v"/>
              <a:defRPr/>
            </a:pPr>
            <a:r>
              <a:rPr lang="tr-TR" sz="2200" dirty="0" smtClean="0">
                <a:latin typeface="Arial" pitchFamily="34" charset="0"/>
                <a:cs typeface="Arial" pitchFamily="34" charset="0"/>
              </a:rPr>
              <a:t>Türkiye Belediyeler Birliği</a:t>
            </a:r>
          </a:p>
          <a:p>
            <a:pPr lvl="0" algn="just">
              <a:buFont typeface="Wingdings" pitchFamily="2" charset="2"/>
              <a:buChar char="v"/>
              <a:defRPr/>
            </a:pPr>
            <a:r>
              <a:rPr lang="tr-TR" sz="2200" dirty="0" smtClean="0">
                <a:latin typeface="Arial" pitchFamily="34" charset="0"/>
                <a:cs typeface="Arial" pitchFamily="34" charset="0"/>
              </a:rPr>
              <a:t>Su Vakfı </a:t>
            </a:r>
          </a:p>
          <a:p>
            <a:pPr lvl="0" algn="just">
              <a:buFont typeface="Wingdings" pitchFamily="2" charset="2"/>
              <a:buChar char="v"/>
              <a:defRPr/>
            </a:pPr>
            <a:r>
              <a:rPr lang="tr-TR" sz="2200" dirty="0" smtClean="0">
                <a:latin typeface="Arial" pitchFamily="34" charset="0"/>
                <a:cs typeface="Arial" pitchFamily="34" charset="0"/>
              </a:rPr>
              <a:t>Doğa Koruma Merkezi</a:t>
            </a:r>
          </a:p>
          <a:p>
            <a:pPr algn="just">
              <a:buFont typeface="Wingdings" pitchFamily="2" charset="2"/>
              <a:buChar char="v"/>
              <a:defRPr/>
            </a:pPr>
            <a:r>
              <a:rPr lang="tr-TR" sz="2200" dirty="0" smtClean="0">
                <a:latin typeface="Arial" pitchFamily="34" charset="0"/>
                <a:cs typeface="Arial" pitchFamily="34" charset="0"/>
              </a:rPr>
              <a:t>Doğal Hayatı Koruma Vakfı (WWF)</a:t>
            </a:r>
          </a:p>
          <a:p>
            <a:pPr algn="just">
              <a:buFont typeface="Wingdings" pitchFamily="2" charset="2"/>
              <a:buChar char="v"/>
              <a:defRPr/>
            </a:pPr>
            <a:r>
              <a:rPr lang="tr-TR" sz="2200" dirty="0" smtClean="0">
                <a:latin typeface="Arial" pitchFamily="34" charset="0"/>
                <a:cs typeface="Arial" pitchFamily="34" charset="0"/>
              </a:rPr>
              <a:t>Sulama Birlikleri Derneği (</a:t>
            </a:r>
            <a:r>
              <a:rPr lang="tr-TR" sz="2200" dirty="0" err="1" smtClean="0">
                <a:latin typeface="Arial" pitchFamily="34" charset="0"/>
                <a:cs typeface="Arial" pitchFamily="34" charset="0"/>
              </a:rPr>
              <a:t>SuBirDer</a:t>
            </a:r>
            <a:r>
              <a:rPr lang="tr-TR" sz="2200" dirty="0" smtClean="0">
                <a:latin typeface="Arial" pitchFamily="34" charset="0"/>
                <a:cs typeface="Arial" pitchFamily="34" charset="0"/>
              </a:rPr>
              <a:t>)</a:t>
            </a:r>
          </a:p>
          <a:p>
            <a:pPr algn="just">
              <a:buFont typeface="Wingdings" pitchFamily="2" charset="2"/>
              <a:buChar char="v"/>
              <a:defRPr/>
            </a:pPr>
            <a:r>
              <a:rPr lang="tr-TR" sz="2200" dirty="0" smtClean="0">
                <a:latin typeface="Arial" pitchFamily="34" charset="0"/>
                <a:cs typeface="Arial" pitchFamily="34" charset="0"/>
              </a:rPr>
              <a:t>Türkiye Sulama Kooperatifleri Merkez Birliği (TÜS-KOOPBİR)</a:t>
            </a:r>
          </a:p>
          <a:p>
            <a:pPr algn="just">
              <a:buFont typeface="Wingdings" pitchFamily="2" charset="2"/>
              <a:buChar char="v"/>
              <a:defRPr/>
            </a:pPr>
            <a:r>
              <a:rPr lang="tr-TR" sz="2200" dirty="0" smtClean="0">
                <a:latin typeface="Arial" pitchFamily="34" charset="0"/>
                <a:cs typeface="Arial" pitchFamily="34" charset="0"/>
              </a:rPr>
              <a:t>İSKİ, ASKİ, ESKİ, BUSKİ, ASAT</a:t>
            </a:r>
          </a:p>
          <a:p>
            <a:pPr algn="just">
              <a:buFont typeface="Wingdings" pitchFamily="2" charset="2"/>
              <a:buChar char="v"/>
              <a:defRPr/>
            </a:pPr>
            <a:r>
              <a:rPr lang="tr-TR" sz="2200" dirty="0" smtClean="0">
                <a:latin typeface="Arial" pitchFamily="34" charset="0"/>
                <a:cs typeface="Arial" pitchFamily="34" charset="0"/>
              </a:rPr>
              <a:t>ODTÜ, İTÜ</a:t>
            </a:r>
          </a:p>
          <a:p>
            <a:pPr>
              <a:buFont typeface="Wingdings" pitchFamily="2" charset="2"/>
              <a:buChar char="v"/>
            </a:pPr>
            <a:endParaRPr lang="tr-TR" sz="2000" dirty="0" smtClean="0">
              <a:latin typeface="Arial" pitchFamily="34" charset="0"/>
              <a:cs typeface="Arial" pitchFamily="34" charset="0"/>
            </a:endParaRPr>
          </a:p>
          <a:p>
            <a:endParaRPr lang="tr-TR" sz="2000" dirty="0" smtClean="0">
              <a:latin typeface="Arial" pitchFamily="34" charset="0"/>
              <a:cs typeface="Arial" pitchFamily="34" charset="0"/>
            </a:endParaRPr>
          </a:p>
          <a:p>
            <a:endParaRPr lang="tr-TR" sz="100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5" name="1 Başlık"/>
          <p:cNvSpPr>
            <a:spLocks noGrp="1"/>
          </p:cNvSpPr>
          <p:nvPr>
            <p:ph type="title"/>
          </p:nvPr>
        </p:nvSpPr>
        <p:spPr>
          <a:xfrm>
            <a:off x="1331640" y="1"/>
            <a:ext cx="7355160" cy="692696"/>
          </a:xfrm>
        </p:spPr>
        <p:txBody>
          <a:bodyPr/>
          <a:lstStyle/>
          <a:p>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KATILIM SAĞLAYAN KAMU KURUM- KURULUŞLARI VE SİVİL TOPLUM ÖRGÜTLERİ TEMSİLCİLERİ</a:t>
            </a:r>
            <a:r>
              <a:rPr lang="tr-TR" sz="1800" dirty="0" smtClean="0">
                <a:latin typeface="Arial" pitchFamily="34" charset="0"/>
                <a:cs typeface="Arial" pitchFamily="34" charset="0"/>
              </a:rPr>
              <a:t/>
            </a:r>
            <a:br>
              <a:rPr lang="tr-TR" sz="1800" dirty="0" smtClean="0">
                <a:latin typeface="Arial" pitchFamily="34" charset="0"/>
                <a:cs typeface="Arial" pitchFamily="34" charset="0"/>
              </a:rPr>
            </a:br>
            <a:endParaRPr lang="tr-T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lstStyle/>
          <a:p>
            <a:r>
              <a:rPr lang="tr-TR" sz="4000" dirty="0" smtClean="0"/>
              <a:t>AÇILIŞ KONUŞMALARI</a:t>
            </a:r>
            <a:endParaRPr lang="tr-TR" sz="4000" dirty="0"/>
          </a:p>
        </p:txBody>
      </p:sp>
      <p:sp>
        <p:nvSpPr>
          <p:cNvPr id="3" name="2 İçerik Yer Tutucusu"/>
          <p:cNvSpPr>
            <a:spLocks noGrp="1"/>
          </p:cNvSpPr>
          <p:nvPr>
            <p:ph idx="1"/>
          </p:nvPr>
        </p:nvSpPr>
        <p:spPr/>
        <p:txBody>
          <a:bodyPr/>
          <a:lstStyle/>
          <a:p>
            <a:pPr>
              <a:buFont typeface="Wingdings" pitchFamily="2" charset="2"/>
              <a:buChar char="v"/>
            </a:pPr>
            <a:r>
              <a:rPr lang="tr-TR" dirty="0" smtClean="0"/>
              <a:t> </a:t>
            </a:r>
            <a:r>
              <a:rPr lang="tr-TR" dirty="0" smtClean="0">
                <a:latin typeface="Arial" pitchFamily="34" charset="0"/>
                <a:cs typeface="Arial" pitchFamily="34" charset="0"/>
              </a:rPr>
              <a:t>Su Yönetimi Genel Müdürü </a:t>
            </a:r>
          </a:p>
          <a:p>
            <a:pPr>
              <a:buNone/>
            </a:pPr>
            <a:r>
              <a:rPr lang="tr-TR" dirty="0" smtClean="0">
                <a:latin typeface="Arial" pitchFamily="34" charset="0"/>
                <a:cs typeface="Arial" pitchFamily="34" charset="0"/>
              </a:rPr>
              <a:t>	Sayın Prof. Dr. Cumali KINACI</a:t>
            </a:r>
          </a:p>
          <a:p>
            <a:pPr>
              <a:buNone/>
            </a:pPr>
            <a:endParaRPr lang="tr-TR" dirty="0" smtClean="0">
              <a:latin typeface="Arial" pitchFamily="34" charset="0"/>
              <a:cs typeface="Arial" pitchFamily="34" charset="0"/>
            </a:endParaRPr>
          </a:p>
          <a:p>
            <a:pPr>
              <a:buFont typeface="Wingdings" pitchFamily="2" charset="2"/>
              <a:buChar char="v"/>
            </a:pPr>
            <a:r>
              <a:rPr lang="tr-TR" dirty="0" smtClean="0">
                <a:latin typeface="Arial" pitchFamily="34" charset="0"/>
                <a:cs typeface="Arial" pitchFamily="34" charset="0"/>
              </a:rPr>
              <a:t>Dünya Bankası Türkiye Ülke Direktörü</a:t>
            </a:r>
          </a:p>
          <a:p>
            <a:pPr>
              <a:buNone/>
            </a:pPr>
            <a:r>
              <a:rPr lang="tr-TR" dirty="0" smtClean="0">
                <a:latin typeface="Arial" pitchFamily="34" charset="0"/>
                <a:cs typeface="Arial" pitchFamily="34" charset="0"/>
              </a:rPr>
              <a:t>	Sayın Martin RAISER</a:t>
            </a:r>
          </a:p>
          <a:p>
            <a:pPr>
              <a:buNone/>
            </a:pPr>
            <a:endParaRPr lang="tr-TR" dirty="0" smtClean="0">
              <a:latin typeface="Arial" pitchFamily="34" charset="0"/>
              <a:cs typeface="Arial" pitchFamily="34" charset="0"/>
            </a:endParaRPr>
          </a:p>
          <a:p>
            <a:pPr>
              <a:buFont typeface="Wingdings" pitchFamily="2" charset="2"/>
              <a:buChar char="v"/>
            </a:pPr>
            <a:r>
              <a:rPr lang="tr-TR" dirty="0" smtClean="0">
                <a:latin typeface="Arial" pitchFamily="34" charset="0"/>
                <a:cs typeface="Arial" pitchFamily="34" charset="0"/>
              </a:rPr>
              <a:t>Orman ve Su İşleri Bakanı</a:t>
            </a:r>
          </a:p>
          <a:p>
            <a:pPr>
              <a:buNone/>
            </a:pPr>
            <a:r>
              <a:rPr lang="tr-TR" dirty="0" smtClean="0">
                <a:latin typeface="Arial" pitchFamily="34" charset="0"/>
                <a:cs typeface="Arial" pitchFamily="34" charset="0"/>
              </a:rPr>
              <a:t>	Sayın Prof. Dr. Veysel EROĞLU</a:t>
            </a:r>
            <a:endParaRPr lang="tr-TR"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Font typeface="Wingdings" pitchFamily="2" charset="2"/>
              <a:buChar char="v"/>
            </a:pPr>
            <a:r>
              <a:rPr lang="tr-TR" sz="2000" dirty="0" smtClean="0">
                <a:latin typeface="Arial" pitchFamily="34" charset="0"/>
                <a:cs typeface="Arial" pitchFamily="34" charset="0"/>
              </a:rPr>
              <a:t>Ülkemizin su zengini olmaması</a:t>
            </a:r>
          </a:p>
          <a:p>
            <a:pPr algn="just">
              <a:buFont typeface="Wingdings" pitchFamily="2" charset="2"/>
              <a:buChar char="v"/>
            </a:pPr>
            <a:r>
              <a:rPr lang="tr-TR" sz="2000" dirty="0" smtClean="0">
                <a:latin typeface="Arial" pitchFamily="34" charset="0"/>
                <a:cs typeface="Arial" pitchFamily="34" charset="0"/>
              </a:rPr>
              <a:t>Yağış miktarının hem bölgelere hem de mevsimlere göre ciddi değişimler göstermesi</a:t>
            </a:r>
          </a:p>
          <a:p>
            <a:pPr algn="just">
              <a:buNone/>
            </a:pP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sebepleriye</a:t>
            </a:r>
            <a:r>
              <a:rPr lang="tr-TR" sz="2000" dirty="0" smtClean="0">
                <a:latin typeface="Arial" pitchFamily="34" charset="0"/>
                <a:cs typeface="Arial" pitchFamily="34" charset="0"/>
              </a:rPr>
              <a:t> </a:t>
            </a:r>
            <a:r>
              <a:rPr lang="tr-TR" sz="2000" b="1" i="1" dirty="0" smtClean="0">
                <a:latin typeface="Arial" pitchFamily="34" charset="0"/>
                <a:cs typeface="Arial" pitchFamily="34" charset="0"/>
              </a:rPr>
              <a:t>su tahsislerinin adil ve sürdürülebilir </a:t>
            </a:r>
            <a:r>
              <a:rPr lang="tr-TR" sz="2000" dirty="0" smtClean="0">
                <a:latin typeface="Arial" pitchFamily="34" charset="0"/>
                <a:cs typeface="Arial" pitchFamily="34" charset="0"/>
              </a:rPr>
              <a:t>olması gerektiğini ifade etmiştir.</a:t>
            </a:r>
          </a:p>
          <a:p>
            <a:pPr algn="just">
              <a:buNone/>
            </a:pPr>
            <a:endParaRPr lang="tr-TR" sz="2000" dirty="0" smtClean="0">
              <a:latin typeface="Arial" pitchFamily="34" charset="0"/>
              <a:cs typeface="Arial" pitchFamily="34" charset="0"/>
            </a:endParaRPr>
          </a:p>
          <a:p>
            <a:pPr algn="just">
              <a:buNone/>
            </a:pPr>
            <a:r>
              <a:rPr lang="tr-TR" sz="2000" dirty="0" smtClean="0">
                <a:latin typeface="Arial" pitchFamily="34" charset="0"/>
                <a:cs typeface="Arial" pitchFamily="34" charset="0"/>
              </a:rPr>
              <a:t>	</a:t>
            </a:r>
            <a:r>
              <a:rPr lang="tr-TR" sz="2000" b="1" i="1" dirty="0" smtClean="0">
                <a:latin typeface="Arial" pitchFamily="34" charset="0"/>
                <a:cs typeface="Arial" pitchFamily="34" charset="0"/>
              </a:rPr>
              <a:t>Sağlıklı, güvenilir ve yeterli miktarda su temin </a:t>
            </a:r>
            <a:r>
              <a:rPr lang="tr-TR" sz="2000" dirty="0" smtClean="0">
                <a:latin typeface="Arial" pitchFamily="34" charset="0"/>
                <a:cs typeface="Arial" pitchFamily="34" charset="0"/>
              </a:rPr>
              <a:t>edilmesinin </a:t>
            </a:r>
          </a:p>
          <a:p>
            <a:pPr algn="just">
              <a:buFont typeface="Wingdings" pitchFamily="2" charset="2"/>
              <a:buChar char="v"/>
            </a:pPr>
            <a:r>
              <a:rPr lang="tr-TR" sz="2000" dirty="0" smtClean="0">
                <a:latin typeface="Arial" pitchFamily="34" charset="0"/>
                <a:cs typeface="Arial" pitchFamily="34" charset="0"/>
              </a:rPr>
              <a:t>Hastalıkların önünü alabilmek adına (içme-kullanma suyu), </a:t>
            </a:r>
          </a:p>
          <a:p>
            <a:pPr algn="just">
              <a:buFont typeface="Wingdings" pitchFamily="2" charset="2"/>
              <a:buChar char="v"/>
            </a:pPr>
            <a:r>
              <a:rPr lang="tr-TR" sz="2000" dirty="0" smtClean="0">
                <a:latin typeface="Arial" pitchFamily="34" charset="0"/>
                <a:cs typeface="Arial" pitchFamily="34" charset="0"/>
              </a:rPr>
              <a:t>Gıda güvenilirliği (tarımsal sulama suyu) açısından, </a:t>
            </a:r>
          </a:p>
          <a:p>
            <a:pPr algn="just">
              <a:buFont typeface="Wingdings" pitchFamily="2" charset="2"/>
              <a:buChar char="v"/>
            </a:pPr>
            <a:r>
              <a:rPr lang="tr-TR" sz="2000" dirty="0" smtClean="0">
                <a:latin typeface="Arial" pitchFamily="34" charset="0"/>
                <a:cs typeface="Arial" pitchFamily="34" charset="0"/>
              </a:rPr>
              <a:t>Kalkınma politikaları (enerji ve endüstriyel kullanım amaçlı su) açısından </a:t>
            </a:r>
          </a:p>
          <a:p>
            <a:pPr algn="just">
              <a:buNone/>
            </a:pPr>
            <a:r>
              <a:rPr lang="tr-TR" sz="2000" dirty="0" smtClean="0">
                <a:latin typeface="Arial" pitchFamily="34" charset="0"/>
                <a:cs typeface="Arial" pitchFamily="34" charset="0"/>
              </a:rPr>
              <a:t>	çok önemli olduğunu vurgulamıştır. </a:t>
            </a:r>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5" name="1 Başlık"/>
          <p:cNvSpPr>
            <a:spLocks noGrp="1"/>
          </p:cNvSpPr>
          <p:nvPr>
            <p:ph type="title"/>
          </p:nvPr>
        </p:nvSpPr>
        <p:spPr>
          <a:xfrm>
            <a:off x="457200" y="274638"/>
            <a:ext cx="8229600" cy="634082"/>
          </a:xfrm>
        </p:spPr>
        <p:txBody>
          <a:bodyPr/>
          <a:lstStyle/>
          <a:p>
            <a:r>
              <a:rPr lang="tr-TR" sz="4000" dirty="0" smtClean="0"/>
              <a:t>AÇILIŞ KONUŞMALARI</a:t>
            </a:r>
            <a:endParaRPr lang="tr-TR"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400" b="1" dirty="0" smtClean="0"/>
              <a:t>TÜRKİYE’DE SU TAHSİSİ – POLİTİKALAR VE UYGULAMALAR </a:t>
            </a:r>
            <a:r>
              <a:rPr lang="tr-TR" b="1" dirty="0" smtClean="0"/>
              <a:t/>
            </a:r>
            <a:br>
              <a:rPr lang="tr-TR" b="1" dirty="0" smtClean="0"/>
            </a:br>
            <a:endParaRPr lang="tr-TR" dirty="0"/>
          </a:p>
        </p:txBody>
      </p:sp>
      <p:sp>
        <p:nvSpPr>
          <p:cNvPr id="3" name="2 İçerik Yer Tutucusu"/>
          <p:cNvSpPr>
            <a:spLocks noGrp="1"/>
          </p:cNvSpPr>
          <p:nvPr>
            <p:ph idx="1"/>
          </p:nvPr>
        </p:nvSpPr>
        <p:spPr>
          <a:xfrm>
            <a:off x="457200" y="1268760"/>
            <a:ext cx="8229600" cy="5328592"/>
          </a:xfrm>
        </p:spPr>
        <p:txBody>
          <a:bodyPr/>
          <a:lstStyle/>
          <a:p>
            <a:pPr lvl="0" algn="just">
              <a:buNone/>
            </a:pPr>
            <a:r>
              <a:rPr lang="tr-TR" sz="2000" b="1" u="sng" dirty="0" smtClean="0">
                <a:latin typeface="Arial" pitchFamily="34" charset="0"/>
                <a:cs typeface="Arial" pitchFamily="34" charset="0"/>
              </a:rPr>
              <a:t>Su Tahsisi Politikası ve Su Tahsisi Açısından Taslak Su Kanunu</a:t>
            </a:r>
          </a:p>
          <a:p>
            <a:pPr algn="just">
              <a:buNone/>
            </a:pPr>
            <a:r>
              <a:rPr lang="tr-TR" sz="2000" dirty="0" smtClean="0">
                <a:latin typeface="Arial" pitchFamily="34" charset="0"/>
                <a:cs typeface="Arial" pitchFamily="34" charset="0"/>
              </a:rPr>
              <a:t>(Sayın Prof Dr. Cumali KINACI, Su Yönetimi Genel Müdürü)</a:t>
            </a:r>
          </a:p>
          <a:p>
            <a:pPr algn="just">
              <a:buNone/>
            </a:pPr>
            <a:endParaRPr lang="tr-TR" sz="2000" dirty="0" smtClean="0">
              <a:latin typeface="Arial" pitchFamily="34" charset="0"/>
              <a:cs typeface="Arial" pitchFamily="34" charset="0"/>
            </a:endParaRPr>
          </a:p>
          <a:p>
            <a:pPr algn="just">
              <a:buFont typeface="Wingdings" pitchFamily="2" charset="2"/>
              <a:buChar char="v"/>
            </a:pPr>
            <a:r>
              <a:rPr lang="tr-TR" sz="2000" dirty="0" smtClean="0">
                <a:latin typeface="Arial" pitchFamily="34" charset="0"/>
                <a:cs typeface="Arial" pitchFamily="34" charset="0"/>
              </a:rPr>
              <a:t>Genel Müdürlüğümüz çalışmaları ile ilgili bilgiler vererek, Su Kanunu Tasarısı ve diğer mevzuat çalışmalarımızı aktarmış ve bunların su tahsisi açısından değerlendirmesini yapmıştır.</a:t>
            </a:r>
          </a:p>
          <a:p>
            <a:pPr algn="just">
              <a:buNone/>
            </a:pPr>
            <a:r>
              <a:rPr lang="tr-TR" sz="2000" dirty="0" smtClean="0">
                <a:latin typeface="Arial" pitchFamily="34" charset="0"/>
                <a:cs typeface="Arial" pitchFamily="34" charset="0"/>
              </a:rPr>
              <a:t> </a:t>
            </a:r>
            <a:endParaRPr lang="tr-TR" sz="1000" dirty="0" smtClean="0">
              <a:latin typeface="Arial" pitchFamily="34" charset="0"/>
              <a:cs typeface="Arial" pitchFamily="34" charset="0"/>
            </a:endParaRPr>
          </a:p>
          <a:p>
            <a:pPr algn="just">
              <a:buNone/>
            </a:pPr>
            <a:r>
              <a:rPr lang="tr-TR" sz="2000" dirty="0" smtClean="0">
                <a:latin typeface="Arial" pitchFamily="34" charset="0"/>
                <a:cs typeface="Arial" pitchFamily="34" charset="0"/>
              </a:rPr>
              <a:t> 	</a:t>
            </a:r>
            <a:r>
              <a:rPr lang="tr-TR" sz="2000" i="1" dirty="0" smtClean="0">
                <a:latin typeface="Arial" pitchFamily="34" charset="0"/>
                <a:cs typeface="Arial" pitchFamily="34" charset="0"/>
              </a:rPr>
              <a:t>Su tahsisi konusunda ise;</a:t>
            </a:r>
          </a:p>
          <a:p>
            <a:pPr algn="just">
              <a:buFont typeface="Wingdings" pitchFamily="2" charset="2"/>
              <a:buChar char="v"/>
            </a:pPr>
            <a:r>
              <a:rPr lang="tr-TR" sz="2000" dirty="0" smtClean="0">
                <a:latin typeface="Arial" pitchFamily="34" charset="0"/>
                <a:cs typeface="Arial" pitchFamily="34" charset="0"/>
              </a:rPr>
              <a:t>Sosyal ve ekonomik değerlendirmeler yapılarak kurak döneme ya da beklenmeyen herhangi bir duruma karşı </a:t>
            </a:r>
            <a:r>
              <a:rPr lang="tr-TR" sz="2000" i="1" dirty="0" smtClean="0">
                <a:latin typeface="Arial" pitchFamily="34" charset="0"/>
                <a:cs typeface="Arial" pitchFamily="34" charset="0"/>
              </a:rPr>
              <a:t>‘öncelik’ kazanacak sektörlere</a:t>
            </a:r>
            <a:r>
              <a:rPr lang="tr-TR" sz="2000" dirty="0" smtClean="0">
                <a:latin typeface="Arial" pitchFamily="34" charset="0"/>
                <a:cs typeface="Arial" pitchFamily="34" charset="0"/>
              </a:rPr>
              <a:t> ilişkin farklı senaryoların geliştirilmesi</a:t>
            </a:r>
          </a:p>
          <a:p>
            <a:pPr algn="just">
              <a:buFont typeface="Wingdings" pitchFamily="2" charset="2"/>
              <a:buChar char="v"/>
            </a:pPr>
            <a:r>
              <a:rPr lang="tr-TR" sz="2000" dirty="0" smtClean="0">
                <a:latin typeface="Arial" pitchFamily="34" charset="0"/>
                <a:cs typeface="Arial" pitchFamily="34" charset="0"/>
              </a:rPr>
              <a:t>Sektörel su tahsis sürecinin sağlıklı bir şekilde yürütülebilmesi için; sektörel taleplerin ve su kullanım kalıplarının analiz edilmesi ve bu analizler doğrultusunda su sektörlerinin su kaynakları ve kümülatif etkilerin değerlendirilmesi gerektiğini </a:t>
            </a:r>
          </a:p>
          <a:p>
            <a:pPr algn="just">
              <a:buNone/>
            </a:pPr>
            <a:r>
              <a:rPr lang="tr-TR" sz="2000" dirty="0" smtClean="0">
                <a:latin typeface="Arial" pitchFamily="34" charset="0"/>
                <a:cs typeface="Arial" pitchFamily="34" charset="0"/>
              </a:rPr>
              <a:t>	vurgulamıştır.</a:t>
            </a:r>
          </a:p>
          <a:p>
            <a:pPr algn="just">
              <a:buFont typeface="Wingdings" pitchFamily="2" charset="2"/>
              <a:buChar char="v"/>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5A0F70E-7692-4C75-A816-30DAEDC3C13E}"/>
</file>

<file path=customXml/itemProps2.xml><?xml version="1.0" encoding="utf-8"?>
<ds:datastoreItem xmlns:ds="http://schemas.openxmlformats.org/officeDocument/2006/customXml" ds:itemID="{8B2E3838-200D-474C-AFF0-55DF6D118930}"/>
</file>

<file path=customXml/itemProps3.xml><?xml version="1.0" encoding="utf-8"?>
<ds:datastoreItem xmlns:ds="http://schemas.openxmlformats.org/officeDocument/2006/customXml" ds:itemID="{B0C73980-02AB-4D38-914D-068252EF38C3}"/>
</file>

<file path=docProps/app.xml><?xml version="1.0" encoding="utf-8"?>
<Properties xmlns="http://schemas.openxmlformats.org/officeDocument/2006/extended-properties" xmlns:vt="http://schemas.openxmlformats.org/officeDocument/2006/docPropsVTypes">
  <TotalTime>4072</TotalTime>
  <Words>646</Words>
  <Application>Microsoft Office PowerPoint</Application>
  <PresentationFormat>Ekran Gösterisi (4:3)</PresentationFormat>
  <Paragraphs>315</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PowerPoint Sunusu</vt:lpstr>
      <vt:lpstr>PowerPoint Sunusu</vt:lpstr>
      <vt:lpstr>ÇALIŞTAY PROGRAMI</vt:lpstr>
      <vt:lpstr>   KATILIM SAĞLAYAN KAMU KURUM- KURULUŞLARI VE SİVİL TOPLUM ÖRGÜTLERİ TEMSİLCİLERİ </vt:lpstr>
      <vt:lpstr>   KATILIM SAĞLAYAN KAMU KURUM- KURULUŞLARI VE SİVİL TOPLUM ÖRGÜTLERİ TEMSİLCİLERİ </vt:lpstr>
      <vt:lpstr>   KATILIM SAĞLAYAN KAMU KURUM- KURULUŞLARI VE SİVİL TOPLUM ÖRGÜTLERİ TEMSİLCİLERİ </vt:lpstr>
      <vt:lpstr>AÇILIŞ KONUŞMALARI</vt:lpstr>
      <vt:lpstr>AÇILIŞ KONUŞMALARI</vt:lpstr>
      <vt:lpstr>TÜRKİYE’DE SU TAHSİSİ – POLİTİKALAR VE UYGULAMALAR  </vt:lpstr>
      <vt:lpstr>TÜRKİYE’DE SU TAHSİSİ – POLİTİKALAR VE UYGULAMALAR  </vt:lpstr>
      <vt:lpstr>TÜRKİYE’DE SU TAHSİSİ – POLİTİKALAR VE UYGULAMALAR  </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Diğer Ülkelerdeki Su Tahsisi Yapılanması Türkiye için Değerli Örnekler</vt:lpstr>
      <vt:lpstr>Türkiye’nin Su Tahsisi Politikalarında Belirlenen Hususlar</vt:lpstr>
      <vt:lpstr>Türkiye’nin Su Tahsisi Politikalarında Belirlenen Hususlar (DEVAM)</vt:lpstr>
      <vt:lpstr>Türkiye’nin Su Tahsisi Politikalarında Belirlenen Hususlar (DEVAM)</vt:lpstr>
      <vt:lpstr>Türkiye’nin Su Tahsisi Politikalarında Belirlenen Hususlar (DEVAM)</vt:lpstr>
      <vt:lpstr>ÇALIŞMA GRUBU TOPLANTILARI</vt:lpstr>
      <vt:lpstr>ÇALIŞMA GRUBU TOPLANTILARI</vt:lpstr>
      <vt:lpstr>ÇALIŞTAY ÇIKTILARI</vt:lpstr>
      <vt:lpstr>ÇALIŞTAY ÇIKTILARI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Ramazan KARAKOÇ</dc:creator>
  <cp:lastModifiedBy>Güney Can</cp:lastModifiedBy>
  <cp:revision>400</cp:revision>
  <dcterms:created xsi:type="dcterms:W3CDTF">2011-12-28T16:03:59Z</dcterms:created>
  <dcterms:modified xsi:type="dcterms:W3CDTF">2013-11-07T09:58:49Z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