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4.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3"/>
  </p:notesMasterIdLst>
  <p:handoutMasterIdLst>
    <p:handoutMasterId r:id="rId34"/>
  </p:handoutMasterIdLst>
  <p:sldIdLst>
    <p:sldId id="257" r:id="rId2"/>
    <p:sldId id="258" r:id="rId3"/>
    <p:sldId id="288" r:id="rId4"/>
    <p:sldId id="280" r:id="rId5"/>
    <p:sldId id="316" r:id="rId6"/>
    <p:sldId id="313" r:id="rId7"/>
    <p:sldId id="314" r:id="rId8"/>
    <p:sldId id="287" r:id="rId9"/>
    <p:sldId id="283" r:id="rId10"/>
    <p:sldId id="284" r:id="rId11"/>
    <p:sldId id="289" r:id="rId12"/>
    <p:sldId id="290" r:id="rId13"/>
    <p:sldId id="291" r:id="rId14"/>
    <p:sldId id="292" r:id="rId15"/>
    <p:sldId id="296" r:id="rId16"/>
    <p:sldId id="295" r:id="rId17"/>
    <p:sldId id="293" r:id="rId18"/>
    <p:sldId id="297" r:id="rId19"/>
    <p:sldId id="317" r:id="rId20"/>
    <p:sldId id="299" r:id="rId21"/>
    <p:sldId id="298" r:id="rId22"/>
    <p:sldId id="300" r:id="rId23"/>
    <p:sldId id="301" r:id="rId24"/>
    <p:sldId id="303" r:id="rId25"/>
    <p:sldId id="302" r:id="rId26"/>
    <p:sldId id="304" r:id="rId27"/>
    <p:sldId id="305" r:id="rId28"/>
    <p:sldId id="312" r:id="rId29"/>
    <p:sldId id="311" r:id="rId30"/>
    <p:sldId id="310" r:id="rId31"/>
    <p:sldId id="31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5435" autoAdjust="0"/>
  </p:normalViewPr>
  <p:slideViewPr>
    <p:cSldViewPr>
      <p:cViewPr>
        <p:scale>
          <a:sx n="60" d="100"/>
          <a:sy n="60" d="100"/>
        </p:scale>
        <p:origin x="-3078" y="-9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E28C8-ADE6-4E35-95CD-8C0C9220E345}"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tr-TR"/>
        </a:p>
      </dgm:t>
    </dgm:pt>
    <dgm:pt modelId="{758845E0-F60F-4518-A7AD-C7C719C9D9FE}">
      <dgm:prSet custT="1"/>
      <dgm:spPr/>
      <dgm:t>
        <a:bodyPr/>
        <a:lstStyle/>
        <a:p>
          <a:pPr rtl="0"/>
          <a:r>
            <a:rPr lang="tr-TR" sz="2000" b="1" dirty="0" smtClean="0">
              <a:solidFill>
                <a:schemeClr val="bg1"/>
              </a:solidFill>
            </a:rPr>
            <a:t>Polietilen </a:t>
          </a:r>
          <a:endParaRPr lang="tr-TR" sz="2000" b="1" dirty="0">
            <a:solidFill>
              <a:schemeClr val="bg1"/>
            </a:solidFill>
          </a:endParaRPr>
        </a:p>
      </dgm:t>
    </dgm:pt>
    <dgm:pt modelId="{808671CD-EE60-43ED-9272-4869E99527CF}" type="parTrans" cxnId="{3A4AC2E1-C0CD-402C-A83A-009CA506F94F}">
      <dgm:prSet/>
      <dgm:spPr/>
      <dgm:t>
        <a:bodyPr/>
        <a:lstStyle/>
        <a:p>
          <a:endParaRPr lang="tr-TR"/>
        </a:p>
      </dgm:t>
    </dgm:pt>
    <dgm:pt modelId="{ED2F5445-A587-41B5-B38E-2951B508C5B5}" type="sibTrans" cxnId="{3A4AC2E1-C0CD-402C-A83A-009CA506F94F}">
      <dgm:prSet/>
      <dgm:spPr/>
      <dgm:t>
        <a:bodyPr/>
        <a:lstStyle/>
        <a:p>
          <a:endParaRPr lang="tr-TR"/>
        </a:p>
      </dgm:t>
    </dgm:pt>
    <dgm:pt modelId="{A5B4F48F-4525-4817-8C1B-CF626D1D0ACF}">
      <dgm:prSet custT="1"/>
      <dgm:spPr/>
      <dgm:t>
        <a:bodyPr/>
        <a:lstStyle/>
        <a:p>
          <a:r>
            <a:rPr lang="tr-TR" sz="2000" b="1" dirty="0" smtClean="0">
              <a:solidFill>
                <a:schemeClr val="bg1"/>
              </a:solidFill>
            </a:rPr>
            <a:t>Cam Kaplar </a:t>
          </a:r>
          <a:endParaRPr lang="tr-TR" sz="2000" b="1" dirty="0">
            <a:solidFill>
              <a:schemeClr val="bg1"/>
            </a:solidFill>
          </a:endParaRPr>
        </a:p>
      </dgm:t>
    </dgm:pt>
    <dgm:pt modelId="{67CB6036-9EE5-4507-9629-A9D94B563455}" type="parTrans" cxnId="{2196C01A-16C3-4F63-AC49-85D183B6D4EA}">
      <dgm:prSet/>
      <dgm:spPr/>
      <dgm:t>
        <a:bodyPr/>
        <a:lstStyle/>
        <a:p>
          <a:endParaRPr lang="tr-TR"/>
        </a:p>
      </dgm:t>
    </dgm:pt>
    <dgm:pt modelId="{7CA6CF05-61B2-4575-BE27-0ACE39816D73}" type="sibTrans" cxnId="{2196C01A-16C3-4F63-AC49-85D183B6D4EA}">
      <dgm:prSet/>
      <dgm:spPr/>
      <dgm:t>
        <a:bodyPr/>
        <a:lstStyle/>
        <a:p>
          <a:endParaRPr lang="tr-TR"/>
        </a:p>
      </dgm:t>
    </dgm:pt>
    <dgm:pt modelId="{5B017438-70D2-4BB1-BD83-E7D0EF01DAF8}">
      <dgm:prSet custT="1"/>
      <dgm:spPr/>
      <dgm:t>
        <a:bodyPr/>
        <a:lstStyle/>
        <a:p>
          <a:r>
            <a:rPr lang="tr-TR" sz="2000" b="1" dirty="0" err="1" smtClean="0">
              <a:solidFill>
                <a:schemeClr val="bg1"/>
              </a:solidFill>
            </a:rPr>
            <a:t>Polipropilen</a:t>
          </a:r>
          <a:r>
            <a:rPr lang="tr-TR" sz="2000" b="1" dirty="0" smtClean="0">
              <a:solidFill>
                <a:schemeClr val="bg1"/>
              </a:solidFill>
            </a:rPr>
            <a:t> </a:t>
          </a:r>
          <a:endParaRPr lang="tr-TR" sz="2000" b="1" dirty="0">
            <a:solidFill>
              <a:schemeClr val="bg1"/>
            </a:solidFill>
          </a:endParaRPr>
        </a:p>
      </dgm:t>
    </dgm:pt>
    <dgm:pt modelId="{D3AAA31A-C316-4CB5-A077-879A227C5D84}" type="parTrans" cxnId="{C3AAFCCD-B3A4-46D3-AAFD-026E2B1656C2}">
      <dgm:prSet/>
      <dgm:spPr/>
      <dgm:t>
        <a:bodyPr/>
        <a:lstStyle/>
        <a:p>
          <a:endParaRPr lang="tr-TR"/>
        </a:p>
      </dgm:t>
    </dgm:pt>
    <dgm:pt modelId="{9519ADC9-49C9-416B-AE94-151AADBF0776}" type="sibTrans" cxnId="{C3AAFCCD-B3A4-46D3-AAFD-026E2B1656C2}">
      <dgm:prSet/>
      <dgm:spPr/>
      <dgm:t>
        <a:bodyPr/>
        <a:lstStyle/>
        <a:p>
          <a:endParaRPr lang="tr-TR"/>
        </a:p>
      </dgm:t>
    </dgm:pt>
    <dgm:pt modelId="{0D29778F-0836-496D-ADFC-2E0BD2A824FF}">
      <dgm:prSet custT="1"/>
      <dgm:spPr/>
      <dgm:t>
        <a:bodyPr/>
        <a:lstStyle/>
        <a:p>
          <a:r>
            <a:rPr lang="tr-TR" sz="2000" b="1" dirty="0" err="1" smtClean="0">
              <a:solidFill>
                <a:schemeClr val="bg1"/>
              </a:solidFill>
            </a:rPr>
            <a:t>Polikarbonat</a:t>
          </a:r>
          <a:r>
            <a:rPr lang="tr-TR" sz="2000" dirty="0" smtClean="0">
              <a:solidFill>
                <a:schemeClr val="bg1"/>
              </a:solidFill>
            </a:rPr>
            <a:t>  </a:t>
          </a:r>
          <a:endParaRPr lang="tr-TR" sz="2000" dirty="0">
            <a:solidFill>
              <a:schemeClr val="bg1"/>
            </a:solidFill>
          </a:endParaRPr>
        </a:p>
      </dgm:t>
    </dgm:pt>
    <dgm:pt modelId="{8EB0C0B3-8461-4790-ABD9-0662AE2609A0}" type="parTrans" cxnId="{9964722A-D343-4B92-BE6C-A93C5A7091E4}">
      <dgm:prSet/>
      <dgm:spPr/>
      <dgm:t>
        <a:bodyPr/>
        <a:lstStyle/>
        <a:p>
          <a:endParaRPr lang="tr-TR"/>
        </a:p>
      </dgm:t>
    </dgm:pt>
    <dgm:pt modelId="{A0E3D3F9-5E7D-4C2F-9EEB-DAE7B56AB3E7}" type="sibTrans" cxnId="{9964722A-D343-4B92-BE6C-A93C5A7091E4}">
      <dgm:prSet/>
      <dgm:spPr/>
      <dgm:t>
        <a:bodyPr/>
        <a:lstStyle/>
        <a:p>
          <a:endParaRPr lang="tr-TR"/>
        </a:p>
      </dgm:t>
    </dgm:pt>
    <dgm:pt modelId="{78DF0A18-24CC-47C4-9047-819917B306C7}" type="pres">
      <dgm:prSet presAssocID="{125E28C8-ADE6-4E35-95CD-8C0C9220E345}" presName="matrix" presStyleCnt="0">
        <dgm:presLayoutVars>
          <dgm:chMax val="1"/>
          <dgm:dir/>
          <dgm:resizeHandles val="exact"/>
        </dgm:presLayoutVars>
      </dgm:prSet>
      <dgm:spPr/>
      <dgm:t>
        <a:bodyPr/>
        <a:lstStyle/>
        <a:p>
          <a:endParaRPr lang="tr-TR"/>
        </a:p>
      </dgm:t>
    </dgm:pt>
    <dgm:pt modelId="{6BAEB978-5B30-4728-9EA3-82D6CC5C56B5}" type="pres">
      <dgm:prSet presAssocID="{125E28C8-ADE6-4E35-95CD-8C0C9220E345}" presName="diamond" presStyleLbl="bgShp" presStyleIdx="0" presStyleCnt="1"/>
      <dgm:spPr/>
      <dgm:t>
        <a:bodyPr/>
        <a:lstStyle/>
        <a:p>
          <a:endParaRPr lang="tr-TR"/>
        </a:p>
      </dgm:t>
    </dgm:pt>
    <dgm:pt modelId="{BACE6E1A-B697-4C76-8D5B-55F27414C574}" type="pres">
      <dgm:prSet presAssocID="{125E28C8-ADE6-4E35-95CD-8C0C9220E345}" presName="quad1" presStyleLbl="node1" presStyleIdx="0" presStyleCnt="4" custScaleX="106716" custLinFactNeighborX="-4765">
        <dgm:presLayoutVars>
          <dgm:chMax val="0"/>
          <dgm:chPref val="0"/>
          <dgm:bulletEnabled val="1"/>
        </dgm:presLayoutVars>
      </dgm:prSet>
      <dgm:spPr/>
      <dgm:t>
        <a:bodyPr/>
        <a:lstStyle/>
        <a:p>
          <a:endParaRPr lang="tr-TR"/>
        </a:p>
      </dgm:t>
    </dgm:pt>
    <dgm:pt modelId="{1E796D89-CB30-468F-86A1-B9AF3B21AE58}" type="pres">
      <dgm:prSet presAssocID="{125E28C8-ADE6-4E35-95CD-8C0C9220E345}" presName="quad2" presStyleLbl="node1" presStyleIdx="1" presStyleCnt="4" custScaleX="116247" custLinFactNeighborX="9529">
        <dgm:presLayoutVars>
          <dgm:chMax val="0"/>
          <dgm:chPref val="0"/>
          <dgm:bulletEnabled val="1"/>
        </dgm:presLayoutVars>
      </dgm:prSet>
      <dgm:spPr/>
      <dgm:t>
        <a:bodyPr/>
        <a:lstStyle/>
        <a:p>
          <a:endParaRPr lang="tr-TR"/>
        </a:p>
      </dgm:t>
    </dgm:pt>
    <dgm:pt modelId="{8CC75E7A-BF25-4652-80ED-A3E92AF873EE}" type="pres">
      <dgm:prSet presAssocID="{125E28C8-ADE6-4E35-95CD-8C0C9220E345}" presName="quad3" presStyleLbl="node1" presStyleIdx="2" presStyleCnt="4" custScaleX="106716" custLinFactNeighborX="-4765">
        <dgm:presLayoutVars>
          <dgm:chMax val="0"/>
          <dgm:chPref val="0"/>
          <dgm:bulletEnabled val="1"/>
        </dgm:presLayoutVars>
      </dgm:prSet>
      <dgm:spPr/>
      <dgm:t>
        <a:bodyPr/>
        <a:lstStyle/>
        <a:p>
          <a:endParaRPr lang="tr-TR"/>
        </a:p>
      </dgm:t>
    </dgm:pt>
    <dgm:pt modelId="{0B2BF190-B581-48BF-8A3F-284EE8572346}" type="pres">
      <dgm:prSet presAssocID="{125E28C8-ADE6-4E35-95CD-8C0C9220E345}" presName="quad4" presStyleLbl="node1" presStyleIdx="3" presStyleCnt="4" custScaleX="106717" custLinFactNeighborX="4764">
        <dgm:presLayoutVars>
          <dgm:chMax val="0"/>
          <dgm:chPref val="0"/>
          <dgm:bulletEnabled val="1"/>
        </dgm:presLayoutVars>
      </dgm:prSet>
      <dgm:spPr/>
      <dgm:t>
        <a:bodyPr/>
        <a:lstStyle/>
        <a:p>
          <a:endParaRPr lang="tr-TR"/>
        </a:p>
      </dgm:t>
    </dgm:pt>
  </dgm:ptLst>
  <dgm:cxnLst>
    <dgm:cxn modelId="{1F0D89CF-0300-4333-98B0-99A107CCD3BA}" type="presOf" srcId="{125E28C8-ADE6-4E35-95CD-8C0C9220E345}" destId="{78DF0A18-24CC-47C4-9047-819917B306C7}" srcOrd="0" destOrd="0" presId="urn:microsoft.com/office/officeart/2005/8/layout/matrix3"/>
    <dgm:cxn modelId="{3A4AC2E1-C0CD-402C-A83A-009CA506F94F}" srcId="{125E28C8-ADE6-4E35-95CD-8C0C9220E345}" destId="{758845E0-F60F-4518-A7AD-C7C719C9D9FE}" srcOrd="0" destOrd="0" parTransId="{808671CD-EE60-43ED-9272-4869E99527CF}" sibTransId="{ED2F5445-A587-41B5-B38E-2951B508C5B5}"/>
    <dgm:cxn modelId="{3DA47F69-842D-40A1-911B-F768BA9D18DD}" type="presOf" srcId="{758845E0-F60F-4518-A7AD-C7C719C9D9FE}" destId="{BACE6E1A-B697-4C76-8D5B-55F27414C574}" srcOrd="0" destOrd="0" presId="urn:microsoft.com/office/officeart/2005/8/layout/matrix3"/>
    <dgm:cxn modelId="{A87ACE6C-018D-49BE-898F-543818ABFCC0}" type="presOf" srcId="{5B017438-70D2-4BB1-BD83-E7D0EF01DAF8}" destId="{8CC75E7A-BF25-4652-80ED-A3E92AF873EE}" srcOrd="0" destOrd="0" presId="urn:microsoft.com/office/officeart/2005/8/layout/matrix3"/>
    <dgm:cxn modelId="{7D7AE838-3233-4415-969E-AB77CBE63A49}" type="presOf" srcId="{A5B4F48F-4525-4817-8C1B-CF626D1D0ACF}" destId="{0B2BF190-B581-48BF-8A3F-284EE8572346}" srcOrd="0" destOrd="0" presId="urn:microsoft.com/office/officeart/2005/8/layout/matrix3"/>
    <dgm:cxn modelId="{625134E7-6B40-48E0-830B-C591211100BD}" type="presOf" srcId="{0D29778F-0836-496D-ADFC-2E0BD2A824FF}" destId="{1E796D89-CB30-468F-86A1-B9AF3B21AE58}" srcOrd="0" destOrd="0" presId="urn:microsoft.com/office/officeart/2005/8/layout/matrix3"/>
    <dgm:cxn modelId="{9964722A-D343-4B92-BE6C-A93C5A7091E4}" srcId="{125E28C8-ADE6-4E35-95CD-8C0C9220E345}" destId="{0D29778F-0836-496D-ADFC-2E0BD2A824FF}" srcOrd="1" destOrd="0" parTransId="{8EB0C0B3-8461-4790-ABD9-0662AE2609A0}" sibTransId="{A0E3D3F9-5E7D-4C2F-9EEB-DAE7B56AB3E7}"/>
    <dgm:cxn modelId="{C3AAFCCD-B3A4-46D3-AAFD-026E2B1656C2}" srcId="{125E28C8-ADE6-4E35-95CD-8C0C9220E345}" destId="{5B017438-70D2-4BB1-BD83-E7D0EF01DAF8}" srcOrd="2" destOrd="0" parTransId="{D3AAA31A-C316-4CB5-A077-879A227C5D84}" sibTransId="{9519ADC9-49C9-416B-AE94-151AADBF0776}"/>
    <dgm:cxn modelId="{2196C01A-16C3-4F63-AC49-85D183B6D4EA}" srcId="{125E28C8-ADE6-4E35-95CD-8C0C9220E345}" destId="{A5B4F48F-4525-4817-8C1B-CF626D1D0ACF}" srcOrd="3" destOrd="0" parTransId="{67CB6036-9EE5-4507-9629-A9D94B563455}" sibTransId="{7CA6CF05-61B2-4575-BE27-0ACE39816D73}"/>
    <dgm:cxn modelId="{D51F337C-0C24-41D3-81AB-500A8787B70A}" type="presParOf" srcId="{78DF0A18-24CC-47C4-9047-819917B306C7}" destId="{6BAEB978-5B30-4728-9EA3-82D6CC5C56B5}" srcOrd="0" destOrd="0" presId="urn:microsoft.com/office/officeart/2005/8/layout/matrix3"/>
    <dgm:cxn modelId="{A9BE8670-B86E-4A18-A338-1CA3E5C43618}" type="presParOf" srcId="{78DF0A18-24CC-47C4-9047-819917B306C7}" destId="{BACE6E1A-B697-4C76-8D5B-55F27414C574}" srcOrd="1" destOrd="0" presId="urn:microsoft.com/office/officeart/2005/8/layout/matrix3"/>
    <dgm:cxn modelId="{80DC1C7C-1863-4285-9B12-392A8FD15301}" type="presParOf" srcId="{78DF0A18-24CC-47C4-9047-819917B306C7}" destId="{1E796D89-CB30-468F-86A1-B9AF3B21AE58}" srcOrd="2" destOrd="0" presId="urn:microsoft.com/office/officeart/2005/8/layout/matrix3"/>
    <dgm:cxn modelId="{5B8B70A7-1AE6-4819-B889-4D9A2F2B1988}" type="presParOf" srcId="{78DF0A18-24CC-47C4-9047-819917B306C7}" destId="{8CC75E7A-BF25-4652-80ED-A3E92AF873EE}" srcOrd="3" destOrd="0" presId="urn:microsoft.com/office/officeart/2005/8/layout/matrix3"/>
    <dgm:cxn modelId="{30F931D8-CC3D-4DBD-BC64-6D582EA0F011}" type="presParOf" srcId="{78DF0A18-24CC-47C4-9047-819917B306C7}" destId="{0B2BF190-B581-48BF-8A3F-284EE857234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06497-1864-44AA-9C7E-43D97C6E146F}" type="doc">
      <dgm:prSet loTypeId="urn:microsoft.com/office/officeart/2005/8/layout/chevron1" loCatId="process" qsTypeId="urn:microsoft.com/office/officeart/2005/8/quickstyle/simple1" qsCatId="simple" csTypeId="urn:microsoft.com/office/officeart/2005/8/colors/colorful5" csCatId="colorful" phldr="1"/>
      <dgm:spPr/>
    </dgm:pt>
    <dgm:pt modelId="{67882E01-C423-400E-BFD5-1596FA0E73BF}">
      <dgm:prSet phldrT="[Metin]"/>
      <dgm:spPr/>
      <dgm:t>
        <a:bodyPr/>
        <a:lstStyle/>
        <a:p>
          <a:r>
            <a:rPr lang="tr-TR" dirty="0" smtClean="0"/>
            <a:t>Pompalı sondaj</a:t>
          </a:r>
          <a:endParaRPr lang="tr-TR" dirty="0"/>
        </a:p>
      </dgm:t>
    </dgm:pt>
    <dgm:pt modelId="{103B8C11-C1A3-4092-ACAF-E37274288983}" type="parTrans" cxnId="{BD962939-EBBA-4144-B901-2DA2CBA15D9C}">
      <dgm:prSet/>
      <dgm:spPr/>
      <dgm:t>
        <a:bodyPr/>
        <a:lstStyle/>
        <a:p>
          <a:endParaRPr lang="tr-TR"/>
        </a:p>
      </dgm:t>
    </dgm:pt>
    <dgm:pt modelId="{969E1362-2DCD-486C-ACFF-038C398BB961}" type="sibTrans" cxnId="{BD962939-EBBA-4144-B901-2DA2CBA15D9C}">
      <dgm:prSet/>
      <dgm:spPr/>
      <dgm:t>
        <a:bodyPr/>
        <a:lstStyle/>
        <a:p>
          <a:endParaRPr lang="tr-TR"/>
        </a:p>
      </dgm:t>
    </dgm:pt>
    <dgm:pt modelId="{BA6C43D3-CA6C-44D7-AC7A-BD2A399C5F89}">
      <dgm:prSet phldrT="[Metin]"/>
      <dgm:spPr/>
      <dgm:t>
        <a:bodyPr/>
        <a:lstStyle/>
        <a:p>
          <a:r>
            <a:rPr lang="tr-TR" dirty="0" smtClean="0"/>
            <a:t>Kuyular </a:t>
          </a:r>
          <a:endParaRPr lang="tr-TR" dirty="0"/>
        </a:p>
      </dgm:t>
    </dgm:pt>
    <dgm:pt modelId="{019ECD76-1404-447F-97A8-13FF70BD029B}" type="parTrans" cxnId="{7A4759FA-81B6-4914-9254-725B38941B5E}">
      <dgm:prSet/>
      <dgm:spPr/>
      <dgm:t>
        <a:bodyPr/>
        <a:lstStyle/>
        <a:p>
          <a:endParaRPr lang="tr-TR"/>
        </a:p>
      </dgm:t>
    </dgm:pt>
    <dgm:pt modelId="{A4D18C1B-C29B-4227-89D0-9A632BBD2AEC}" type="sibTrans" cxnId="{7A4759FA-81B6-4914-9254-725B38941B5E}">
      <dgm:prSet/>
      <dgm:spPr/>
      <dgm:t>
        <a:bodyPr/>
        <a:lstStyle/>
        <a:p>
          <a:endParaRPr lang="tr-TR"/>
        </a:p>
      </dgm:t>
    </dgm:pt>
    <dgm:pt modelId="{471B7B6A-5927-44DE-935F-B07573D8B58A}">
      <dgm:prSet phldrT="[Metin]"/>
      <dgm:spPr/>
      <dgm:t>
        <a:bodyPr/>
        <a:lstStyle/>
        <a:p>
          <a:r>
            <a:rPr lang="tr-TR" dirty="0" smtClean="0"/>
            <a:t>Kaynaklar </a:t>
          </a:r>
          <a:endParaRPr lang="tr-TR" dirty="0"/>
        </a:p>
      </dgm:t>
    </dgm:pt>
    <dgm:pt modelId="{3B9CA1E4-5C33-493A-9FF7-A933A38A5E96}" type="parTrans" cxnId="{CCC37B6C-4622-4C46-AA3B-C83FD96D337F}">
      <dgm:prSet/>
      <dgm:spPr/>
      <dgm:t>
        <a:bodyPr/>
        <a:lstStyle/>
        <a:p>
          <a:endParaRPr lang="tr-TR"/>
        </a:p>
      </dgm:t>
    </dgm:pt>
    <dgm:pt modelId="{9F58E6C7-80EB-4DCB-9EF6-9D557AA880EB}" type="sibTrans" cxnId="{CCC37B6C-4622-4C46-AA3B-C83FD96D337F}">
      <dgm:prSet/>
      <dgm:spPr/>
      <dgm:t>
        <a:bodyPr/>
        <a:lstStyle/>
        <a:p>
          <a:endParaRPr lang="tr-TR"/>
        </a:p>
      </dgm:t>
    </dgm:pt>
    <dgm:pt modelId="{23375B97-BA4B-4EC4-A693-BC8EA96B9E9E}" type="pres">
      <dgm:prSet presAssocID="{4D706497-1864-44AA-9C7E-43D97C6E146F}" presName="Name0" presStyleCnt="0">
        <dgm:presLayoutVars>
          <dgm:dir/>
          <dgm:animLvl val="lvl"/>
          <dgm:resizeHandles val="exact"/>
        </dgm:presLayoutVars>
      </dgm:prSet>
      <dgm:spPr/>
    </dgm:pt>
    <dgm:pt modelId="{21F72618-D6FD-4B07-A0F8-7F6C8857F689}" type="pres">
      <dgm:prSet presAssocID="{67882E01-C423-400E-BFD5-1596FA0E73BF}" presName="parTxOnly" presStyleLbl="node1" presStyleIdx="0" presStyleCnt="3">
        <dgm:presLayoutVars>
          <dgm:chMax val="0"/>
          <dgm:chPref val="0"/>
          <dgm:bulletEnabled val="1"/>
        </dgm:presLayoutVars>
      </dgm:prSet>
      <dgm:spPr/>
      <dgm:t>
        <a:bodyPr/>
        <a:lstStyle/>
        <a:p>
          <a:endParaRPr lang="tr-TR"/>
        </a:p>
      </dgm:t>
    </dgm:pt>
    <dgm:pt modelId="{7DAA0857-DFA2-49E9-A634-D84A4BB79961}" type="pres">
      <dgm:prSet presAssocID="{969E1362-2DCD-486C-ACFF-038C398BB961}" presName="parTxOnlySpace" presStyleCnt="0"/>
      <dgm:spPr/>
    </dgm:pt>
    <dgm:pt modelId="{8F905412-714A-4F33-AF8A-2089E1591205}" type="pres">
      <dgm:prSet presAssocID="{BA6C43D3-CA6C-44D7-AC7A-BD2A399C5F89}" presName="parTxOnly" presStyleLbl="node1" presStyleIdx="1" presStyleCnt="3">
        <dgm:presLayoutVars>
          <dgm:chMax val="0"/>
          <dgm:chPref val="0"/>
          <dgm:bulletEnabled val="1"/>
        </dgm:presLayoutVars>
      </dgm:prSet>
      <dgm:spPr/>
      <dgm:t>
        <a:bodyPr/>
        <a:lstStyle/>
        <a:p>
          <a:endParaRPr lang="tr-TR"/>
        </a:p>
      </dgm:t>
    </dgm:pt>
    <dgm:pt modelId="{B7FE9C1E-33B8-45B0-B655-1E036E7FAC12}" type="pres">
      <dgm:prSet presAssocID="{A4D18C1B-C29B-4227-89D0-9A632BBD2AEC}" presName="parTxOnlySpace" presStyleCnt="0"/>
      <dgm:spPr/>
    </dgm:pt>
    <dgm:pt modelId="{2F15599E-0F5E-4B3B-AFD6-34A67BDAFF90}" type="pres">
      <dgm:prSet presAssocID="{471B7B6A-5927-44DE-935F-B07573D8B58A}" presName="parTxOnly" presStyleLbl="node1" presStyleIdx="2" presStyleCnt="3">
        <dgm:presLayoutVars>
          <dgm:chMax val="0"/>
          <dgm:chPref val="0"/>
          <dgm:bulletEnabled val="1"/>
        </dgm:presLayoutVars>
      </dgm:prSet>
      <dgm:spPr/>
      <dgm:t>
        <a:bodyPr/>
        <a:lstStyle/>
        <a:p>
          <a:endParaRPr lang="tr-TR"/>
        </a:p>
      </dgm:t>
    </dgm:pt>
  </dgm:ptLst>
  <dgm:cxnLst>
    <dgm:cxn modelId="{01099AFF-E9B6-4230-8A46-3B95C3D549AD}" type="presOf" srcId="{67882E01-C423-400E-BFD5-1596FA0E73BF}" destId="{21F72618-D6FD-4B07-A0F8-7F6C8857F689}" srcOrd="0" destOrd="0" presId="urn:microsoft.com/office/officeart/2005/8/layout/chevron1"/>
    <dgm:cxn modelId="{EABBB46D-B40C-41FC-BEDD-9232A8462DBE}" type="presOf" srcId="{BA6C43D3-CA6C-44D7-AC7A-BD2A399C5F89}" destId="{8F905412-714A-4F33-AF8A-2089E1591205}" srcOrd="0" destOrd="0" presId="urn:microsoft.com/office/officeart/2005/8/layout/chevron1"/>
    <dgm:cxn modelId="{7A4759FA-81B6-4914-9254-725B38941B5E}" srcId="{4D706497-1864-44AA-9C7E-43D97C6E146F}" destId="{BA6C43D3-CA6C-44D7-AC7A-BD2A399C5F89}" srcOrd="1" destOrd="0" parTransId="{019ECD76-1404-447F-97A8-13FF70BD029B}" sibTransId="{A4D18C1B-C29B-4227-89D0-9A632BBD2AEC}"/>
    <dgm:cxn modelId="{BD962939-EBBA-4144-B901-2DA2CBA15D9C}" srcId="{4D706497-1864-44AA-9C7E-43D97C6E146F}" destId="{67882E01-C423-400E-BFD5-1596FA0E73BF}" srcOrd="0" destOrd="0" parTransId="{103B8C11-C1A3-4092-ACAF-E37274288983}" sibTransId="{969E1362-2DCD-486C-ACFF-038C398BB961}"/>
    <dgm:cxn modelId="{CCC37B6C-4622-4C46-AA3B-C83FD96D337F}" srcId="{4D706497-1864-44AA-9C7E-43D97C6E146F}" destId="{471B7B6A-5927-44DE-935F-B07573D8B58A}" srcOrd="2" destOrd="0" parTransId="{3B9CA1E4-5C33-493A-9FF7-A933A38A5E96}" sibTransId="{9F58E6C7-80EB-4DCB-9EF6-9D557AA880EB}"/>
    <dgm:cxn modelId="{D245007D-83D4-4F49-BA59-D44FE3D92DA4}" type="presOf" srcId="{471B7B6A-5927-44DE-935F-B07573D8B58A}" destId="{2F15599E-0F5E-4B3B-AFD6-34A67BDAFF90}" srcOrd="0" destOrd="0" presId="urn:microsoft.com/office/officeart/2005/8/layout/chevron1"/>
    <dgm:cxn modelId="{674F91F2-8E63-4BB7-968D-49ED051DFDFB}" type="presOf" srcId="{4D706497-1864-44AA-9C7E-43D97C6E146F}" destId="{23375B97-BA4B-4EC4-A693-BC8EA96B9E9E}" srcOrd="0" destOrd="0" presId="urn:microsoft.com/office/officeart/2005/8/layout/chevron1"/>
    <dgm:cxn modelId="{E785E2C3-1EE0-451D-A8FC-5C259C93BADC}" type="presParOf" srcId="{23375B97-BA4B-4EC4-A693-BC8EA96B9E9E}" destId="{21F72618-D6FD-4B07-A0F8-7F6C8857F689}" srcOrd="0" destOrd="0" presId="urn:microsoft.com/office/officeart/2005/8/layout/chevron1"/>
    <dgm:cxn modelId="{DD3681BE-101A-41D2-BE28-E6F2E9802680}" type="presParOf" srcId="{23375B97-BA4B-4EC4-A693-BC8EA96B9E9E}" destId="{7DAA0857-DFA2-49E9-A634-D84A4BB79961}" srcOrd="1" destOrd="0" presId="urn:microsoft.com/office/officeart/2005/8/layout/chevron1"/>
    <dgm:cxn modelId="{118077EE-6041-4FE4-AAFD-6E29E34C8469}" type="presParOf" srcId="{23375B97-BA4B-4EC4-A693-BC8EA96B9E9E}" destId="{8F905412-714A-4F33-AF8A-2089E1591205}" srcOrd="2" destOrd="0" presId="urn:microsoft.com/office/officeart/2005/8/layout/chevron1"/>
    <dgm:cxn modelId="{6E7ADEB3-11D7-442E-8514-941227DBF08E}" type="presParOf" srcId="{23375B97-BA4B-4EC4-A693-BC8EA96B9E9E}" destId="{B7FE9C1E-33B8-45B0-B655-1E036E7FAC12}" srcOrd="3" destOrd="0" presId="urn:microsoft.com/office/officeart/2005/8/layout/chevron1"/>
    <dgm:cxn modelId="{AA17E3FA-9222-4B5A-A22E-AA881F03AD70}" type="presParOf" srcId="{23375B97-BA4B-4EC4-A693-BC8EA96B9E9E}" destId="{2F15599E-0F5E-4B3B-AFD6-34A67BDAFF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3C091-1E88-46DF-A539-081820F59E05}"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tr-TR"/>
        </a:p>
      </dgm:t>
    </dgm:pt>
    <dgm:pt modelId="{7B2FAB46-697D-4726-8018-8E794C6C22F3}">
      <dgm:prSet phldrT="[Metin]" custT="1"/>
      <dgm:spPr/>
      <dgm:t>
        <a:bodyPr/>
        <a:lstStyle/>
        <a:p>
          <a:r>
            <a:rPr lang="tr-TR" sz="2400" b="1" dirty="0" smtClean="0"/>
            <a:t>Numune alma noktaları</a:t>
          </a:r>
          <a:endParaRPr lang="tr-TR" sz="2400" b="1" dirty="0"/>
        </a:p>
      </dgm:t>
    </dgm:pt>
    <dgm:pt modelId="{1E9BBA1B-DD9C-4FF7-BF63-256B81168634}" type="parTrans" cxnId="{97DF0094-35F8-442D-BC21-CA3EA8C034C0}">
      <dgm:prSet/>
      <dgm:spPr/>
      <dgm:t>
        <a:bodyPr/>
        <a:lstStyle/>
        <a:p>
          <a:endParaRPr lang="tr-TR"/>
        </a:p>
      </dgm:t>
    </dgm:pt>
    <dgm:pt modelId="{0D518DE1-8C43-46A4-8DD5-CD0459E2819E}" type="sibTrans" cxnId="{97DF0094-35F8-442D-BC21-CA3EA8C034C0}">
      <dgm:prSet/>
      <dgm:spPr/>
      <dgm:t>
        <a:bodyPr/>
        <a:lstStyle/>
        <a:p>
          <a:endParaRPr lang="tr-TR"/>
        </a:p>
      </dgm:t>
    </dgm:pt>
    <dgm:pt modelId="{51BBA0EC-76AB-449A-A54B-BC626E17D4C9}">
      <dgm:prSet phldrT="[Metin]" custT="1"/>
      <dgm:spPr/>
      <dgm:t>
        <a:bodyPr/>
        <a:lstStyle/>
        <a:p>
          <a:r>
            <a:rPr lang="tr-TR" sz="2400" b="1" dirty="0" smtClean="0">
              <a:solidFill>
                <a:schemeClr val="bg1"/>
              </a:solidFill>
            </a:rPr>
            <a:t>Akifer dinamik özellikleri</a:t>
          </a:r>
          <a:endParaRPr lang="tr-TR" sz="2400" b="1" dirty="0">
            <a:solidFill>
              <a:schemeClr val="bg1"/>
            </a:solidFill>
          </a:endParaRPr>
        </a:p>
      </dgm:t>
    </dgm:pt>
    <dgm:pt modelId="{DC89E6CE-7299-4D78-A4D4-3386F69776B9}" type="parTrans" cxnId="{C9560542-CDBC-42D5-802D-64E3DAD8D347}">
      <dgm:prSet/>
      <dgm:spPr/>
      <dgm:t>
        <a:bodyPr/>
        <a:lstStyle/>
        <a:p>
          <a:endParaRPr lang="tr-TR"/>
        </a:p>
      </dgm:t>
    </dgm:pt>
    <dgm:pt modelId="{A3FCF51F-5ECD-4CF7-9A64-A965EC642CCF}" type="sibTrans" cxnId="{C9560542-CDBC-42D5-802D-64E3DAD8D347}">
      <dgm:prSet/>
      <dgm:spPr/>
      <dgm:t>
        <a:bodyPr/>
        <a:lstStyle/>
        <a:p>
          <a:endParaRPr lang="tr-TR"/>
        </a:p>
      </dgm:t>
    </dgm:pt>
    <dgm:pt modelId="{C4BB4918-898B-4724-BA85-F5C0836F1887}" type="pres">
      <dgm:prSet presAssocID="{BD23C091-1E88-46DF-A539-081820F59E05}" presName="diagram" presStyleCnt="0">
        <dgm:presLayoutVars>
          <dgm:dir/>
          <dgm:resizeHandles val="exact"/>
        </dgm:presLayoutVars>
      </dgm:prSet>
      <dgm:spPr/>
      <dgm:t>
        <a:bodyPr/>
        <a:lstStyle/>
        <a:p>
          <a:endParaRPr lang="tr-TR"/>
        </a:p>
      </dgm:t>
    </dgm:pt>
    <dgm:pt modelId="{21E36C17-A6B4-4E04-9C43-549364745865}" type="pres">
      <dgm:prSet presAssocID="{7B2FAB46-697D-4726-8018-8E794C6C22F3}" presName="arrow" presStyleLbl="node1" presStyleIdx="0" presStyleCnt="2" custScaleY="100228">
        <dgm:presLayoutVars>
          <dgm:bulletEnabled val="1"/>
        </dgm:presLayoutVars>
      </dgm:prSet>
      <dgm:spPr/>
      <dgm:t>
        <a:bodyPr/>
        <a:lstStyle/>
        <a:p>
          <a:endParaRPr lang="tr-TR"/>
        </a:p>
      </dgm:t>
    </dgm:pt>
    <dgm:pt modelId="{47263C46-84AA-4B55-B1CA-A267BB2C60B1}" type="pres">
      <dgm:prSet presAssocID="{51BBA0EC-76AB-449A-A54B-BC626E17D4C9}" presName="arrow" presStyleLbl="node1" presStyleIdx="1" presStyleCnt="2" custScaleY="100027">
        <dgm:presLayoutVars>
          <dgm:bulletEnabled val="1"/>
        </dgm:presLayoutVars>
      </dgm:prSet>
      <dgm:spPr/>
      <dgm:t>
        <a:bodyPr/>
        <a:lstStyle/>
        <a:p>
          <a:endParaRPr lang="tr-TR"/>
        </a:p>
      </dgm:t>
    </dgm:pt>
  </dgm:ptLst>
  <dgm:cxnLst>
    <dgm:cxn modelId="{46942C12-C678-4325-92C0-D25B61EDEC69}" type="presOf" srcId="{7B2FAB46-697D-4726-8018-8E794C6C22F3}" destId="{21E36C17-A6B4-4E04-9C43-549364745865}" srcOrd="0" destOrd="0" presId="urn:microsoft.com/office/officeart/2005/8/layout/arrow5"/>
    <dgm:cxn modelId="{630A3B97-9917-43D4-ABAF-9A499C1D517C}" type="presOf" srcId="{BD23C091-1E88-46DF-A539-081820F59E05}" destId="{C4BB4918-898B-4724-BA85-F5C0836F1887}" srcOrd="0" destOrd="0" presId="urn:microsoft.com/office/officeart/2005/8/layout/arrow5"/>
    <dgm:cxn modelId="{97DF0094-35F8-442D-BC21-CA3EA8C034C0}" srcId="{BD23C091-1E88-46DF-A539-081820F59E05}" destId="{7B2FAB46-697D-4726-8018-8E794C6C22F3}" srcOrd="0" destOrd="0" parTransId="{1E9BBA1B-DD9C-4FF7-BF63-256B81168634}" sibTransId="{0D518DE1-8C43-46A4-8DD5-CD0459E2819E}"/>
    <dgm:cxn modelId="{C9560542-CDBC-42D5-802D-64E3DAD8D347}" srcId="{BD23C091-1E88-46DF-A539-081820F59E05}" destId="{51BBA0EC-76AB-449A-A54B-BC626E17D4C9}" srcOrd="1" destOrd="0" parTransId="{DC89E6CE-7299-4D78-A4D4-3386F69776B9}" sibTransId="{A3FCF51F-5ECD-4CF7-9A64-A965EC642CCF}"/>
    <dgm:cxn modelId="{8DF720FA-1EDD-4174-8D2F-B6732821A9C8}" type="presOf" srcId="{51BBA0EC-76AB-449A-A54B-BC626E17D4C9}" destId="{47263C46-84AA-4B55-B1CA-A267BB2C60B1}" srcOrd="0" destOrd="0" presId="urn:microsoft.com/office/officeart/2005/8/layout/arrow5"/>
    <dgm:cxn modelId="{662328AF-7F97-4A17-A705-23D4602A6F0C}" type="presParOf" srcId="{C4BB4918-898B-4724-BA85-F5C0836F1887}" destId="{21E36C17-A6B4-4E04-9C43-549364745865}" srcOrd="0" destOrd="0" presId="urn:microsoft.com/office/officeart/2005/8/layout/arrow5"/>
    <dgm:cxn modelId="{08EEDC8D-F66A-4AFF-B055-54E7D9420F1C}" type="presParOf" srcId="{C4BB4918-898B-4724-BA85-F5C0836F1887}" destId="{47263C46-84AA-4B55-B1CA-A267BB2C60B1}"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4268F-43ED-4769-BBE8-8D2FFB83DEC8}" type="doc">
      <dgm:prSet loTypeId="urn:microsoft.com/office/officeart/2005/8/layout/arrow6" loCatId="relationship" qsTypeId="urn:microsoft.com/office/officeart/2005/8/quickstyle/3d5" qsCatId="3D" csTypeId="urn:microsoft.com/office/officeart/2005/8/colors/colorful4" csCatId="colorful" phldr="1"/>
      <dgm:spPr/>
      <dgm:t>
        <a:bodyPr/>
        <a:lstStyle/>
        <a:p>
          <a:endParaRPr lang="tr-TR"/>
        </a:p>
      </dgm:t>
    </dgm:pt>
    <dgm:pt modelId="{3822D70A-EA47-42D0-8F1C-F2D961692263}">
      <dgm:prSet phldrT="[Metin]" custT="1"/>
      <dgm:spPr/>
      <dgm:t>
        <a:bodyPr/>
        <a:lstStyle/>
        <a:p>
          <a:r>
            <a:rPr lang="tr-TR" sz="2800" b="1" dirty="0" smtClean="0"/>
            <a:t>Pompa</a:t>
          </a:r>
          <a:endParaRPr lang="tr-TR" sz="2400" b="1" dirty="0"/>
        </a:p>
      </dgm:t>
    </dgm:pt>
    <dgm:pt modelId="{450868CB-D94E-446F-B025-0428BE83F1C3}" type="parTrans" cxnId="{65744C52-5E5A-4655-A8C0-7AF01B00B951}">
      <dgm:prSet/>
      <dgm:spPr/>
      <dgm:t>
        <a:bodyPr/>
        <a:lstStyle/>
        <a:p>
          <a:endParaRPr lang="tr-TR"/>
        </a:p>
      </dgm:t>
    </dgm:pt>
    <dgm:pt modelId="{9497644D-BC94-4E63-BF82-4CEDA958F58E}" type="sibTrans" cxnId="{65744C52-5E5A-4655-A8C0-7AF01B00B951}">
      <dgm:prSet/>
      <dgm:spPr/>
      <dgm:t>
        <a:bodyPr/>
        <a:lstStyle/>
        <a:p>
          <a:endParaRPr lang="tr-TR"/>
        </a:p>
      </dgm:t>
    </dgm:pt>
    <dgm:pt modelId="{E4BD77D8-0A74-4273-BDE8-883FD62E5975}">
      <dgm:prSet phldrT="[Metin]" custT="1"/>
      <dgm:spPr/>
      <dgm:t>
        <a:bodyPr/>
        <a:lstStyle/>
        <a:p>
          <a:r>
            <a:rPr lang="tr-TR" sz="2800" b="1" dirty="0" smtClean="0"/>
            <a:t>Derinliğe Bağlı</a:t>
          </a:r>
          <a:endParaRPr lang="tr-TR" sz="2800" b="1" dirty="0"/>
        </a:p>
      </dgm:t>
    </dgm:pt>
    <dgm:pt modelId="{CFFF5496-80A0-4365-957A-5B9D7DD5C9B2}" type="parTrans" cxnId="{EB4D83BF-5811-49D0-BE59-E94B0C16AEA0}">
      <dgm:prSet/>
      <dgm:spPr/>
      <dgm:t>
        <a:bodyPr/>
        <a:lstStyle/>
        <a:p>
          <a:endParaRPr lang="tr-TR"/>
        </a:p>
      </dgm:t>
    </dgm:pt>
    <dgm:pt modelId="{B4B6954C-3BF9-4DD0-8B74-AE29898017F7}" type="sibTrans" cxnId="{EB4D83BF-5811-49D0-BE59-E94B0C16AEA0}">
      <dgm:prSet/>
      <dgm:spPr/>
      <dgm:t>
        <a:bodyPr/>
        <a:lstStyle/>
        <a:p>
          <a:endParaRPr lang="tr-TR"/>
        </a:p>
      </dgm:t>
    </dgm:pt>
    <dgm:pt modelId="{11B75A31-F031-45F1-AB27-E7963CA35365}">
      <dgm:prSet phldrT="[Metin]" phldr="1"/>
      <dgm:spPr/>
      <dgm:t>
        <a:bodyPr/>
        <a:lstStyle/>
        <a:p>
          <a:endParaRPr lang="tr-TR"/>
        </a:p>
      </dgm:t>
    </dgm:pt>
    <dgm:pt modelId="{A5D9DCBA-5A4A-4EC4-9685-1E12DF182E58}" type="parTrans" cxnId="{562174D8-5A22-4140-9E47-B5826D1FB856}">
      <dgm:prSet/>
      <dgm:spPr/>
      <dgm:t>
        <a:bodyPr/>
        <a:lstStyle/>
        <a:p>
          <a:endParaRPr lang="tr-TR"/>
        </a:p>
      </dgm:t>
    </dgm:pt>
    <dgm:pt modelId="{34B37697-3936-4C66-A252-B0DE4F9BEF78}" type="sibTrans" cxnId="{562174D8-5A22-4140-9E47-B5826D1FB856}">
      <dgm:prSet/>
      <dgm:spPr/>
      <dgm:t>
        <a:bodyPr/>
        <a:lstStyle/>
        <a:p>
          <a:endParaRPr lang="tr-TR"/>
        </a:p>
      </dgm:t>
    </dgm:pt>
    <dgm:pt modelId="{FDDCA4C9-F7E5-46EF-80B7-CE9ECCD39AFA}">
      <dgm:prSet phldrT="[Metin]"/>
      <dgm:spPr/>
      <dgm:t>
        <a:bodyPr/>
        <a:lstStyle/>
        <a:p>
          <a:endParaRPr lang="tr-TR"/>
        </a:p>
      </dgm:t>
    </dgm:pt>
    <dgm:pt modelId="{FD82355D-5720-4E67-A929-75A21E9DD957}" type="parTrans" cxnId="{1613B613-98F9-4C6D-B96F-F4DE70245736}">
      <dgm:prSet/>
      <dgm:spPr/>
      <dgm:t>
        <a:bodyPr/>
        <a:lstStyle/>
        <a:p>
          <a:endParaRPr lang="tr-TR"/>
        </a:p>
      </dgm:t>
    </dgm:pt>
    <dgm:pt modelId="{87459F58-E5B8-4C0E-B2EC-7FF7FD0DC68A}" type="sibTrans" cxnId="{1613B613-98F9-4C6D-B96F-F4DE70245736}">
      <dgm:prSet/>
      <dgm:spPr/>
      <dgm:t>
        <a:bodyPr/>
        <a:lstStyle/>
        <a:p>
          <a:endParaRPr lang="tr-TR"/>
        </a:p>
      </dgm:t>
    </dgm:pt>
    <dgm:pt modelId="{82415EC6-39D3-46E1-B0BD-776AA26692CE}" type="pres">
      <dgm:prSet presAssocID="{B7D4268F-43ED-4769-BBE8-8D2FFB83DEC8}" presName="compositeShape" presStyleCnt="0">
        <dgm:presLayoutVars>
          <dgm:chMax val="2"/>
          <dgm:dir/>
          <dgm:resizeHandles val="exact"/>
        </dgm:presLayoutVars>
      </dgm:prSet>
      <dgm:spPr/>
      <dgm:t>
        <a:bodyPr/>
        <a:lstStyle/>
        <a:p>
          <a:endParaRPr lang="tr-TR"/>
        </a:p>
      </dgm:t>
    </dgm:pt>
    <dgm:pt modelId="{B5F836E7-A7AF-43E5-AE4D-96A37284A547}" type="pres">
      <dgm:prSet presAssocID="{B7D4268F-43ED-4769-BBE8-8D2FFB83DEC8}" presName="ribbon" presStyleLbl="node1" presStyleIdx="0" presStyleCnt="1" custScaleX="82927" custScaleY="77555">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tr-TR"/>
        </a:p>
      </dgm:t>
    </dgm:pt>
    <dgm:pt modelId="{6AFEB842-A4C2-48BA-AEBF-C415C0646F32}" type="pres">
      <dgm:prSet presAssocID="{B7D4268F-43ED-4769-BBE8-8D2FFB83DEC8}" presName="leftArrowText" presStyleLbl="node1" presStyleIdx="0" presStyleCnt="1">
        <dgm:presLayoutVars>
          <dgm:chMax val="0"/>
          <dgm:bulletEnabled val="1"/>
        </dgm:presLayoutVars>
      </dgm:prSet>
      <dgm:spPr/>
      <dgm:t>
        <a:bodyPr/>
        <a:lstStyle/>
        <a:p>
          <a:endParaRPr lang="tr-TR"/>
        </a:p>
      </dgm:t>
    </dgm:pt>
    <dgm:pt modelId="{9A2433B2-A806-4F13-A135-E3356547D216}" type="pres">
      <dgm:prSet presAssocID="{B7D4268F-43ED-4769-BBE8-8D2FFB83DEC8}" presName="rightArrowText" presStyleLbl="node1" presStyleIdx="0" presStyleCnt="1">
        <dgm:presLayoutVars>
          <dgm:chMax val="0"/>
          <dgm:bulletEnabled val="1"/>
        </dgm:presLayoutVars>
      </dgm:prSet>
      <dgm:spPr/>
      <dgm:t>
        <a:bodyPr/>
        <a:lstStyle/>
        <a:p>
          <a:endParaRPr lang="tr-TR"/>
        </a:p>
      </dgm:t>
    </dgm:pt>
  </dgm:ptLst>
  <dgm:cxnLst>
    <dgm:cxn modelId="{2B99174B-0630-484E-B1DB-3022D011A893}" type="presOf" srcId="{E4BD77D8-0A74-4273-BDE8-883FD62E5975}" destId="{9A2433B2-A806-4F13-A135-E3356547D216}" srcOrd="0" destOrd="0" presId="urn:microsoft.com/office/officeart/2005/8/layout/arrow6"/>
    <dgm:cxn modelId="{562174D8-5A22-4140-9E47-B5826D1FB856}" srcId="{B7D4268F-43ED-4769-BBE8-8D2FFB83DEC8}" destId="{11B75A31-F031-45F1-AB27-E7963CA35365}" srcOrd="2" destOrd="0" parTransId="{A5D9DCBA-5A4A-4EC4-9685-1E12DF182E58}" sibTransId="{34B37697-3936-4C66-A252-B0DE4F9BEF78}"/>
    <dgm:cxn modelId="{65744C52-5E5A-4655-A8C0-7AF01B00B951}" srcId="{B7D4268F-43ED-4769-BBE8-8D2FFB83DEC8}" destId="{3822D70A-EA47-42D0-8F1C-F2D961692263}" srcOrd="0" destOrd="0" parTransId="{450868CB-D94E-446F-B025-0428BE83F1C3}" sibTransId="{9497644D-BC94-4E63-BF82-4CEDA958F58E}"/>
    <dgm:cxn modelId="{EB4D83BF-5811-49D0-BE59-E94B0C16AEA0}" srcId="{B7D4268F-43ED-4769-BBE8-8D2FFB83DEC8}" destId="{E4BD77D8-0A74-4273-BDE8-883FD62E5975}" srcOrd="1" destOrd="0" parTransId="{CFFF5496-80A0-4365-957A-5B9D7DD5C9B2}" sibTransId="{B4B6954C-3BF9-4DD0-8B74-AE29898017F7}"/>
    <dgm:cxn modelId="{F6AB452E-C004-45CF-B7D7-DEEA6ED5CFD6}" type="presOf" srcId="{B7D4268F-43ED-4769-BBE8-8D2FFB83DEC8}" destId="{82415EC6-39D3-46E1-B0BD-776AA26692CE}" srcOrd="0" destOrd="0" presId="urn:microsoft.com/office/officeart/2005/8/layout/arrow6"/>
    <dgm:cxn modelId="{3C45D790-2321-47D8-B339-D559A692D3F2}" type="presOf" srcId="{3822D70A-EA47-42D0-8F1C-F2D961692263}" destId="{6AFEB842-A4C2-48BA-AEBF-C415C0646F32}" srcOrd="0" destOrd="0" presId="urn:microsoft.com/office/officeart/2005/8/layout/arrow6"/>
    <dgm:cxn modelId="{1613B613-98F9-4C6D-B96F-F4DE70245736}" srcId="{B7D4268F-43ED-4769-BBE8-8D2FFB83DEC8}" destId="{FDDCA4C9-F7E5-46EF-80B7-CE9ECCD39AFA}" srcOrd="3" destOrd="0" parTransId="{FD82355D-5720-4E67-A929-75A21E9DD957}" sibTransId="{87459F58-E5B8-4C0E-B2EC-7FF7FD0DC68A}"/>
    <dgm:cxn modelId="{6BFA9B46-79ED-46DC-A1B6-6E693B55B777}" type="presParOf" srcId="{82415EC6-39D3-46E1-B0BD-776AA26692CE}" destId="{B5F836E7-A7AF-43E5-AE4D-96A37284A547}" srcOrd="0" destOrd="0" presId="urn:microsoft.com/office/officeart/2005/8/layout/arrow6"/>
    <dgm:cxn modelId="{188948B7-CB05-4440-85F0-3DF4E10941E5}" type="presParOf" srcId="{82415EC6-39D3-46E1-B0BD-776AA26692CE}" destId="{6AFEB842-A4C2-48BA-AEBF-C415C0646F32}" srcOrd="1" destOrd="0" presId="urn:microsoft.com/office/officeart/2005/8/layout/arrow6"/>
    <dgm:cxn modelId="{1F81A4E9-7C24-41EE-AA90-F82ED9D25E40}" type="presParOf" srcId="{82415EC6-39D3-46E1-B0BD-776AA26692CE}" destId="{9A2433B2-A806-4F13-A135-E3356547D21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2ADF7-06C3-4EA8-B756-86BA4BE8F02C}" type="datetimeFigureOut">
              <a:rPr lang="tr-TR" smtClean="0"/>
              <a:pPr/>
              <a:t>16.12.2015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A9D7A-590D-4E88-8F6C-7555EA5BA4A9}" type="slidenum">
              <a:rPr lang="tr-TR" smtClean="0"/>
              <a:pPr/>
              <a:t>‹#›</a:t>
            </a:fld>
            <a:endParaRPr lang="tr-TR"/>
          </a:p>
        </p:txBody>
      </p:sp>
    </p:spTree>
    <p:extLst>
      <p:ext uri="{BB962C8B-B14F-4D97-AF65-F5344CB8AC3E}">
        <p14:creationId xmlns:p14="http://schemas.microsoft.com/office/powerpoint/2010/main" val="12335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5D07-CFBF-45DD-9ADE-EE337D10D1D2}" type="datetimeFigureOut">
              <a:rPr lang="tr-TR" smtClean="0"/>
              <a:pPr/>
              <a:t>16.12.2015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7EECA-6724-4554-8161-732107163D45}" type="slidenum">
              <a:rPr lang="tr-TR" smtClean="0"/>
              <a:pPr/>
              <a:t>‹#›</a:t>
            </a:fld>
            <a:endParaRPr lang="tr-TR"/>
          </a:p>
        </p:txBody>
      </p:sp>
    </p:spTree>
    <p:extLst>
      <p:ext uri="{BB962C8B-B14F-4D97-AF65-F5344CB8AC3E}">
        <p14:creationId xmlns:p14="http://schemas.microsoft.com/office/powerpoint/2010/main" val="425388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1 Slayt Görüntüsü Yer Tutucusu"/>
          <p:cNvSpPr>
            <a:spLocks noGrp="1" noRot="1" noChangeAspect="1"/>
          </p:cNvSpPr>
          <p:nvPr>
            <p:ph type="sldImg"/>
          </p:nvPr>
        </p:nvSpPr>
        <p:spPr bwMode="auto">
          <a:noFill/>
          <a:ln>
            <a:solidFill>
              <a:srgbClr val="000000"/>
            </a:solidFill>
            <a:miter lim="800000"/>
            <a:headEnd/>
            <a:tailEnd/>
          </a:ln>
        </p:spPr>
      </p:sp>
      <p:sp>
        <p:nvSpPr>
          <p:cNvPr id="9218"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Slayt Numarası Yer Tutucusu"/>
          <p:cNvSpPr>
            <a:spLocks noGrp="1"/>
          </p:cNvSpPr>
          <p:nvPr>
            <p:ph type="sldNum" sz="quarter" idx="5"/>
          </p:nvPr>
        </p:nvSpPr>
        <p:spPr/>
        <p:txBody>
          <a:bodyPr/>
          <a:lstStyle/>
          <a:p>
            <a:pPr>
              <a:defRPr/>
            </a:pPr>
            <a:fld id="{AACDCA77-2C55-4F6D-AC64-AC2919A82F69}" type="slidenum">
              <a:rPr lang="tr-TR" smtClean="0">
                <a:solidFill>
                  <a:prstClr val="black"/>
                </a:solidFill>
              </a:rPr>
              <a:pPr>
                <a:defRPr/>
              </a:pPr>
              <a:t>1</a:t>
            </a:fld>
            <a:endParaRPr lang="tr-T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Yeraltı su numunelerinin kimyasal yapısının değişmesini önlemek için sondaj deliği kaplama ve süzgeçlerinin yapımında uygun malzemeler kullanılmalıdır.</a:t>
            </a:r>
          </a:p>
          <a:p>
            <a:r>
              <a:rPr lang="tr-TR" sz="1200" dirty="0" smtClean="0"/>
              <a:t>Sondaj deliği inşasında çok çeşitli malzemeler kullanılır.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Çeşitli tipte, genellikle taşınabilen pompalar yeraltı suyu uygulamaları için uygundur. Sondaj deliği yapısına ve farklı derinliklerden numune almaya uygun şekilde düzenlenmiş çeşitli kapasitelerde pompalar bulunmaktadır</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Bu numune alma cihazları, ekseri sondaj deliğinde, farklı derinliklere kurulurlar. Gözenekli seramik kaplar, suya doymuş veya doymamış bölgelerde, gözenekli kaba giren suyu çekmek için kaba </a:t>
            </a:r>
            <a:r>
              <a:rPr lang="tr-TR" sz="1200" dirty="0" err="1" smtClean="0"/>
              <a:t>irtibatlanmış</a:t>
            </a:r>
            <a:r>
              <a:rPr lang="tr-TR" sz="1200" dirty="0" smtClean="0"/>
              <a:t> bir tüple vakum uygulanarak kullanılabilir. Basınçlı hava uygulayarak süzgeçli bölgeden suyun numune kabına girmesini sağlayan cihazlar bulunmaktadır. </a:t>
            </a:r>
            <a:r>
              <a:rPr lang="tr-TR" sz="1200" dirty="0" err="1" smtClean="0"/>
              <a:t>Piyezometreler</a:t>
            </a:r>
            <a:r>
              <a:rPr lang="tr-TR" sz="1200" dirty="0" smtClean="0"/>
              <a:t> yardımıyla (son kısmı süzgeçli ve yüzey kısmı açık, küçük çaplı tüpler), su seviyesi yeryüzüne yakınsa küçük çaplı pompalardan veya emme ile yeraltı sularından numune alınabilir. Tek bir sondaj deliğinde birden fazla </a:t>
            </a:r>
            <a:r>
              <a:rPr lang="tr-TR" sz="1200" dirty="0" err="1" smtClean="0"/>
              <a:t>piyezometre</a:t>
            </a:r>
            <a:r>
              <a:rPr lang="tr-TR" sz="1200" dirty="0" smtClean="0"/>
              <a:t> farklı derinliklerde çakılarak numune alınabilir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None/>
            </a:pPr>
            <a:r>
              <a:rPr lang="tr-TR" sz="1200" dirty="0" smtClean="0"/>
              <a:t>Numune alma noktaları seçilirken, </a:t>
            </a:r>
            <a:r>
              <a:rPr lang="tr-TR" sz="1200" dirty="0" err="1" smtClean="0"/>
              <a:t>akiferin</a:t>
            </a:r>
            <a:r>
              <a:rPr lang="tr-TR" sz="1200" dirty="0" smtClean="0"/>
              <a:t> dinamik özelliklerine (örneğin doğal yeraltı suyu akışı, doymuş bölgenin kalınlığında değişme) su çıkarmanın etkilerini incelemek amacıyla mevcut kontrol kuyusundan uzakta bazı sondaj delikleri açılması tavsiye edilir.</a:t>
            </a:r>
          </a:p>
        </p:txBody>
      </p:sp>
      <p:sp>
        <p:nvSpPr>
          <p:cNvPr id="4" name="3 Slayt Numarası Yer Tutucusu"/>
          <p:cNvSpPr>
            <a:spLocks noGrp="1"/>
          </p:cNvSpPr>
          <p:nvPr>
            <p:ph type="sldNum" sz="quarter" idx="10"/>
          </p:nvPr>
        </p:nvSpPr>
        <p:spPr/>
        <p:txBody>
          <a:bodyPr/>
          <a:lstStyle/>
          <a:p>
            <a:fld id="{4647EECA-6724-4554-8161-732107163D45}"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latin typeface="+mn-lt"/>
                <a:ea typeface="+mn-ea"/>
                <a:cs typeface="+mn-cs"/>
              </a:rPr>
              <a:t>Akiferin</a:t>
            </a:r>
            <a:r>
              <a:rPr lang="tr-TR" sz="1200" kern="1200" dirty="0" smtClean="0">
                <a:solidFill>
                  <a:schemeClr val="tx1"/>
                </a:solidFill>
                <a:latin typeface="+mn-lt"/>
                <a:ea typeface="+mn-ea"/>
                <a:cs typeface="+mn-cs"/>
              </a:rPr>
              <a:t> kirlenmeye en duyarlı olan kısmı doymuş ve doymamış bölgeler arasındaki sınıra yakın olduğundan, numune alma sondaj deliklerinden en az birinin, doymuş bölgenin yüzeyine yakın ve süzgeçli olması gerekir. Diğer amaçlar için açılan sondaj delikleri, </a:t>
            </a:r>
            <a:r>
              <a:rPr lang="tr-TR" sz="1200" kern="1200" dirty="0" err="1" smtClean="0">
                <a:solidFill>
                  <a:schemeClr val="tx1"/>
                </a:solidFill>
                <a:latin typeface="+mn-lt"/>
                <a:ea typeface="+mn-ea"/>
                <a:cs typeface="+mn-cs"/>
              </a:rPr>
              <a:t>akiferin</a:t>
            </a:r>
            <a:r>
              <a:rPr lang="tr-TR" sz="1200" kern="1200" dirty="0" smtClean="0">
                <a:solidFill>
                  <a:schemeClr val="tx1"/>
                </a:solidFill>
                <a:latin typeface="+mn-lt"/>
                <a:ea typeface="+mn-ea"/>
                <a:cs typeface="+mn-cs"/>
              </a:rPr>
              <a:t> farklı derinliklerine inebilmeli ve süzgeç yerleştirilmelidir. İlgili alan boyunca numune alma delikleri açılmalıdır. Numune alma yeri olarak, farklı hidrojeolojik özellikleri, toprak kullanım durumlarını ve yaygın kirlenmeye yatkın alanları temsil edebilecek yerler seçilmelidir.</a:t>
            </a: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Akış aşağı ideal bir numune alma düzeni görülmektedir.  Aynı sondaj deliği içinde farklı seviyelerde kurulmuş olan iç</a:t>
            </a:r>
            <a:r>
              <a:rPr lang="tr-TR" sz="1200" kern="1200" baseline="0" dirty="0" smtClean="0">
                <a:solidFill>
                  <a:schemeClr val="tx1"/>
                </a:solidFill>
                <a:latin typeface="+mn-lt"/>
                <a:ea typeface="+mn-ea"/>
                <a:cs typeface="+mn-cs"/>
              </a:rPr>
              <a:t> içe izleme kuyuları </a:t>
            </a:r>
            <a:r>
              <a:rPr lang="tr-TR" sz="1200" kern="1200" dirty="0" smtClean="0">
                <a:solidFill>
                  <a:schemeClr val="tx1"/>
                </a:solidFill>
                <a:latin typeface="+mn-lt"/>
                <a:ea typeface="+mn-ea"/>
                <a:cs typeface="+mn-cs"/>
              </a:rPr>
              <a:t>akifer boyunca farklı noktalardan numune alınmasını sağlayarak kirletici bulutunun konumu ve kirletici konsantrasyonu hakkında doğru tahminlerde bulunulmasını sağlamaktadır. </a:t>
            </a:r>
          </a:p>
          <a:p>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sunum çerçevesinde:</a:t>
            </a:r>
            <a:r>
              <a:rPr lang="tr-TR" baseline="0" dirty="0" smtClean="0"/>
              <a:t>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20</a:t>
            </a:fld>
            <a:endParaRPr lang="tr-TR"/>
          </a:p>
        </p:txBody>
      </p:sp>
    </p:spTree>
    <p:extLst>
      <p:ext uri="{BB962C8B-B14F-4D97-AF65-F5344CB8AC3E}">
        <p14:creationId xmlns:p14="http://schemas.microsoft.com/office/powerpoint/2010/main" val="14914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akiferden</a:t>
            </a:r>
            <a:r>
              <a:rPr lang="tr-TR" sz="1200" kern="1200" dirty="0" smtClean="0">
                <a:solidFill>
                  <a:schemeClr val="tx1"/>
                </a:solidFill>
                <a:latin typeface="+mn-lt"/>
                <a:ea typeface="+mn-ea"/>
                <a:cs typeface="+mn-cs"/>
              </a:rPr>
              <a:t> alınan numunenin temsili olabilmesi için numune alma metodu incelenen yeraltı suyunun kısa ve uzun süreli yapısını </a:t>
            </a:r>
            <a:r>
              <a:rPr lang="tr-TR" sz="1200" kern="1200" smtClean="0">
                <a:solidFill>
                  <a:schemeClr val="tx1"/>
                </a:solidFill>
                <a:latin typeface="+mn-lt"/>
                <a:ea typeface="+mn-ea"/>
                <a:cs typeface="+mn-cs"/>
              </a:rPr>
              <a:t>yansıtabilmelidir.</a:t>
            </a: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Genel anlamda pompa ile numune alma ve derinden numune alma olarak adlandırılan iki numune alma metodu vardır.</a:t>
            </a: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durgun suyu uzaklaştırmak amacıyla yeterli süre pompalama yapılana kadar sondaj deliğinden numune alınmamalıdır.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24</a:t>
            </a:fld>
            <a:endParaRPr lang="tr-TR"/>
          </a:p>
        </p:txBody>
      </p:sp>
    </p:spTree>
    <p:extLst>
      <p:ext uri="{BB962C8B-B14F-4D97-AF65-F5344CB8AC3E}">
        <p14:creationId xmlns:p14="http://schemas.microsoft.com/office/powerpoint/2010/main" val="368982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İki numune alma metodunun da kullanılamadığı veya uygun olmadığı durumlarda </a:t>
            </a:r>
            <a:r>
              <a:rPr lang="tr-TR" sz="1200" dirty="0" err="1" smtClean="0"/>
              <a:t>akiferin</a:t>
            </a:r>
            <a:r>
              <a:rPr lang="tr-TR" sz="1200" dirty="0" smtClean="0"/>
              <a:t> ayrı noktalarından numunelerin, yerinde numune alma cihazlarından biriyle alınması tavsiye edilir.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Numunelerin numune alma zamanındaki koşulları temsil etmeli.</a:t>
            </a:r>
            <a:r>
              <a:rPr lang="tr-TR" baseline="0" dirty="0" smtClean="0"/>
              <a:t> </a:t>
            </a:r>
            <a:r>
              <a:rPr lang="tr-TR" dirty="0" smtClean="0"/>
              <a:t>Bu yüzden,</a:t>
            </a:r>
            <a:r>
              <a:rPr lang="tr-TR" baseline="0" dirty="0" smtClean="0"/>
              <a:t> </a:t>
            </a:r>
            <a:r>
              <a:rPr lang="tr-TR" dirty="0" smtClean="0"/>
              <a:t>ISO 5667-2 ve ISO 5667-3’e bakılmalıdır.</a:t>
            </a:r>
          </a:p>
          <a:p>
            <a:r>
              <a:rPr lang="tr-TR" sz="1200" dirty="0" smtClean="0"/>
              <a:t>Yeraltı sularından numune alınmasında parametrelerin mümkün olduğu kadar yerinde ve numune alınır alınmaz tayin edilmesi önemlidir.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27</a:t>
            </a:fld>
            <a:endParaRPr lang="tr-TR"/>
          </a:p>
        </p:txBody>
      </p:sp>
    </p:spTree>
    <p:extLst>
      <p:ext uri="{BB962C8B-B14F-4D97-AF65-F5344CB8AC3E}">
        <p14:creationId xmlns:p14="http://schemas.microsoft.com/office/powerpoint/2010/main" val="3958629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28</a:t>
            </a:fld>
            <a:endParaRPr lang="tr-TR"/>
          </a:p>
        </p:txBody>
      </p:sp>
    </p:spTree>
    <p:extLst>
      <p:ext uri="{BB962C8B-B14F-4D97-AF65-F5344CB8AC3E}">
        <p14:creationId xmlns:p14="http://schemas.microsoft.com/office/powerpoint/2010/main" val="413581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29</a:t>
            </a:fld>
            <a:endParaRPr lang="tr-TR"/>
          </a:p>
        </p:txBody>
      </p:sp>
    </p:spTree>
    <p:extLst>
      <p:ext uri="{BB962C8B-B14F-4D97-AF65-F5344CB8AC3E}">
        <p14:creationId xmlns:p14="http://schemas.microsoft.com/office/powerpoint/2010/main" val="287048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647EECA-6724-4554-8161-732107163D45}"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30</a:t>
            </a:fld>
            <a:endParaRPr lang="tr-TR"/>
          </a:p>
        </p:txBody>
      </p:sp>
    </p:spTree>
    <p:extLst>
      <p:ext uri="{BB962C8B-B14F-4D97-AF65-F5344CB8AC3E}">
        <p14:creationId xmlns:p14="http://schemas.microsoft.com/office/powerpoint/2010/main" val="3810424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31</a:t>
            </a:fld>
            <a:endParaRPr lang="tr-TR"/>
          </a:p>
        </p:txBody>
      </p:sp>
    </p:spTree>
    <p:extLst>
      <p:ext uri="{BB962C8B-B14F-4D97-AF65-F5344CB8AC3E}">
        <p14:creationId xmlns:p14="http://schemas.microsoft.com/office/powerpoint/2010/main" val="14125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647EECA-6724-4554-8161-732107163D45}"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20000"/>
          </a:bodyPr>
          <a:lstStyle/>
          <a:p>
            <a:r>
              <a:rPr lang="tr-TR" sz="1200" b="1" kern="1200" dirty="0" smtClean="0">
                <a:solidFill>
                  <a:schemeClr val="tx1"/>
                </a:solidFill>
                <a:latin typeface="+mn-lt"/>
                <a:ea typeface="+mn-ea"/>
                <a:cs typeface="+mn-cs"/>
              </a:rPr>
              <a:t>Yer altı suyu</a:t>
            </a:r>
          </a:p>
          <a:p>
            <a:r>
              <a:rPr lang="tr-TR" sz="1200" kern="1200" dirty="0" smtClean="0">
                <a:solidFill>
                  <a:schemeClr val="tx1"/>
                </a:solidFill>
                <a:latin typeface="+mn-lt"/>
                <a:ea typeface="+mn-ea"/>
                <a:cs typeface="+mn-cs"/>
              </a:rPr>
              <a:t>Jeolojik yer altı oluşumu veya doldurma zemin gibi yapay bir birikimin, doymuş ve/veya doymamış bölgesindeki su</a:t>
            </a:r>
          </a:p>
          <a:p>
            <a:r>
              <a:rPr lang="tr-TR" sz="1200" b="1" kern="1200" dirty="0" smtClean="0">
                <a:solidFill>
                  <a:schemeClr val="tx1"/>
                </a:solidFill>
                <a:latin typeface="+mn-lt"/>
                <a:ea typeface="+mn-ea"/>
                <a:cs typeface="+mn-cs"/>
              </a:rPr>
              <a:t>Yer altı su yatağı</a:t>
            </a:r>
          </a:p>
          <a:p>
            <a:r>
              <a:rPr lang="tr-TR" sz="1200" kern="1200" dirty="0" smtClean="0">
                <a:solidFill>
                  <a:schemeClr val="tx1"/>
                </a:solidFill>
                <a:latin typeface="+mn-lt"/>
                <a:ea typeface="+mn-ea"/>
                <a:cs typeface="+mn-cs"/>
              </a:rPr>
              <a:t>Önemli miktarda su geçirebilen, geçirgen kaya veya gevşek malzemeden (meselâ kum ve çakıllar) oluşan jeolojik oluşum (katman)</a:t>
            </a:r>
          </a:p>
          <a:p>
            <a:pPr marL="0" marR="0" lvl="0" indent="0" algn="just" defTabSz="914400" rtl="0" eaLnBrk="1" fontAlgn="base" latinLnBrk="0" hangingPunct="1">
              <a:lnSpc>
                <a:spcPct val="100000"/>
              </a:lnSpc>
              <a:spcBef>
                <a:spcPct val="0"/>
              </a:spcBef>
              <a:spcAft>
                <a:spcPct val="0"/>
              </a:spcAft>
              <a:buClrTx/>
              <a:buSzTx/>
              <a:buFontTx/>
              <a:buNone/>
              <a:tabLst/>
            </a:pPr>
            <a:r>
              <a:rPr lang="tr-TR" sz="1200" kern="1200" dirty="0" smtClean="0">
                <a:solidFill>
                  <a:schemeClr val="tx1"/>
                </a:solidFill>
                <a:latin typeface="+mn-lt"/>
                <a:ea typeface="+mn-ea"/>
                <a:cs typeface="+mn-cs"/>
              </a:rPr>
              <a:t> </a:t>
            </a:r>
            <a:r>
              <a:rPr kumimoji="0" lang="tr-TR" sz="1200" b="1" i="0" u="none" strike="noStrike" cap="none" normalizeH="0" baseline="0" dirty="0" smtClean="0">
                <a:ln>
                  <a:noFill/>
                </a:ln>
                <a:solidFill>
                  <a:schemeClr val="tx1"/>
                </a:solidFill>
                <a:effectLst/>
                <a:cs typeface="Arial" pitchFamily="34" charset="0"/>
              </a:rPr>
              <a:t>AKİFER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ea typeface="Times New Roman" pitchFamily="18" charset="0"/>
                <a:cs typeface="Times New Roman" pitchFamily="18" charset="0"/>
              </a:rPr>
              <a:t>Önemli miktarda su biriktirebilen geçirgen kaya, kum veya çakıldan oluşan yapıdır (yatak veya tabaka).</a:t>
            </a:r>
            <a:endParaRPr lang="tr-TR" sz="1200" dirty="0" smtClean="0">
              <a:cs typeface="Arial" pitchFamily="34" charset="0"/>
            </a:endParaRP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Serbest</a:t>
            </a:r>
            <a:r>
              <a:rPr lang="tr-TR" sz="1200" b="1" kern="1200" baseline="0" dirty="0" smtClean="0">
                <a:solidFill>
                  <a:schemeClr val="tx1"/>
                </a:solidFill>
                <a:latin typeface="+mn-lt"/>
                <a:ea typeface="+mn-ea"/>
                <a:cs typeface="+mn-cs"/>
              </a:rPr>
              <a:t> Akifer: </a:t>
            </a:r>
            <a:r>
              <a:rPr lang="tr-TR" sz="1200" kern="1200" dirty="0" smtClean="0">
                <a:solidFill>
                  <a:schemeClr val="tx1"/>
                </a:solidFill>
                <a:latin typeface="+mn-lt"/>
                <a:ea typeface="+mn-ea"/>
                <a:cs typeface="+mn-cs"/>
              </a:rPr>
              <a:t>Serbest akifer, alttan geçirimsiz üstten su tablası ile çevrili olan birimdir. </a:t>
            </a:r>
            <a:endParaRPr lang="tr-TR" sz="1200" b="1" kern="1200" baseline="0" dirty="0" smtClean="0">
              <a:solidFill>
                <a:schemeClr val="tx1"/>
              </a:solidFill>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dirty="0" smtClean="0" bmk="_Toc3364393">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bmk="_Toc3364393">
                <a:ln>
                  <a:noFill/>
                </a:ln>
                <a:solidFill>
                  <a:schemeClr val="tx1"/>
                </a:solidFill>
                <a:effectLst/>
                <a:cs typeface="Arial" pitchFamily="34" charset="0"/>
              </a:rPr>
              <a:t>Basınçlı/Pekişmiş AKİFER</a:t>
            </a:r>
            <a:endParaRPr kumimoji="0" lang="tr-TR" sz="1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ea typeface="Times New Roman" pitchFamily="18" charset="0"/>
                <a:cs typeface="Times New Roman" pitchFamily="18" charset="0"/>
              </a:rPr>
              <a:t>Sıkışmış veya çimentolaşmış materyalden oluşan </a:t>
            </a:r>
            <a:r>
              <a:rPr kumimoji="0" lang="tr-TR" sz="1200" b="0" i="0" u="none" strike="noStrike" cap="none" normalizeH="0" baseline="0" dirty="0" err="1" smtClean="0">
                <a:ln>
                  <a:noFill/>
                </a:ln>
                <a:solidFill>
                  <a:schemeClr val="tx1"/>
                </a:solidFill>
                <a:effectLst/>
                <a:ea typeface="Times New Roman" pitchFamily="18" charset="0"/>
                <a:cs typeface="Times New Roman" pitchFamily="18" charset="0"/>
              </a:rPr>
              <a:t>akiferdir</a:t>
            </a:r>
            <a:r>
              <a:rPr kumimoji="0" lang="tr-TR" sz="12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tr-TR" sz="1200" b="0" i="0" u="none" strike="noStrike" cap="none" normalizeH="0" baseline="0" dirty="0" smtClean="0">
              <a:ln>
                <a:noFill/>
              </a:ln>
              <a:solidFill>
                <a:schemeClr val="tx1"/>
              </a:solidFill>
              <a:effectLst/>
              <a:cs typeface="Arial" pitchFamily="34" charset="0"/>
            </a:endParaRP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Doymuş bölge</a:t>
            </a:r>
          </a:p>
          <a:p>
            <a:r>
              <a:rPr lang="tr-TR" sz="1200" kern="1200" dirty="0" smtClean="0">
                <a:solidFill>
                  <a:schemeClr val="tx1"/>
                </a:solidFill>
                <a:latin typeface="+mn-lt"/>
                <a:ea typeface="+mn-ea"/>
                <a:cs typeface="+mn-cs"/>
              </a:rPr>
              <a:t>Gözenek boşluklarının suya tamamen doyduğu yer altı su yatağı bölümü</a:t>
            </a:r>
          </a:p>
          <a:p>
            <a:r>
              <a:rPr lang="tr-TR" sz="1200" kern="1200" dirty="0" smtClean="0">
                <a:solidFill>
                  <a:schemeClr val="tx1"/>
                </a:solidFill>
                <a:latin typeface="+mn-lt"/>
                <a:ea typeface="+mn-ea"/>
                <a:cs typeface="+mn-cs"/>
              </a:rPr>
              <a:t> </a:t>
            </a:r>
          </a:p>
          <a:p>
            <a:r>
              <a:rPr lang="tr-TR" sz="1200" b="1" kern="1200" dirty="0" smtClean="0">
                <a:solidFill>
                  <a:schemeClr val="tx1"/>
                </a:solidFill>
                <a:latin typeface="+mn-lt"/>
                <a:ea typeface="+mn-ea"/>
                <a:cs typeface="+mn-cs"/>
              </a:rPr>
              <a:t>Doymamış bölge</a:t>
            </a:r>
          </a:p>
          <a:p>
            <a:r>
              <a:rPr lang="tr-TR" sz="1200" kern="1200" dirty="0" smtClean="0">
                <a:solidFill>
                  <a:schemeClr val="tx1"/>
                </a:solidFill>
                <a:latin typeface="+mn-lt"/>
                <a:ea typeface="+mn-ea"/>
                <a:cs typeface="+mn-cs"/>
              </a:rPr>
              <a:t>Gözenek boşluklarının suya tamamen doymadığı yeraltı su yatağı bölümü</a:t>
            </a:r>
          </a:p>
          <a:p>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Az geçirgen tabaka (</a:t>
            </a:r>
            <a:r>
              <a:rPr lang="tr-TR" sz="1200" b="1" kern="1200" dirty="0" err="1" smtClean="0">
                <a:solidFill>
                  <a:schemeClr val="tx1"/>
                </a:solidFill>
                <a:latin typeface="+mn-lt"/>
                <a:ea typeface="+mn-ea"/>
                <a:cs typeface="+mn-cs"/>
              </a:rPr>
              <a:t>akuitard</a:t>
            </a:r>
            <a:r>
              <a:rPr lang="tr-TR" sz="1200" b="1"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İki yeraltı su yatağı arasındaki suyun akışını durduran, geçirgenliği düşük jeolojik katman oluşumunu ifade eder. </a:t>
            </a:r>
            <a:r>
              <a:rPr lang="tr-TR" dirty="0" smtClean="0"/>
              <a:t>Suyu taşır ve yavaş iletir. Gözenekli ancak yarı geçirimlidir. Örn; </a:t>
            </a:r>
            <a:r>
              <a:rPr lang="tr-TR" dirty="0" err="1" smtClean="0"/>
              <a:t>Siltli</a:t>
            </a:r>
            <a:r>
              <a:rPr lang="tr-TR" dirty="0" smtClean="0"/>
              <a:t> kum, killi ince kum</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Hapsedilmiş</a:t>
            </a:r>
            <a:r>
              <a:rPr lang="tr-TR" sz="1200" b="1" i="1" kern="1200" dirty="0" smtClean="0">
                <a:solidFill>
                  <a:schemeClr val="tx1"/>
                </a:solidFill>
                <a:latin typeface="+mn-lt"/>
                <a:ea typeface="+mn-ea"/>
                <a:cs typeface="+mn-cs"/>
              </a:rPr>
              <a:t> </a:t>
            </a:r>
            <a:r>
              <a:rPr lang="tr-TR" sz="1200" b="1" kern="1200" dirty="0" smtClean="0">
                <a:solidFill>
                  <a:schemeClr val="tx1"/>
                </a:solidFill>
                <a:latin typeface="+mn-lt"/>
                <a:ea typeface="+mn-ea"/>
                <a:cs typeface="+mn-cs"/>
              </a:rPr>
              <a:t>taban suyu/Tünek akifer</a:t>
            </a:r>
            <a:r>
              <a:rPr lang="tr-TR" sz="1200" kern="1200" dirty="0" smtClean="0">
                <a:solidFill>
                  <a:schemeClr val="tx1"/>
                </a:solidFill>
                <a:latin typeface="+mn-lt"/>
                <a:ea typeface="+mn-ea"/>
                <a:cs typeface="+mn-cs"/>
              </a:rPr>
              <a:t>: ise doygun olmayan </a:t>
            </a:r>
            <a:r>
              <a:rPr lang="tr-TR" sz="1200" kern="1200" dirty="0" err="1" smtClean="0">
                <a:solidFill>
                  <a:schemeClr val="tx1"/>
                </a:solidFill>
                <a:latin typeface="+mn-lt"/>
                <a:ea typeface="+mn-ea"/>
                <a:cs typeface="+mn-cs"/>
              </a:rPr>
              <a:t>zonda</a:t>
            </a:r>
            <a:r>
              <a:rPr lang="tr-TR" sz="1200" kern="1200" dirty="0" smtClean="0">
                <a:solidFill>
                  <a:schemeClr val="tx1"/>
                </a:solidFill>
                <a:latin typeface="+mn-lt"/>
                <a:ea typeface="+mn-ea"/>
                <a:cs typeface="+mn-cs"/>
              </a:rPr>
              <a:t> mercek şeklinde geçirimsiz</a:t>
            </a:r>
            <a:r>
              <a:rPr lang="tr-TR" sz="1200" kern="1200" baseline="0" dirty="0" smtClean="0">
                <a:solidFill>
                  <a:schemeClr val="tx1"/>
                </a:solidFill>
                <a:latin typeface="+mn-lt"/>
                <a:ea typeface="+mn-ea"/>
                <a:cs typeface="+mn-cs"/>
              </a:rPr>
              <a:t> bir tabaka üzerinde duran </a:t>
            </a:r>
            <a:r>
              <a:rPr lang="tr-TR" sz="1200" kern="1200" baseline="0" dirty="0" err="1" smtClean="0">
                <a:solidFill>
                  <a:schemeClr val="tx1"/>
                </a:solidFill>
                <a:latin typeface="+mn-lt"/>
                <a:ea typeface="+mn-ea"/>
                <a:cs typeface="+mn-cs"/>
              </a:rPr>
              <a:t>yeraltısuyudur</a:t>
            </a:r>
            <a:r>
              <a:rPr lang="tr-TR" sz="1200" kern="1200" baseline="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6</a:t>
            </a:fld>
            <a:endParaRPr lang="tr-TR"/>
          </a:p>
        </p:txBody>
      </p:sp>
    </p:spTree>
    <p:extLst>
      <p:ext uri="{BB962C8B-B14F-4D97-AF65-F5344CB8AC3E}">
        <p14:creationId xmlns:p14="http://schemas.microsoft.com/office/powerpoint/2010/main" val="421921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7</a:t>
            </a:fld>
            <a:endParaRPr lang="tr-TR"/>
          </a:p>
        </p:txBody>
      </p:sp>
    </p:spTree>
    <p:extLst>
      <p:ext uri="{BB962C8B-B14F-4D97-AF65-F5344CB8AC3E}">
        <p14:creationId xmlns:p14="http://schemas.microsoft.com/office/powerpoint/2010/main" val="333527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8</a:t>
            </a:fld>
            <a:endParaRPr lang="tr-TR"/>
          </a:p>
        </p:txBody>
      </p:sp>
    </p:spTree>
    <p:extLst>
      <p:ext uri="{BB962C8B-B14F-4D97-AF65-F5344CB8AC3E}">
        <p14:creationId xmlns:p14="http://schemas.microsoft.com/office/powerpoint/2010/main" val="156579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sz="1200" kern="1200" dirty="0" smtClean="0">
                <a:solidFill>
                  <a:schemeClr val="tx1"/>
                </a:solidFill>
                <a:latin typeface="+mn-lt"/>
                <a:ea typeface="+mn-ea"/>
                <a:cs typeface="+mn-cs"/>
              </a:rPr>
              <a:t>Numune alma cihazı ve şişeler için malzemelerin seçimi ile ilgili genel bilgi ISO 5667-3’de verilmiştir.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kern="1200" dirty="0" smtClean="0">
                <a:solidFill>
                  <a:schemeClr val="tx1"/>
                </a:solidFill>
                <a:latin typeface="+mn-lt"/>
                <a:ea typeface="+mn-ea"/>
                <a:cs typeface="+mn-cs"/>
              </a:rPr>
              <a:t>Polietilen, </a:t>
            </a:r>
            <a:r>
              <a:rPr lang="tr-TR" sz="1200" kern="1200" dirty="0" err="1" smtClean="0">
                <a:solidFill>
                  <a:schemeClr val="tx1"/>
                </a:solidFill>
                <a:latin typeface="+mn-lt"/>
                <a:ea typeface="+mn-ea"/>
                <a:cs typeface="+mn-cs"/>
              </a:rPr>
              <a:t>polipropilen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polikarbonat</a:t>
            </a:r>
            <a:r>
              <a:rPr lang="tr-TR" sz="1200" kern="1200" dirty="0" smtClean="0">
                <a:solidFill>
                  <a:schemeClr val="tx1"/>
                </a:solidFill>
                <a:latin typeface="+mn-lt"/>
                <a:ea typeface="+mn-ea"/>
                <a:cs typeface="+mn-cs"/>
              </a:rPr>
              <a:t> ve cam kaplar birçok numune alma durumu için önerilir.</a:t>
            </a:r>
          </a:p>
          <a:p>
            <a:pPr>
              <a:buFont typeface="Arial" pitchFamily="34" charset="0"/>
              <a:buChar char="•"/>
            </a:pP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EB06AB59-57C1-44F9-876C-CF0825B87BF5}" type="datetime1">
              <a:rPr lang="tr-TR">
                <a:solidFill>
                  <a:prstClr val="black">
                    <a:tint val="75000"/>
                  </a:prstClr>
                </a:solidFill>
              </a:rPr>
              <a:pPr>
                <a:defRPr/>
              </a:pPr>
              <a:t>16.12.2015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2D12C81-4572-43BC-B2F3-2655BE2D753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E2511BCB-223B-42DD-A24E-CA32C40F6027}" type="datetime1">
              <a:rPr lang="tr-TR">
                <a:solidFill>
                  <a:prstClr val="black">
                    <a:tint val="75000"/>
                  </a:prstClr>
                </a:solidFill>
              </a:rPr>
              <a:pPr>
                <a:defRPr/>
              </a:pPr>
              <a:t>16.12.2015</a:t>
            </a:fld>
            <a:endParaRPr lang="tr-TR">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AEAE15-48D9-4236-A116-2CB3B03DA43C}"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F38681-5CB7-44D5-8E4A-E8F6D1DCCF79}" type="datetime1">
              <a:rPr lang="tr-TR">
                <a:solidFill>
                  <a:prstClr val="black">
                    <a:tint val="75000"/>
                  </a:prstClr>
                </a:solidFill>
              </a:rPr>
              <a:pPr>
                <a:defRPr/>
              </a:pPr>
              <a:t>16.12.2015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F93EC5-DF4C-4D47-BCF1-2A8ACD0170BC}"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docid=q0dzGX0do2QHJM&amp;tbnid=G4davRrLiM7SPM:&amp;ved=0CAUQjRw&amp;url=http://www.kar-el.com.tr/detail.aspx?id=219&amp;ei=zEveU4fyEaWX1AX7uIDoBQ&amp;bvm=bv.72197243,d.bGQ&amp;psig=AFQjCNHHYwlJgHQ3Z1zKWxa6Sj2rwz2OVA&amp;ust=140716370230269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hyperlink" Target="https://www.google.com.tr/url?sa=i&amp;rct=j&amp;q=&amp;esrc=s&amp;source=images&amp;cd=&amp;cad=rja&amp;uact=8&amp;ved=0CAcQjRw&amp;url=https://www.dwaf.gov.za/Groundwater/Groundwater_Dictionary/piezometer.htm&amp;ei=CyuGVN6TOoLQPa_zgcAF&amp;bvm=bv.80642063,d.d24&amp;psig=AFQjCNH9p3ju3YAVEGy3EZbRZz0R27GGGQ&amp;ust=141816516341887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72272" y="-180731"/>
            <a:ext cx="7750841" cy="1200329"/>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a:defRPr/>
            </a:pPr>
            <a:r>
              <a:rPr lang="tr-TR" sz="3600" b="1" kern="0" dirty="0">
                <a:ln w="11430"/>
                <a:solidFill>
                  <a:srgbClr val="0000FF"/>
                </a:solidFill>
                <a:effectLst>
                  <a:outerShdw blurRad="50800" dist="39000" dir="5460000" algn="tl">
                    <a:srgbClr val="000000">
                      <a:alpha val="38000"/>
                    </a:srgbClr>
                  </a:outerShdw>
                </a:effectLst>
                <a:latin typeface="Arial"/>
                <a:cs typeface="Arial" charset="0"/>
              </a:rPr>
              <a:t>T.C.</a:t>
            </a:r>
          </a:p>
          <a:p>
            <a:pPr algn="ctr">
              <a:defRPr/>
            </a:pPr>
            <a:r>
              <a:rPr lang="tr-TR" sz="3600" b="1" kern="0" dirty="0">
                <a:ln w="11430"/>
                <a:solidFill>
                  <a:srgbClr val="0000FF"/>
                </a:solidFill>
                <a:effectLst>
                  <a:outerShdw blurRad="50800" dist="39000" dir="5460000" algn="tl">
                    <a:srgbClr val="000000">
                      <a:alpha val="38000"/>
                    </a:srgbClr>
                  </a:outerShdw>
                </a:effectLst>
                <a:latin typeface="Arial"/>
                <a:cs typeface="Arial" charset="0"/>
              </a:rPr>
              <a:t>ORMAN VE SU İŞLERİ BAKANLIĞI</a:t>
            </a:r>
            <a:endParaRPr lang="tr-TR" sz="4300" b="1" kern="0" dirty="0">
              <a:ln w="11430"/>
              <a:solidFill>
                <a:srgbClr val="0000FF"/>
              </a:solidFill>
              <a:effectLst>
                <a:outerShdw blurRad="50800" dist="39000" dir="5460000" algn="tl">
                  <a:srgbClr val="000000">
                    <a:alpha val="38000"/>
                  </a:srgbClr>
                </a:outerShdw>
              </a:effectLst>
              <a:latin typeface="Arial"/>
              <a:cs typeface="Arial" charset="0"/>
            </a:endParaRPr>
          </a:p>
        </p:txBody>
      </p:sp>
      <p:sp>
        <p:nvSpPr>
          <p:cNvPr id="4" name="3 Dikdörtgen"/>
          <p:cNvSpPr/>
          <p:nvPr/>
        </p:nvSpPr>
        <p:spPr>
          <a:xfrm>
            <a:off x="323850" y="1427163"/>
            <a:ext cx="8712200" cy="58420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tr-TR" sz="3200" b="1" kern="0" spc="50" dirty="0">
              <a:ln w="11430"/>
              <a:solidFill>
                <a:srgbClr val="FF0000"/>
              </a:solidFill>
              <a:effectLst>
                <a:outerShdw blurRad="76200" dist="50800" dir="5400000" algn="tl" rotWithShape="0">
                  <a:srgbClr val="000000">
                    <a:alpha val="65000"/>
                  </a:srgbClr>
                </a:outerShdw>
              </a:effectLst>
              <a:latin typeface="Arial"/>
              <a:cs typeface="Arial" charset="0"/>
            </a:endParaRPr>
          </a:p>
        </p:txBody>
      </p:sp>
      <p:sp>
        <p:nvSpPr>
          <p:cNvPr id="6" name="5 Slayt Numarası Yer Tutucusu"/>
          <p:cNvSpPr>
            <a:spLocks noGrp="1"/>
          </p:cNvSpPr>
          <p:nvPr>
            <p:ph type="sldNum" sz="quarter" idx="12"/>
          </p:nvPr>
        </p:nvSpPr>
        <p:spPr/>
        <p:txBody>
          <a:bodyPr/>
          <a:lstStyle/>
          <a:p>
            <a:pPr>
              <a:defRPr/>
            </a:pPr>
            <a:fld id="{520C394A-B68F-4906-8D6D-D04072B2D053}" type="slidenum">
              <a:rPr lang="tr-TR" smtClean="0">
                <a:solidFill>
                  <a:prstClr val="black">
                    <a:tint val="75000"/>
                  </a:prstClr>
                </a:solidFill>
              </a:rPr>
              <a:pPr>
                <a:defRPr/>
              </a:pPr>
              <a:t>1</a:t>
            </a:fld>
            <a:endParaRPr lang="tr-TR" dirty="0">
              <a:solidFill>
                <a:prstClr val="black">
                  <a:tint val="75000"/>
                </a:prstClr>
              </a:solidFill>
            </a:endParaRPr>
          </a:p>
        </p:txBody>
      </p:sp>
      <p:sp>
        <p:nvSpPr>
          <p:cNvPr id="9" name="8 Dikdörtgen"/>
          <p:cNvSpPr/>
          <p:nvPr/>
        </p:nvSpPr>
        <p:spPr>
          <a:xfrm>
            <a:off x="323528" y="1283276"/>
            <a:ext cx="8712968" cy="156966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3200" b="1" dirty="0" smtClean="0">
                <a:solidFill>
                  <a:srgbClr val="FF0000"/>
                </a:solidFill>
                <a:latin typeface="Arial" charset="0"/>
                <a:cs typeface="Arial" charset="0"/>
              </a:rPr>
              <a:t>YERALTI SULARINDAN NUMUNE ALMA KILAVUZU</a:t>
            </a:r>
          </a:p>
          <a:p>
            <a:pPr algn="ctr">
              <a:defRPr/>
            </a:pPr>
            <a:r>
              <a:rPr lang="tr-TR" sz="3200" b="1" dirty="0" smtClean="0">
                <a:solidFill>
                  <a:srgbClr val="FF0000"/>
                </a:solidFill>
                <a:latin typeface="Arial" charset="0"/>
                <a:cs typeface="Arial" charset="0"/>
              </a:rPr>
              <a:t>TS ISO 5667-11</a:t>
            </a:r>
          </a:p>
        </p:txBody>
      </p:sp>
      <p:pic>
        <p:nvPicPr>
          <p:cNvPr id="10"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4" y="2857496"/>
            <a:ext cx="1785950" cy="1798120"/>
          </a:xfrm>
          <a:prstGeom prst="rect">
            <a:avLst/>
          </a:prstGeom>
          <a:noFill/>
          <a:extLst>
            <a:ext uri="{909E8E84-426E-40DD-AFC4-6F175D3DCCD1}">
              <a14:hiddenFill xmlns:a14="http://schemas.microsoft.com/office/drawing/2010/main">
                <a:solidFill>
                  <a:srgbClr val="FFFFFF"/>
                </a:solidFill>
              </a14:hiddenFill>
            </a:ext>
          </a:extLst>
        </p:spPr>
      </p:pic>
      <p:sp>
        <p:nvSpPr>
          <p:cNvPr id="12" name="11 Metin kutusu"/>
          <p:cNvSpPr txBox="1"/>
          <p:nvPr/>
        </p:nvSpPr>
        <p:spPr>
          <a:xfrm>
            <a:off x="683569" y="4750318"/>
            <a:ext cx="8239544" cy="201593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tr-TR" sz="2400" b="1" kern="0" spc="50" dirty="0">
                <a:ln w="11430"/>
                <a:solidFill>
                  <a:srgbClr val="2103D7"/>
                </a:solidFill>
                <a:latin typeface="Arial"/>
                <a:cs typeface="Arial" charset="0"/>
              </a:rPr>
              <a:t>İZLEME VE SU BİLGİ SİSTEMİ DAİRESİ BAŞKANLIĞI</a:t>
            </a:r>
          </a:p>
          <a:p>
            <a:pPr algn="ctr" fontAlgn="base">
              <a:spcBef>
                <a:spcPct val="0"/>
              </a:spcBef>
              <a:spcAft>
                <a:spcPct val="0"/>
              </a:spcAft>
              <a:defRPr/>
            </a:pPr>
            <a:r>
              <a:rPr lang="tr-TR" sz="2400" b="1" kern="0" spc="50" dirty="0">
                <a:ln w="11430"/>
                <a:solidFill>
                  <a:srgbClr val="2103D7"/>
                </a:solidFill>
                <a:latin typeface="Arial"/>
                <a:cs typeface="Arial" charset="0"/>
              </a:rPr>
              <a:t>Feyza SANCAK</a:t>
            </a:r>
          </a:p>
          <a:p>
            <a:pPr algn="ctr">
              <a:defRPr/>
            </a:pPr>
            <a:endParaRPr lang="tr-TR" sz="500" b="1" kern="0" spc="50" dirty="0">
              <a:ln w="11430"/>
              <a:solidFill>
                <a:srgbClr val="2103D7"/>
              </a:solidFill>
              <a:latin typeface="Arial"/>
              <a:cs typeface="Arial" charset="0"/>
            </a:endParaRPr>
          </a:p>
          <a:p>
            <a:pPr algn="ctr">
              <a:defRPr/>
            </a:pPr>
            <a:r>
              <a:rPr lang="tr-TR" sz="2400" b="1" kern="0" spc="50" dirty="0" smtClean="0">
                <a:ln w="11430"/>
                <a:solidFill>
                  <a:srgbClr val="00B050"/>
                </a:solidFill>
                <a:latin typeface="Arial" panose="020B0604020202020204" pitchFamily="34" charset="0"/>
                <a:cs typeface="Arial" panose="020B0604020202020204" pitchFamily="34" charset="0"/>
              </a:rPr>
              <a:t>Kasım </a:t>
            </a:r>
            <a:r>
              <a:rPr lang="tr-TR" sz="2400" b="1" kern="0" spc="50" dirty="0" smtClean="0">
                <a:ln w="11430"/>
                <a:solidFill>
                  <a:srgbClr val="00B050"/>
                </a:solidFill>
                <a:latin typeface="Arial" panose="020B0604020202020204" pitchFamily="34" charset="0"/>
                <a:cs typeface="Arial" panose="020B0604020202020204" pitchFamily="34" charset="0"/>
              </a:rPr>
              <a:t>2015</a:t>
            </a:r>
          </a:p>
          <a:p>
            <a:pPr algn="ctr">
              <a:defRPr/>
            </a:pPr>
            <a:r>
              <a:rPr lang="tr-TR" sz="2400" b="1" dirty="0">
                <a:solidFill>
                  <a:srgbClr val="00B050"/>
                </a:solidFill>
                <a:latin typeface="Arial" panose="020B0604020202020204" pitchFamily="34" charset="0"/>
                <a:cs typeface="Arial" panose="020B0604020202020204" pitchFamily="34" charset="0"/>
              </a:rPr>
              <a:t>İzleme ve Su Bilgi Sistemi Dairesi Başkanlığı Faaliyetleri Konulu </a:t>
            </a:r>
            <a:r>
              <a:rPr lang="tr-TR" sz="2400" b="1" dirty="0" err="1">
                <a:solidFill>
                  <a:srgbClr val="00B050"/>
                </a:solidFill>
                <a:latin typeface="Arial" panose="020B0604020202020204" pitchFamily="34" charset="0"/>
                <a:cs typeface="Arial" panose="020B0604020202020204" pitchFamily="34" charset="0"/>
              </a:rPr>
              <a:t>Hizmetiçi</a:t>
            </a:r>
            <a:r>
              <a:rPr lang="tr-TR" sz="2400" b="1" dirty="0">
                <a:solidFill>
                  <a:srgbClr val="00B050"/>
                </a:solidFill>
                <a:latin typeface="Arial" panose="020B0604020202020204" pitchFamily="34" charset="0"/>
                <a:cs typeface="Arial" panose="020B0604020202020204" pitchFamily="34" charset="0"/>
              </a:rPr>
              <a:t> Eğitim</a:t>
            </a:r>
            <a:endParaRPr lang="tr-TR" sz="2400" b="1" kern="0" spc="50" dirty="0">
              <a:ln w="1143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9208" y="-27384"/>
            <a:ext cx="8229600" cy="1143000"/>
          </a:xfrm>
        </p:spPr>
        <p:txBody>
          <a:bodyPr/>
          <a:lstStyle/>
          <a:p>
            <a:r>
              <a:rPr lang="tr-TR" sz="4000" b="1" kern="0" spc="50" dirty="0" smtClean="0">
                <a:ln w="11430"/>
                <a:solidFill>
                  <a:srgbClr val="FF0000"/>
                </a:solidFill>
                <a:latin typeface="+mn-lt"/>
              </a:rPr>
              <a:t>Sondaj Malzemeleri</a:t>
            </a:r>
            <a:endParaRPr lang="tr-TR" dirty="0"/>
          </a:p>
        </p:txBody>
      </p:sp>
      <p:sp>
        <p:nvSpPr>
          <p:cNvPr id="4" name="3 Slayt Numarası Yer Tutucusu"/>
          <p:cNvSpPr>
            <a:spLocks noGrp="1"/>
          </p:cNvSpPr>
          <p:nvPr>
            <p:ph type="sldNum" sz="quarter" idx="12"/>
          </p:nvPr>
        </p:nvSpPr>
        <p:spPr>
          <a:xfrm>
            <a:off x="6625208" y="6284342"/>
            <a:ext cx="2133600" cy="365125"/>
          </a:xfrm>
        </p:spPr>
        <p:txBody>
          <a:bodyPr/>
          <a:lstStyle/>
          <a:p>
            <a:pPr>
              <a:defRPr/>
            </a:pPr>
            <a:fld id="{93AEAE15-48D9-4236-A116-2CB3B03DA43C}" type="slidenum">
              <a:rPr lang="tr-TR" smtClean="0">
                <a:solidFill>
                  <a:prstClr val="black">
                    <a:tint val="75000"/>
                  </a:prstClr>
                </a:solidFill>
              </a:rPr>
              <a:pPr>
                <a:defRPr/>
              </a:pPr>
              <a:t>10</a:t>
            </a:fld>
            <a:endParaRPr lang="tr-TR">
              <a:solidFill>
                <a:prstClr val="black">
                  <a:tint val="75000"/>
                </a:prstClr>
              </a:solidFill>
            </a:endParaRPr>
          </a:p>
        </p:txBody>
      </p:sp>
      <p:sp>
        <p:nvSpPr>
          <p:cNvPr id="6" name="5 İçerik Yer Tutucusu"/>
          <p:cNvSpPr>
            <a:spLocks noGrp="1"/>
          </p:cNvSpPr>
          <p:nvPr>
            <p:ph idx="1"/>
          </p:nvPr>
        </p:nvSpPr>
        <p:spPr>
          <a:xfrm>
            <a:off x="395536" y="980728"/>
            <a:ext cx="8291264" cy="5145435"/>
          </a:xfrm>
        </p:spPr>
        <p:txBody>
          <a:bodyPr/>
          <a:lstStyle/>
          <a:p>
            <a:pPr marL="457200" indent="-457200" algn="just">
              <a:buFont typeface="Wingdings" pitchFamily="2" charset="2"/>
              <a:buChar char="ü"/>
            </a:pPr>
            <a:r>
              <a:rPr lang="tr-TR" sz="2000" dirty="0" smtClean="0"/>
              <a:t>Kuyu kaplama borularında, yapıştırıcı ve çimentonun, numuneyi değiştirmesini önlemek için vidalı bağlantılar kullanılmalıdır. </a:t>
            </a:r>
          </a:p>
          <a:p>
            <a:pPr algn="just">
              <a:buFont typeface="Wingdings" pitchFamily="2" charset="2"/>
              <a:buChar char="ü"/>
            </a:pPr>
            <a:r>
              <a:rPr lang="tr-TR" sz="2000" dirty="0" err="1" smtClean="0"/>
              <a:t>Polipropilen</a:t>
            </a:r>
            <a:r>
              <a:rPr lang="tr-TR" sz="2000" dirty="0" smtClean="0"/>
              <a:t> ve yüksek yoğunlukta polietilen fiyatının düşüklüğü temininde ve kullanımındaki kolaylığı bakımından tavsiye edilir. Ancak sentetik organik çözücülerle fazlaca kirlenmiş yeraltı suyunun; PVC’den yapılmış kuyu kaplama ve süzgeçlerini etkileyeceği ve bozulmasına sebep olacağı dikkate alınmalıdır. Böyle durumlarda paslanmaz</a:t>
            </a:r>
          </a:p>
          <a:p>
            <a:pPr>
              <a:buNone/>
            </a:pPr>
            <a:r>
              <a:rPr lang="tr-TR" sz="2000" dirty="0" smtClean="0"/>
              <a:t>	çelik veya </a:t>
            </a:r>
            <a:r>
              <a:rPr lang="tr-TR" sz="2000" dirty="0" err="1" smtClean="0"/>
              <a:t>politetrafloroetilen</a:t>
            </a:r>
            <a:r>
              <a:rPr lang="tr-TR" sz="2000" dirty="0" smtClean="0"/>
              <a:t>, dayanıklılığı </a:t>
            </a:r>
          </a:p>
          <a:p>
            <a:pPr>
              <a:buNone/>
            </a:pPr>
            <a:r>
              <a:rPr lang="tr-TR" sz="2000" dirty="0" smtClean="0"/>
              <a:t>	ve numuneyi etkilemeyen özelliği dolayısıyla </a:t>
            </a:r>
          </a:p>
          <a:p>
            <a:pPr>
              <a:buNone/>
            </a:pPr>
            <a:r>
              <a:rPr lang="tr-TR" sz="2000" dirty="0" smtClean="0"/>
              <a:t>	sondaj deliği inşası için önerilen </a:t>
            </a:r>
          </a:p>
          <a:p>
            <a:pPr>
              <a:buNone/>
            </a:pPr>
            <a:r>
              <a:rPr lang="tr-TR" sz="2000" dirty="0" smtClean="0"/>
              <a:t>	malzemelerdir.</a:t>
            </a:r>
          </a:p>
          <a:p>
            <a:endParaRPr lang="tr-TR" dirty="0"/>
          </a:p>
        </p:txBody>
      </p:sp>
      <p:pic>
        <p:nvPicPr>
          <p:cNvPr id="9" name="Picture 2" descr="https://encrypted-tbn2.gstatic.com/images?q=tbn:ANd9GcSSOPPcVpsIud1b2lh2e3QJHGMVvNNm1AasPWWLYLSJwJUqkyGl">
            <a:hlinkClick r:id="rId3"/>
          </p:cNvPr>
          <p:cNvPicPr>
            <a:picLocks noChangeAspect="1" noChangeArrowheads="1"/>
          </p:cNvPicPr>
          <p:nvPr/>
        </p:nvPicPr>
        <p:blipFill>
          <a:blip r:embed="rId4" cstate="print"/>
          <a:srcRect/>
          <a:stretch>
            <a:fillRect/>
          </a:stretch>
        </p:blipFill>
        <p:spPr bwMode="auto">
          <a:xfrm rot="930345">
            <a:off x="5097066" y="3749981"/>
            <a:ext cx="3796084" cy="2393487"/>
          </a:xfrm>
          <a:prstGeom prst="rect">
            <a:avLst/>
          </a:prstGeom>
          <a:ln>
            <a:noFill/>
          </a:ln>
          <a:effectLst>
            <a:softEdge rad="112500"/>
          </a:effectLst>
        </p:spPr>
      </p:pic>
      <p:pic>
        <p:nvPicPr>
          <p:cNvPr id="10"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24"/>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Numune Alma Cihazları</a:t>
            </a:r>
            <a:endParaRPr lang="tr-TR" dirty="0"/>
          </a:p>
        </p:txBody>
      </p:sp>
      <p:sp>
        <p:nvSpPr>
          <p:cNvPr id="3" name="2 İçerik Yer Tutucusu"/>
          <p:cNvSpPr>
            <a:spLocks noGrp="1"/>
          </p:cNvSpPr>
          <p:nvPr>
            <p:ph idx="1"/>
          </p:nvPr>
        </p:nvSpPr>
        <p:spPr>
          <a:xfrm>
            <a:off x="467544" y="1052737"/>
            <a:ext cx="6120680" cy="4824536"/>
          </a:xfrm>
        </p:spPr>
        <p:txBody>
          <a:bodyPr/>
          <a:lstStyle/>
          <a:p>
            <a:r>
              <a:rPr lang="tr-TR" sz="3600" b="1" kern="0" spc="50" dirty="0" smtClean="0">
                <a:ln w="11430"/>
                <a:solidFill>
                  <a:srgbClr val="FF0000"/>
                </a:solidFill>
                <a:latin typeface="+mj-lt"/>
                <a:ea typeface="+mj-ea"/>
                <a:cs typeface="+mj-cs"/>
              </a:rPr>
              <a:t>Pompalar</a:t>
            </a:r>
          </a:p>
          <a:p>
            <a:pPr algn="just">
              <a:buNone/>
            </a:pPr>
            <a:r>
              <a:rPr lang="tr-TR" sz="2400" dirty="0" smtClean="0"/>
              <a:t>	Yüzeye yerleştirilen emme basma pompalar suyu 8 </a:t>
            </a:r>
            <a:r>
              <a:rPr lang="tr-TR" sz="2400" dirty="0" err="1" smtClean="0"/>
              <a:t>m’den</a:t>
            </a:r>
            <a:r>
              <a:rPr lang="tr-TR" sz="2400" dirty="0" smtClean="0"/>
              <a:t> daha fazla yükseğe çıkaramaz ve bu yüzden elektrikli dalgıç pompalar yeraltı suyundan farklı amaçlar için numune almada önerilir. Paletli pompalar, dalgıç pompaların kullanımının mümkün olmadığı durumlarda, özellikle küçük çaplı (&lt; 32 mm) sondaj deliğinden numune almada kullanışlı olabilir. Emme basma pompalar, yeraltı sularının çözünmüş gaz muhtevasını incelemek için numune almada kullanılmamalıdır.</a:t>
            </a:r>
          </a:p>
          <a:p>
            <a:pPr>
              <a:buNone/>
            </a:pP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11</a:t>
            </a:fld>
            <a:endParaRPr lang="tr-TR">
              <a:solidFill>
                <a:prstClr val="black">
                  <a:tint val="75000"/>
                </a:prstClr>
              </a:solidFill>
            </a:endParaRPr>
          </a:p>
        </p:txBody>
      </p:sp>
      <p:pic>
        <p:nvPicPr>
          <p:cNvPr id="6" name="5 Resim" descr="imagesCAE8S5Y2.jpg"/>
          <p:cNvPicPr>
            <a:picLocks noChangeAspect="1"/>
          </p:cNvPicPr>
          <p:nvPr/>
        </p:nvPicPr>
        <p:blipFill>
          <a:blip r:embed="rId3" cstate="print"/>
          <a:stretch>
            <a:fillRect/>
          </a:stretch>
        </p:blipFill>
        <p:spPr>
          <a:xfrm rot="965748">
            <a:off x="6859367" y="2734473"/>
            <a:ext cx="2009775" cy="2266950"/>
          </a:xfrm>
          <a:prstGeom prst="rect">
            <a:avLst/>
          </a:prstGeom>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Pictures\grab sampler.png"/>
          <p:cNvPicPr>
            <a:picLocks noChangeAspect="1" noChangeArrowheads="1"/>
          </p:cNvPicPr>
          <p:nvPr/>
        </p:nvPicPr>
        <p:blipFill>
          <a:blip r:embed="rId3" cstate="print"/>
          <a:srcRect/>
          <a:stretch>
            <a:fillRect/>
          </a:stretch>
        </p:blipFill>
        <p:spPr bwMode="auto">
          <a:xfrm rot="1036409">
            <a:off x="5479707" y="4223615"/>
            <a:ext cx="3495947" cy="2164158"/>
          </a:xfrm>
          <a:prstGeom prst="rect">
            <a:avLst/>
          </a:prstGeom>
          <a:noFill/>
        </p:spPr>
      </p:pic>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Numune Alma Cihazları</a:t>
            </a:r>
            <a:endParaRPr lang="tr-TR" dirty="0"/>
          </a:p>
        </p:txBody>
      </p:sp>
      <p:sp>
        <p:nvSpPr>
          <p:cNvPr id="3" name="2 İçerik Yer Tutucusu"/>
          <p:cNvSpPr>
            <a:spLocks noGrp="1"/>
          </p:cNvSpPr>
          <p:nvPr>
            <p:ph idx="1"/>
          </p:nvPr>
        </p:nvSpPr>
        <p:spPr>
          <a:xfrm>
            <a:off x="323528" y="980728"/>
            <a:ext cx="8640960" cy="5184576"/>
          </a:xfrm>
        </p:spPr>
        <p:txBody>
          <a:bodyPr/>
          <a:lstStyle/>
          <a:p>
            <a:pPr algn="just"/>
            <a:r>
              <a:rPr lang="tr-TR" sz="3600" b="1" kern="0" spc="50" dirty="0" smtClean="0">
                <a:ln w="11430"/>
                <a:solidFill>
                  <a:srgbClr val="FF0000"/>
                </a:solidFill>
                <a:latin typeface="+mj-lt"/>
                <a:ea typeface="+mj-ea"/>
                <a:cs typeface="+mj-cs"/>
              </a:rPr>
              <a:t>Derinden Numune Alma Cihazları</a:t>
            </a:r>
          </a:p>
          <a:p>
            <a:pPr algn="just">
              <a:buNone/>
            </a:pPr>
            <a:r>
              <a:rPr lang="tr-TR" sz="2400" dirty="0" smtClean="0"/>
              <a:t>	Kepçe numune alıcılar olarak bilinir ve b</a:t>
            </a:r>
            <a:r>
              <a:rPr lang="tr-TR" sz="2200" dirty="0" smtClean="0"/>
              <a:t>elli derinlikten numune almak için sondaj deliğine indirilen aletlerdir. Diğer metotlarla numune almanın pratik olmadığı durumlarda, derin </a:t>
            </a:r>
            <a:r>
              <a:rPr lang="tr-TR" sz="2200" dirty="0" err="1" smtClean="0"/>
              <a:t>akiferlerde</a:t>
            </a:r>
            <a:r>
              <a:rPr lang="tr-TR" sz="2200" dirty="0" smtClean="0"/>
              <a:t> olduğu gibi (örneğin </a:t>
            </a:r>
            <a:r>
              <a:rPr lang="tr-TR" sz="2200" b="1" dirty="0" smtClean="0">
                <a:solidFill>
                  <a:srgbClr val="FF0000"/>
                </a:solidFill>
              </a:rPr>
              <a:t>100 </a:t>
            </a:r>
            <a:r>
              <a:rPr lang="tr-TR" sz="2200" b="1" dirty="0" err="1" smtClean="0">
                <a:solidFill>
                  <a:srgbClr val="FF0000"/>
                </a:solidFill>
              </a:rPr>
              <a:t>m’den</a:t>
            </a:r>
            <a:r>
              <a:rPr lang="tr-TR" sz="2200" b="1" dirty="0" smtClean="0">
                <a:solidFill>
                  <a:srgbClr val="FF0000"/>
                </a:solidFill>
              </a:rPr>
              <a:t> daha derin</a:t>
            </a:r>
            <a:r>
              <a:rPr lang="tr-TR" sz="2200" dirty="0" smtClean="0"/>
              <a:t>), derinden numune alma cihazları tavsiye edilir.</a:t>
            </a:r>
          </a:p>
          <a:p>
            <a:pPr algn="just">
              <a:buNone/>
            </a:pPr>
            <a:r>
              <a:rPr lang="tr-TR" sz="2200" dirty="0" smtClean="0"/>
              <a:t>	Yapılarındaki farklılık esas olarak kapanma mekanizmaları  bulunmasıdır. Açık tüp numune alıcılar suyun dolmasına izin verir ve mekanik veya elektrikli bir düzenekle belli bir derinlikte kapatılabilir.</a:t>
            </a:r>
          </a:p>
          <a:p>
            <a:pPr algn="just">
              <a:buNone/>
            </a:pPr>
            <a:endParaRPr lang="tr-TR" sz="2400"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12</a:t>
            </a:fld>
            <a:endParaRPr lang="tr-TR">
              <a:solidFill>
                <a:prstClr val="black">
                  <a:tint val="75000"/>
                </a:prstClr>
              </a:solidFill>
            </a:endParaRPr>
          </a:p>
        </p:txBody>
      </p:sp>
      <p:pic>
        <p:nvPicPr>
          <p:cNvPr id="9"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Numune Alma Cihazları</a:t>
            </a:r>
            <a:endParaRPr lang="tr-TR" dirty="0"/>
          </a:p>
        </p:txBody>
      </p:sp>
      <p:sp>
        <p:nvSpPr>
          <p:cNvPr id="3" name="2 İçerik Yer Tutucusu"/>
          <p:cNvSpPr>
            <a:spLocks noGrp="1"/>
          </p:cNvSpPr>
          <p:nvPr>
            <p:ph idx="1"/>
          </p:nvPr>
        </p:nvSpPr>
        <p:spPr>
          <a:xfrm>
            <a:off x="467544" y="1052736"/>
            <a:ext cx="8219256" cy="5073427"/>
          </a:xfrm>
        </p:spPr>
        <p:txBody>
          <a:bodyPr/>
          <a:lstStyle/>
          <a:p>
            <a:r>
              <a:rPr lang="tr-TR" sz="3600" b="1" kern="0" spc="50" dirty="0" smtClean="0">
                <a:ln w="11430"/>
                <a:solidFill>
                  <a:srgbClr val="FF0000"/>
                </a:solidFill>
                <a:latin typeface="+mj-lt"/>
                <a:ea typeface="+mj-ea"/>
                <a:cs typeface="+mj-cs"/>
              </a:rPr>
              <a:t>Yerinde Numune Alma Cihazları</a:t>
            </a:r>
          </a:p>
          <a:p>
            <a:pPr>
              <a:buNone/>
            </a:pPr>
            <a:r>
              <a:rPr lang="tr-TR" sz="2400" dirty="0" smtClean="0"/>
              <a:t>	</a:t>
            </a:r>
            <a:r>
              <a:rPr lang="tr-TR" sz="2400" dirty="0" err="1" smtClean="0"/>
              <a:t>Piyezometre</a:t>
            </a:r>
            <a:r>
              <a:rPr lang="tr-TR" sz="2400" dirty="0" smtClean="0"/>
              <a:t>  ve gözenekli kaplar gibi yerinde numune alma cihazları </a:t>
            </a:r>
            <a:r>
              <a:rPr lang="tr-TR" sz="2400" dirty="0" err="1" smtClean="0"/>
              <a:t>akiferden</a:t>
            </a:r>
            <a:r>
              <a:rPr lang="tr-TR" sz="2400" dirty="0" smtClean="0"/>
              <a:t> farklı numunelerin alınacağı belli derinliğe sabit olarak yerleştirilirler. Su seviyesi yüzeye yakınsa küçük çaplı pompa veya emme ile numune alınabilir</a:t>
            </a: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13</a:t>
            </a:fld>
            <a:endParaRPr lang="tr-TR">
              <a:solidFill>
                <a:prstClr val="black">
                  <a:tint val="75000"/>
                </a:prstClr>
              </a:solidFill>
            </a:endParaRPr>
          </a:p>
        </p:txBody>
      </p:sp>
      <p:pic>
        <p:nvPicPr>
          <p:cNvPr id="3074" name="Picture 2" descr="C:\Users\Pc\Pictures\imagesMI91RANZ.jpg"/>
          <p:cNvPicPr>
            <a:picLocks noChangeAspect="1" noChangeArrowheads="1"/>
          </p:cNvPicPr>
          <p:nvPr/>
        </p:nvPicPr>
        <p:blipFill>
          <a:blip r:embed="rId3" cstate="print"/>
          <a:srcRect/>
          <a:stretch>
            <a:fillRect/>
          </a:stretch>
        </p:blipFill>
        <p:spPr bwMode="auto">
          <a:xfrm rot="20274260">
            <a:off x="864450" y="3813881"/>
            <a:ext cx="3007879" cy="2001607"/>
          </a:xfrm>
          <a:prstGeom prst="rect">
            <a:avLst/>
          </a:prstGeom>
          <a:noFill/>
        </p:spPr>
      </p:pic>
      <p:sp>
        <p:nvSpPr>
          <p:cNvPr id="3076" name="AutoShape 4" descr="data:image/jpeg;base64,/9j/4AAQSkZJRgABAQAAAQABAAD/2wCEAAkGBxQSEhUUEBQWFBUVGBQVFxgXGBoVGRwdFRUYFxYWGBUYICggGR0lHBUVITUhJSkrLi4uGB8zODMsNygtLisBCgoKDg0OFxAQFywcHBwsNywrLCwsLCwsLCwsNyssLCwsLCw3LCwrLCwsLDcrNywsLDc3Nys3LCsrLCsrKywrK//AABEIALUBFwMBIgACEQEDEQH/xAAcAAEAAgMBAQEAAAAAAAAAAAAABQYDBAcBAgj/xABHEAABAwICBAcLCgYCAwEAAAABAAIDBBEhMQUGEkEVIlFhcYGRBxMWUlRjc5Oh0+EjMjM0QkNis8HCFHKCsdHwU5IXJPGi/8QAGAEBAQEBAQAAAAAAAAAAAAAAAAECAwT/xAAfEQEBAQEAAgMAAwAAAAAAAAAAARECElEDITEiQXH/2gAMAwEAAhEDEQA/AO3kqMdXvlJbTNBANjK/5gO8MaMZCOYgfiuCE0i4yvbA0kAjblIwIZewZfcXkEX5Gu32UlGwAAAAAAAAYAAZADcgjRot5+kqZSfw7EYHQGtvbpJXvA/n6j1nwUmiCM4H8/Ues+CcD+fqPWfBSaIIzgfz9R6z4JwP5+o9Z8FJogjOB/P1HrPgnA/n6j1nwUmiCM4H8/Ues+CcD+fqPWfBSaXQRnA/n6j1nwTgfz9R6z4KTRBGcD+fqPWfBOB/P1HrPgpNEEZwP5+o9Z8E4H8/Ues+Ck0QRnA/n6j1nwTgfz9R6z4KTRBGcD+fqPWfBOB/P1HrPgpNEEZwP5+o9Z8E4H8/Ues+Ck0QRnA/n6j1nwTgfz9R6z4KTRBGcD+fqPWfBOB/P1HrPgpNEEZwP5+o9Z8E4H8/Ues+Ck0QRnA/n6j1nwXh0S4fMqZ2nlJY/wBj2EKURBESVM0GMoEse98YIc3ndFjtDnaf6d6kqeoa9ocwhwIuCDcEHIghZVXKv/1JmluEMziCNzJDjhyNfxv6h+JBY0XxE+4uEQR2iBeSofyy7HQI42Nt0X2j/UVKKM0J9/6eX9qk0BERARFE6d1jp6MA1MgZfJoBc49DRiglkWhofTEVVGJIH7TTzWI5i04hb6AiIgw1dQ2NjnvNmtBJPMFxus7qVX34uY2NsV8I3NvhzvBvfoXQu6RRTTUErKcEv4jtkZkNcC4DlNsbb7LguiqsNlAnbcNJuCN4wxHMd3MrGOrjsejO6dE8N7/E+Mn5xBD2j+xt1Kzv1lphCZu+tLByG5vubs535lx2ooqeSMyQvtYXIHMMi07z1ZrUjoZHxkx22Qcz9o/a6hkmHk6A7uot28IDscpdxuwC3tVs0LrNT1Q+TeA7xHYO7N/UuAzhzHWeCOn9F9QVBabg2tiph5P0pderlmqms9eWXERqIhbFxAcRv2XEi+HLddPhlDgCN4B7eUcqmxtkREVBERAREQEREBERAREQEREBQ2t8W1RznexhlHTERIPa0KZUZrP9TqfQT/luQY9XKnbiCLU1N+iXiCQ0J9/6eX9qk1GaE+/9PL+1SJcg+kXl16gjNYdKtpYHyv8AsjDp3f56lw2u26qQzyklzzcX3DcOb9F0Hu1h/wDBx7F9nvw2/wDq7Zv1/ouW0uki3B3+9SjNblJUy079uF7o3crf1GRV+0F3TbACubbzrP1j/wAdiov8U143Y78wMCSTjuA+K90Tq6a28zriAEtjbexdY2LnEbrjdmhrvGidKRVMYlp3h7DexFxiMwQcQeYrdXNNUKsaPDou9nvbnbVwSSDYNwDt1gOxdAoNJRzDaieHco3jpbmE1dbRCretepsFa1xc0MmtxZQMebat84dPUrIF6quPzzp7VSegJdMOIcGPBu0uOQ6czY8ilNEaaYWNZkBhY4XtyK692Sje+ia5gv3uVrndBY5t+0jtXDjNuctRyv1XTaimjlGIB5itHQmqLZqsRi+wyz5ebxW358+jpVT0fpmWO1nbTeQ/7ddn7ntJsUwkf9JMTI49PzR1CwXP5Lkb4m1ZqalaxoawAAAADoXpjti3BZQ5eri6WvhtQR84dY/wthjwcjdYC1YnR2xGB5lqd2fpkrdXq021JHzhfnH+Fsxyg5G66TqVMsfaLy69WkEREBERAREQEREBRms/1Op9BP8AluUmozWf6nU+gn/Lcgj9TfokTU36JEGamrWwx1D3ZCeTDlJ2bAdJXJ9ZdL1MspdOXAX4oaTsNG4AcvOcVZdfppBFaMloNVOSedrW2B/7O7FU6XTv2Z29eYKsc+r/AEmNX9fJ4LNkPfY+RxxH8rv0N10jQetNPVYRv2X+I7B3Vy9S5JJodkg2oXWJxtmPgoKsMkTxG0fKHEY4AeMVcJ1Z+v0dUU7JGlkjWva7AtcA5p6QcCqHrN3MYZrupCIX+Ifoz0b2dWHMovuf61SwuMVfNtRlo2Huudl18i61w0g5uytniupxyBwDmkEHEEG4POCM1lqWV+adP6DqKPaZKxzCbgHNpFieK4YEYK46B0+2CnZxS5jWsDQ2xwwaLbsSF1+uoY5mlkzGyNO5wDh7VFy6o0hj72yBkYxIMY2CCczcZ9aLiBDWvaDIA0kbWYOFr5jNRXBztsSxySsDdqxiIBubWvfMc3OtrSmqs8HGgcZWC9mjNoOYDMrdHYtCk04GD5UWDb3wxFs+xZxNWDR+t72HZqW7Tb4PaLG27aZf+x7Va6GvjmbtRPa8cxy5iMwelUmhlhq2h7LgOvYubs3sTdR9bouSJwfC90RDhd7McN4tvTV10ueFr2lrwHNcCCDiCDmCFzvWXuWxy3fSnYccdl2XU61x13UnQ65GMhlU3bH/ACsBH/aM5dV+tW2hrWTN24nB7TvB9h5DzFUuPzhpnViopHWmY5o5TkehwwK7RoGtHeY9k4bLbditVTTMkaWSNDmuFiCLg9RUZRas00LNiFmwLk4OcTc87iexZ75tXn+L7iqVsskUZU6Pkjxbx282fYscVWuN5x02VNhy9WhHUrYbKoePplc1YHRbxgeULOHIhGJlU5vzhfnGa2oZw7I/57FgLVryQ9q3O08ZUndeqLZVPZ87jDsPxW5BVNfkceQ4HsXWdSs2WNhERaQREQEREBRms/1Op9BP+W5SajNZ/qdT6Cf8tyCP1N+iRNTfokQZ6OhjmZOyVoe0zyYH+nEHMHnVQ1i7nZxdSnaHiOz6nZHrV40J9/6eX9qk0SzX52lppad5Auxwza4foVn1arWnvks7dozOxdnZrcGt5gu4aY0JDVN2ZmB2FgcnDodmqZSdzLvTXtbUbQuTGHMta5uQ5wOPZyrXkxeKrcmi2uG1A4EchP8AYrHo3S09G60Tyy5xY7jMd/Sd/O0gr7r9C1FK67muZzjjMPWP1sVu6uaejinL6llyWd7BsCBxrki+V8j0BGVt0Fr5DLZtQO8P5Sbxnofbi9DrdJVua64uMlx7S9GZnuli2eMb7IwHVZYtD6wVFGdlhOzvjfct6vF6lMbnbs6itMavw1I+UbxvGGDuvcetRugtdIJ7Nee8yGw2Xnik/hfkeg2Ks4KjUuudaT0HVU7WtjPfYWHaGw2zhgRxm4kjE5X/ALW16LT9wA/t/wAhdNsoXTOrMFRcluw/x24H+oZO61MMVgPhnv3si17XAOzfeL5YHkUfLQS05MkDix1sCMj0jeObFZ6rRFVRRGNgD4tra22gkt420eLm25G+4xOOK+aDTQcLPtj1hRKmtF64ltmVrQD/AMkR22HLFzfnNNzyK201UyRodG4OaciDcKg1NPFIAG2ud1/aFoxsmp3bUDy07xuPSMimq6iVqVej2PxIseUZ9fKq7obW8loNZGYdwkHGjONsbXLCefDnVqhna8BzCHA5EG4PWE+qqAqKKSP8TeUfqFjiq1ZiFo1mi2PxHFdyj9QsX4/TU6akNUtlk11EVNJJFmLt5RiOvkSKqXK843LqcD0uo+KqWyyZQxkc1a01MD/tlshy9umq1GVcjM+OOw9u9b1NXMfgDY8hwPx6lgey60a2EWXTn5KzeYn0BX5+1615qXv7zTTvbFG75zTZznDPjDHZByG/PkWxqx3YamGzK5v8QzxxZsg6fsu9i9GXNcPObjvSKv6t640lcP8A15gXb43cWQdLDiekKfBUa16ozWf6nU+gn/LcpNRms/1Op9BP+W5FR+pv0SJqb9EiCQ0J9/6eX9qk1GaE+/8ATy/tUmgIiIMcsQcCHAEHMEXB6iqhpzUSOS7qc97d4pxYeje1XNLIlmuI1mj56R9nAs5AcWnnHKsseko5Rszt2Tlc/oV2KqpWSN2ZGteDucAR7VStPagtdd1Kdn8Dsv6Xbuta1i84hRqrH/AioMhMjm7Qbha5+7G8kZG/ItHQ2tNTSENB22D7uS5AH4Dm32jmWlNFPSu2XNLSPsuy6j/hbDK2Kfiyt2Xf7kUxNdH0DrfT1Nm7Xe5D9h9hf+V2Tv78ysN1wyt0U5pGxx9ohrWjFxJyAG9TtFp+t0eWsnaXsIwZIbmwz2ZBe2YwN1Gp17dWIVf0xqnDPdzR3p5+0wAAn8Tcj04FfegtaoKqwY7Zk/434O6tzuoqdBUa/XLjoiWgkkklj78x4aNtuNtkWFiRxB078rr6pNMtLdmT/eYFdOLVWdN6mQzXMXyTz4o4p6WbuqymH+K7LRNeLtOe4nNatPJNTOvC8t5W/ZPS3Lr9q1qvRdRSysE+0IQTtOYeK6+XGFiAPFNutbY0oxzi1pDmg2aThfLlxzv2KIseiNd43u73UNMT+LxrHvZLshfNp9nOrZHIHAEEEHIg3HaFzbYuDsO2bjEYcnJkVp6PqZ6QnvTiG4YZsPS05dSauur2UbWaIY7FvFPNl2KH0VrrE6zaj5FxNrk3YTzO3dfarSxwIBBuDkQlkq6q1RTyRfOGHKMQvIatWpzQc1FVuhWuxZxT7PgsXj01OmvFVLZZMCoWeB8R4w/wetexVa53lvU9tqp6+aReync2E/KPBa3GxA+04Hl3DnPMpY1i4zrtrK+Wsf3txDYiY22OeyeMbc7r9S18fG9MfJ1kVqpgLTZwLTyFar4VPx6cDxs1DA8cowd/vYviXRjHgugkBDQS5rsCAvZuPL+q8xjmuaWEtdcWLSQRzgjEL9LdzSrkloWGZ7pHNc5m243cQLZnfmV+fqWku/HccP19uHUv0R3PaXvdBDf7W0/qcbj2WWOq6cRZFGaz/U6n0E/5blJqM1n+p1PoJ/y3LLoj9TfokTU36JEEhoT7/wBPL+1SajNCff8Ap5f2qTQEREBERAREQatfQRzN2JWB7ef+4OYPQqHpzufuxdTO2hnsOwd0B+R67da6MiJZrhsU01JK0lp2o3Bwa8Ygi/LusSpbSOm215HfuK4XDW5WvnY7zzrp2k9ExVDdmZgdyHIjodmFz7WLUF7LupyZWjHZ+2Oi3zurFWMXmxV63RL2YjjNzBGf+9CmdA68zwWbL8uwbnGzx0P39Dr9IUPBWSwGzrkb2uuCO3+xU3q6aOeZzqkAWYNlrsBtXO1cbzbZA60SOh6D1kgqh8k/jb2O4rx1bxzi4UuFw7TlHsyufTtcI73Za928/KMbqa0B3QJYrNqPlmcuUg68ndePOpjU69uqvjBBBFwcCDiD0hVHTuoscl3Ux7y/xcSw9WbersU9obTsFS28Dw7lbk4dLTiOnJSSNOLaWiqaW7ZGG/2Tmw3zs7I9GamIahgZHx2yBwzGBwtfDEjNdNqKdsjS17Q5pzBFwepU3TOojXEvpXbDj9hxu3DkdmPaspiv1VKx1jZpAOThcY33HmK+6SumpT8g7ZZhaMnaZ0AHEdRUdUwy07tioYW555EcxyIW9ouq76wuawCNl2Em32czsoat2h9dYZSGTfIvPKbsPQ/d12VnBuuSy6Pa4YWv0/2/ws2jtKS0bA2Bz3AWBjk4zLY3LTcFpN1dXXVHsBFjiFDV2gQ7GM7J5Dl27lqaG1xhms2T5F/I48U/yvy7bKwRVDXEhrmu2TZ1iDY8htkVLJV1z/WJ0lNDK8g3Yxzm9IHF6cbLgLpuXPlX68raNkrHRytDmOFiCuW62dyBr7vo3WOew/8Aa/8Az2rXH8WPkl6cca02uFlglceKD86wJ5gbn+wWfSug6ikeWyscwjlFuvnHOFk0TCXkutzCwz6ukrp5fTjJ9rRqToM1M7GAcUEFx3Wzt7PYV+gaeIMaGtFmtAaByACwHYFVu55q+6lpwZW7Mr7kjeAcgfxWAv0AblbVzeiTBRms/wBTqfQT/luUmozWf6nU+gn/AC3IqP1N+iRNTfokQSGhPv8A08v7VJqM0J9/6eX9qk0BERAREQEREBERAXhC9RBF6Z0BDUi0rONueMHDr39BXO9P6izQ3dF8qwb2/PHS3/C6wvCEZvMrhFPpKSLB3GHPmth0MFRiw7D+ztC6lpzVWCqxc3Yf47cD/UMndeK51p/Uuenu5o74wfbZmP5m5j+y1KxebGtojVyqftSwEN725zQ8OLSXNz2bC/Ne6mNCd0OWM7NU3vrRhtNsJB05Nd7DzlQei9ZainaWA3Y4km1r4ixIO7qWI0sM1zE7ZdyFMN9OyaJ01DUt2oJA+2Yyc3mc04hSC/PpbLTvDmlzHDJzCR7R/ZXPQPdHe2zaxu23LvjAA7+puTuq3QVLGp26RV0bJWlsjWvadxF+vmVN0vqS9rX/AMFIWh/zo3OIuDmA7o5e1W3RelIqhm3BI17d9sxzOGYPMVuXUxpxaV8tO7Yma5hG51/9I51ttrWOttWucuU9AzXVNIaOjmbsSsDxz7ucHMHoVH0jqM+GQTUTtrZv8m/OxzAdcA5DOxwzWUxT9bHGOBxiG04gWGBJve1uUYE9DSN6qWq89RSsEzZHsqJiRGC4t2WNxknlG9o41r4cxumsVRLU6TbDJeHZcQ5oJbxrcYBxBANmtxOGayVmkBUvbG1p/wDZeaeIDiubFGWjaL7nAvvfMEA47lqRHQtTu60Zi5tVE4xtOyJ2C18M3Rbtx4t8xgunaP0lFOzbhkbI3lab25iNx5iuft1JiigbHBYtYAL73He485OKrsujpqV+3A50bxvabX5iMnDmKzq7jsOk9FxVDNieNsjfxDLnBzB5woPQWolLSyd8ja5xBJaHkENvvbYDHnKreg+6aWkM0gy27vsYw6XR5jpbfoXRaGtjmYJIntex2Ic03BWlmVnAXqIiijNZ/qdT6Cf8tyk1Gaz/AFOp9BP+W5BH6m/RImpv0SIJDQn3/p5f2qTUZoT7/wBPL+1SaAiIgIiICIiAiIgIiICIiAvCF6iCtae1NgqbuA71IftNGB/mZkeqxXNdP6qz0rruaS3dIzFvX4vWu3r5c2+aus3mVwKn0o9mEg2286s2jzQuodnZaagtdfDjl+NnbW4ZK1af1Ehmu6H5J/N8w9Ld3V2Lm2m9XJ6V3yjC0bnDFp6HJusZY0Y5ZqaQPYXRvGTgbfAjmOHMp/8A8rVLGtaY4nuaeO83G0OTZbg0/iHYq+dKFrbSjabz8u4LUdRRTYwP2Xn7DsOw/wD1axmWuxatd0Klq7Nce8SHDZeeKTyNkyPQbHmVvuvyzVUzoyQ9pafYf0K6f3E9KzyGWKV7nxNaHRh2OzYgENJxDSCMOZSzHSdb9LfrJqPT1ZdILwzkEd9jwJv4zcndePOuaf8AjuekqhNIGvijjDI3svYEDZBcCSWmxdnfPNd0XhCy1jmFFXyR7yQpeKuilFpGjFTmktW45LmP5N3MOKelu7qVW0jop8Z+UbbkcMWnr/QrFiMOltUhJ9FsuvkCbc6rmia+o0ZKdgEsJ48TsjbeDy8//wAUrJ39rg6NwcG/ZyJ/3DsWcadjlGxXRkbrnA9TlfxPpf8AV/TsVZGJIXX8Zp+c08hH6qUXI3aFmp3Cp0dJ3wDEgYutva9n2h0K8aq61x1Y2XfJzAcaM77ZuYd49oValWRRms/1Op9BP+W5SQUbrP8AU6n0E/5blVR+pv0SJqb9EiCQ0J9/6eX9qk1F6JOzLUs5JBIOcSRtN/8As2Qf0qUQEREBERAREQEREBERAREQEREBERAWOaFr2lr2hzTgQRcHpBWREHK+6FqTYCSkiJZxjIwY2OFi1uds1y6akLTh2ZL9SWVe1g1Ppqu5e3Yf47LA/wBQyd1qysdca/Pn8ZK8tYXE7O0McbbYsc99suTFdj7kOijHA+Zzbd8IaznazM9BcfYtDRncqLZrzytdEDky4c4chv8AN6r/AKrpsELWNDWANa0AADAAAWAAS3TnnGRERRsXxJGHCxAIOYIuOxfaIISp1ahd80OZ/KcOw3CjKvVIkWa5jxyPFv8AKtyKYmObv1bmgdtwiSMjxTts/wCoy9i1KtgkO1UMMUzTds8AxuN72YHrGK6nZYZ6Vj/nsa7pAKYYrWr+shwjqnNJODJ2H5N/IHf8b+Y2B3cil9Zj/wCnVegn/Lctep1WgcbtBYfwnA8xa64I5lq6xt/h9HSsLy4uYYmk53mdsNFuQbXsVWPvU36JF7qc20SIN3SrXRvbOwE7ILZGjEujJvcDe5h4wG8FwGLlIU87XtDmODmuAIINwQd4KyObfNV6s0dNA4yUjgA4lzonC8biczbNrudp6QUFiRVUa3OZhNSyA7+9uY8f/ssPsTw4j8nqOyL3iC1Iqr4cx+T1HZF7xPDiPyeo7IveILUiqvhxH5PUdkXvE8OI/J6jsi94gtSKq+HEfk9R2Re8Tw4j8nqOyL3iC1Iqr4cR+T1HZF7xPDiPyeo7IveILUiqvhxH5PUdkXvE8OI/J6jsi94gtSKq+HEfk9R2Re8Tw4j8nqOyL3iC1Iqr4cR+T1HZF7xPDiPyeo7IveILUiqvhxH5PUdkXvE8OI/J6jsi94gtSKq+HEfk9R2Re8Tw4j8nqOyL3iC1Iqr4cR+T1HZF7xPDiPyeo7IveILUiqvhxH5PUdkXvE8OI/J6jsi94gtSKq+HEfk9R2Re8Tw4j8nqOyL3iC1Iqr4cR+T1HZF7xPDiPyeo7IveILUiqvhxH5PUdkXvF8S68ttxKaYn8RjaO0PcfYgthK55rHpP+NnZHCdqGInjDJ78tocrWjaAO8kncCfiur6ut4jgIojgY2XO0OR8hALhzANHLdWPV3V4RAOcMUEtoel73G0It0BEHqIiDBNSMd85oPUsHBEXiBEQOCIfECcEQ+IERA4Ih8QJwRD4gREDgiHxAnBEPiBEQOCIfECcEQ+IERA4Ih8QJwRD4gREDgiHxAnBEPiBEQOCIfECcEQ+IERA4Ih8QJwRD4gREDgiHxAnBEPiBEQOCIfECcEQ+IERA4Ih8QJwRD4gREDgiHxAnBEPiBEQOCIfECcEQ+IERA4Ih8QINExeIERBsRUzW/NaAsyIgIiIP//Z">
            <a:hlinkClick r:id="rId4"/>
          </p:cNvPr>
          <p:cNvSpPr>
            <a:spLocks noChangeAspect="1" noChangeArrowheads="1"/>
          </p:cNvSpPr>
          <p:nvPr/>
        </p:nvSpPr>
        <p:spPr bwMode="auto">
          <a:xfrm>
            <a:off x="57150" y="-1265238"/>
            <a:ext cx="4076700" cy="26384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7" name="Picture 5" descr="C:\Users\Pc\Pictures\ffff.png"/>
          <p:cNvPicPr>
            <a:picLocks noChangeAspect="1" noChangeArrowheads="1"/>
          </p:cNvPicPr>
          <p:nvPr/>
        </p:nvPicPr>
        <p:blipFill>
          <a:blip r:embed="rId5" cstate="print"/>
          <a:srcRect/>
          <a:stretch>
            <a:fillRect/>
          </a:stretch>
        </p:blipFill>
        <p:spPr bwMode="auto">
          <a:xfrm rot="2099340">
            <a:off x="5897711" y="4035126"/>
            <a:ext cx="2657475" cy="1724025"/>
          </a:xfrm>
          <a:prstGeom prst="rect">
            <a:avLst/>
          </a:prstGeom>
          <a:noFill/>
        </p:spPr>
      </p:pic>
      <p:pic>
        <p:nvPicPr>
          <p:cNvPr id="11" name="Picture 2" descr="C:\Users\fsancak\Pictures\Resim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Cihazlar</a:t>
            </a:r>
            <a:endParaRPr lang="tr-TR" dirty="0"/>
          </a:p>
        </p:txBody>
      </p:sp>
      <p:sp>
        <p:nvSpPr>
          <p:cNvPr id="3" name="2 İçerik Yer Tutucusu"/>
          <p:cNvSpPr>
            <a:spLocks noGrp="1"/>
          </p:cNvSpPr>
          <p:nvPr>
            <p:ph idx="1"/>
          </p:nvPr>
        </p:nvSpPr>
        <p:spPr>
          <a:xfrm>
            <a:off x="285720" y="1142984"/>
            <a:ext cx="8678768" cy="5022320"/>
          </a:xfrm>
        </p:spPr>
        <p:txBody>
          <a:bodyPr/>
          <a:lstStyle/>
          <a:p>
            <a:r>
              <a:rPr lang="tr-TR" b="1" kern="0" spc="50" dirty="0" smtClean="0">
                <a:ln w="11430"/>
                <a:solidFill>
                  <a:srgbClr val="FF0000"/>
                </a:solidFill>
                <a:latin typeface="+mj-lt"/>
                <a:ea typeface="+mj-ea"/>
                <a:cs typeface="+mj-cs"/>
              </a:rPr>
              <a:t>Kapanabilen Numune Alma Sistemleri</a:t>
            </a:r>
          </a:p>
          <a:p>
            <a:pPr>
              <a:buNone/>
            </a:pPr>
            <a:r>
              <a:rPr lang="tr-TR" sz="2400" dirty="0" smtClean="0"/>
              <a:t>	Sistem, sondaj deliğinde aşağı doğru yöneldiğinde </a:t>
            </a:r>
          </a:p>
          <a:p>
            <a:pPr>
              <a:buNone/>
            </a:pPr>
            <a:r>
              <a:rPr lang="tr-TR" sz="2400" dirty="0" smtClean="0"/>
              <a:t>	kapanmayı sağlayan hidrolikli veya </a:t>
            </a:r>
            <a:r>
              <a:rPr lang="tr-TR" sz="2400" dirty="0" err="1" smtClean="0"/>
              <a:t>pnömatik</a:t>
            </a:r>
            <a:r>
              <a:rPr lang="tr-TR" sz="2400" dirty="0" smtClean="0"/>
              <a:t> olarak </a:t>
            </a:r>
          </a:p>
          <a:p>
            <a:pPr>
              <a:buNone/>
            </a:pPr>
            <a:r>
              <a:rPr lang="tr-TR" sz="2400" dirty="0" smtClean="0"/>
              <a:t>	çalışabilen bir mekanizmadır</a:t>
            </a:r>
          </a:p>
          <a:p>
            <a:endParaRPr lang="tr-TR" b="1" kern="0" spc="50" dirty="0" smtClean="0">
              <a:ln w="11430"/>
              <a:solidFill>
                <a:srgbClr val="FF0000"/>
              </a:solidFill>
              <a:latin typeface="+mj-lt"/>
              <a:ea typeface="+mj-ea"/>
              <a:cs typeface="+mj-cs"/>
            </a:endParaRPr>
          </a:p>
          <a:p>
            <a:r>
              <a:rPr lang="tr-TR" b="1" kern="0" spc="50" dirty="0" smtClean="0">
                <a:ln w="11430"/>
                <a:solidFill>
                  <a:srgbClr val="FF0000"/>
                </a:solidFill>
                <a:latin typeface="+mj-lt"/>
                <a:ea typeface="+mj-ea"/>
                <a:cs typeface="+mj-cs"/>
              </a:rPr>
              <a:t>Gözenek Suyu Numune Alma Sistemleri</a:t>
            </a:r>
          </a:p>
          <a:p>
            <a:pPr>
              <a:buNone/>
            </a:pPr>
            <a:r>
              <a:rPr lang="tr-TR" sz="2000" dirty="0" smtClean="0"/>
              <a:t>	</a:t>
            </a:r>
            <a:r>
              <a:rPr lang="tr-TR" sz="2400" dirty="0" smtClean="0"/>
              <a:t>Sondaj amacıyla delik delinirken elde edilen kaya numunelerinden alınabilir. Gözenek suyu, santrifüjle veya yüksek basınç altında sızdırmayla çıkarılabilir. Bu numune alma tekniği, tekrar delme gerektirdiğinden ve bu işlem de pahalı olduğundan rutin izlemeler için tavsiye edilmez.</a:t>
            </a:r>
          </a:p>
          <a:p>
            <a:pPr>
              <a:buNone/>
            </a:pPr>
            <a:endParaRPr lang="tr-TR" sz="3600" b="1" kern="0" spc="50" dirty="0" smtClean="0">
              <a:ln w="11430"/>
              <a:solidFill>
                <a:srgbClr val="FF0000"/>
              </a:solidFill>
              <a:latin typeface="+mj-lt"/>
              <a:ea typeface="+mj-ea"/>
              <a:cs typeface="+mj-cs"/>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14</a:t>
            </a:fld>
            <a:endParaRPr lang="tr-TR">
              <a:solidFill>
                <a:prstClr val="black">
                  <a:tint val="75000"/>
                </a:prstClr>
              </a:solidFill>
            </a:endParaRPr>
          </a:p>
        </p:txBody>
      </p:sp>
      <p:pic>
        <p:nvPicPr>
          <p:cNvPr id="6" name="Picture 3" descr="C:\Users\Pc\Desktop\ccc.png"/>
          <p:cNvPicPr>
            <a:picLocks noChangeAspect="1" noChangeArrowheads="1"/>
          </p:cNvPicPr>
          <p:nvPr/>
        </p:nvPicPr>
        <p:blipFill>
          <a:blip r:embed="rId3" cstate="print"/>
          <a:srcRect/>
          <a:stretch>
            <a:fillRect/>
          </a:stretch>
        </p:blipFill>
        <p:spPr bwMode="auto">
          <a:xfrm>
            <a:off x="7429520" y="1357300"/>
            <a:ext cx="1571603" cy="2369312"/>
          </a:xfrm>
          <a:prstGeom prst="rect">
            <a:avLst/>
          </a:prstGeom>
          <a:noFill/>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15</a:t>
            </a:fld>
            <a:endParaRPr lang="tr-TR">
              <a:solidFill>
                <a:prstClr val="black">
                  <a:tint val="75000"/>
                </a:prstClr>
              </a:solidFill>
            </a:endParaRPr>
          </a:p>
        </p:txBody>
      </p:sp>
      <p:sp>
        <p:nvSpPr>
          <p:cNvPr id="6" name="Başlık 1"/>
          <p:cNvSpPr txBox="1">
            <a:spLocks/>
          </p:cNvSpPr>
          <p:nvPr/>
        </p:nvSpPr>
        <p:spPr bwMode="auto">
          <a:xfrm>
            <a:off x="357158" y="2000240"/>
            <a:ext cx="8434140" cy="1501330"/>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tr-TR" sz="5400" b="1" kern="0" spc="50" dirty="0" smtClean="0">
                <a:ln w="11430"/>
                <a:solidFill>
                  <a:srgbClr val="18029A"/>
                </a:solidFill>
              </a:rPr>
              <a:t>NUMUNE ALMA İŞLEMLERİ</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
        <p:nvSpPr>
          <p:cNvPr id="7" name="6 Başlık"/>
          <p:cNvSpPr>
            <a:spLocks noGrp="1"/>
          </p:cNvSpPr>
          <p:nvPr>
            <p:ph type="title"/>
          </p:nvPr>
        </p:nvSpPr>
        <p:spPr/>
        <p:txBody>
          <a:bodyPr/>
          <a:lstStyle/>
          <a:p>
            <a:endParaRPr lang="tr-TR" dirty="0"/>
          </a:p>
        </p:txBody>
      </p:sp>
      <p:pic>
        <p:nvPicPr>
          <p:cNvPr id="30723" name="Picture 3" descr="C:\Users\Pc\Pictures\indir (1).jpg"/>
          <p:cNvPicPr>
            <a:picLocks noChangeAspect="1" noChangeArrowheads="1"/>
          </p:cNvPicPr>
          <p:nvPr/>
        </p:nvPicPr>
        <p:blipFill>
          <a:blip r:embed="rId3" cstate="print"/>
          <a:srcRect/>
          <a:stretch>
            <a:fillRect/>
          </a:stretch>
        </p:blipFill>
        <p:spPr bwMode="auto">
          <a:xfrm rot="1021447">
            <a:off x="6639272" y="3941893"/>
            <a:ext cx="2025474" cy="2313116"/>
          </a:xfrm>
          <a:prstGeom prst="rect">
            <a:avLst/>
          </a:prstGeom>
          <a:noFill/>
        </p:spPr>
      </p:pic>
      <p:pic>
        <p:nvPicPr>
          <p:cNvPr id="30725" name="Picture 5" descr="C:\Users\Pc\Pictures\canstock12560258.jpg"/>
          <p:cNvPicPr>
            <a:picLocks noChangeAspect="1" noChangeArrowheads="1"/>
          </p:cNvPicPr>
          <p:nvPr/>
        </p:nvPicPr>
        <p:blipFill>
          <a:blip r:embed="rId4" cstate="print"/>
          <a:srcRect/>
          <a:stretch>
            <a:fillRect/>
          </a:stretch>
        </p:blipFill>
        <p:spPr bwMode="auto">
          <a:xfrm rot="20920496">
            <a:off x="3151148" y="3745875"/>
            <a:ext cx="2518541" cy="259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6" name="Picture 6" descr="C:\Users\Pc\Pictures\images (3).jpg"/>
          <p:cNvPicPr>
            <a:picLocks noChangeAspect="1" noChangeArrowheads="1"/>
          </p:cNvPicPr>
          <p:nvPr/>
        </p:nvPicPr>
        <p:blipFill>
          <a:blip r:embed="rId5" cstate="print"/>
          <a:srcRect/>
          <a:stretch>
            <a:fillRect/>
          </a:stretch>
        </p:blipFill>
        <p:spPr bwMode="auto">
          <a:xfrm rot="20201795">
            <a:off x="476502" y="4202943"/>
            <a:ext cx="2486025"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C:\Users\fsancak\Pictures\Resim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sz="4000" b="1" kern="0" spc="50" dirty="0" smtClean="0">
                <a:ln w="11430"/>
                <a:solidFill>
                  <a:srgbClr val="FF0000"/>
                </a:solidFill>
              </a:rPr>
              <a:t>Numune Alma Yerinin Seçimi</a:t>
            </a:r>
            <a:endParaRPr lang="tr-TR" sz="4000" b="1" kern="0" spc="50" dirty="0">
              <a:ln w="11430"/>
              <a:solidFill>
                <a:srgbClr val="FF0000"/>
              </a:solidFill>
            </a:endParaRPr>
          </a:p>
        </p:txBody>
      </p:sp>
      <p:sp>
        <p:nvSpPr>
          <p:cNvPr id="3" name="2 İçerik Yer Tutucusu"/>
          <p:cNvSpPr>
            <a:spLocks noGrp="1"/>
          </p:cNvSpPr>
          <p:nvPr>
            <p:ph idx="1"/>
          </p:nvPr>
        </p:nvSpPr>
        <p:spPr>
          <a:xfrm>
            <a:off x="467544" y="1052736"/>
            <a:ext cx="8219256" cy="5328592"/>
          </a:xfrm>
        </p:spPr>
        <p:txBody>
          <a:bodyPr/>
          <a:lstStyle/>
          <a:p>
            <a:r>
              <a:rPr lang="tr-TR" b="1" dirty="0" smtClean="0">
                <a:solidFill>
                  <a:srgbClr val="FF0000"/>
                </a:solidFill>
              </a:rPr>
              <a:t>Yeraltı Sularının Kalitesinin İçme Suyu Amacı İçin Kontrolü</a:t>
            </a:r>
          </a:p>
          <a:p>
            <a:pPr algn="just">
              <a:buNone/>
            </a:pPr>
            <a:r>
              <a:rPr lang="tr-TR" sz="2400" dirty="0" smtClean="0"/>
              <a:t>	Yeraltı sularının içme suyu veya diğer kullanımlar için kalitesini belirlemek için;</a:t>
            </a:r>
          </a:p>
          <a:p>
            <a:pPr algn="just">
              <a:buNone/>
            </a:pPr>
            <a:endParaRPr lang="tr-TR" sz="2400" dirty="0" smtClean="0"/>
          </a:p>
          <a:p>
            <a:pPr algn="just">
              <a:buNone/>
            </a:pPr>
            <a:endParaRPr lang="tr-TR" sz="2400" dirty="0" smtClean="0"/>
          </a:p>
          <a:p>
            <a:pPr algn="just">
              <a:buNone/>
            </a:pPr>
            <a:endParaRPr lang="tr-TR" sz="2400" dirty="0" smtClean="0"/>
          </a:p>
          <a:p>
            <a:pPr algn="just">
              <a:buNone/>
            </a:pPr>
            <a:r>
              <a:rPr lang="tr-TR" sz="2400" dirty="0" smtClean="0"/>
              <a:t>	</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16</a:t>
            </a:fld>
            <a:endParaRPr lang="tr-TR">
              <a:solidFill>
                <a:prstClr val="black">
                  <a:tint val="75000"/>
                </a:prstClr>
              </a:solidFill>
            </a:endParaRPr>
          </a:p>
        </p:txBody>
      </p:sp>
      <p:graphicFrame>
        <p:nvGraphicFramePr>
          <p:cNvPr id="6" name="5 Diyagram"/>
          <p:cNvGraphicFramePr/>
          <p:nvPr/>
        </p:nvGraphicFramePr>
        <p:xfrm>
          <a:off x="1214414" y="2928934"/>
          <a:ext cx="6858048"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1857356" y="4357694"/>
          <a:ext cx="4929222" cy="2174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descr="C:\Users\fsancak\Pictures\Resim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58204" cy="5054617"/>
          </a:xfrm>
        </p:spPr>
        <p:txBody>
          <a:bodyPr/>
          <a:lstStyle/>
          <a:p>
            <a:r>
              <a:rPr lang="tr-TR" b="1" dirty="0" smtClean="0">
                <a:solidFill>
                  <a:srgbClr val="FF0000"/>
                </a:solidFill>
              </a:rPr>
              <a:t>Yeraltı Suyunda Yaygın Kirlenme</a:t>
            </a:r>
          </a:p>
          <a:p>
            <a:pPr algn="just">
              <a:buBlip>
                <a:blip r:embed="rId3"/>
              </a:buBlip>
            </a:pPr>
            <a:r>
              <a:rPr lang="tr-TR" sz="2800" dirty="0" err="1" smtClean="0"/>
              <a:t>Akiferlerde</a:t>
            </a:r>
            <a:r>
              <a:rPr lang="tr-TR" sz="2800" dirty="0" smtClean="0"/>
              <a:t> yaygın kaynak kirlenmesini belirlemek için, </a:t>
            </a:r>
            <a:r>
              <a:rPr lang="tr-TR" sz="2800" dirty="0" err="1" smtClean="0"/>
              <a:t>akiferin</a:t>
            </a:r>
            <a:r>
              <a:rPr lang="tr-TR" sz="2800" dirty="0" smtClean="0"/>
              <a:t> büyük bir hacminden entegre numuneler alabilmek için büyük kapasiteli sondaj deliği yapısındaki numune alma noktaları</a:t>
            </a:r>
          </a:p>
          <a:p>
            <a:pPr algn="just">
              <a:buBlip>
                <a:blip r:embed="rId3"/>
              </a:buBlip>
            </a:pPr>
            <a:r>
              <a:rPr lang="tr-TR" sz="2800" dirty="0" smtClean="0"/>
              <a:t>kirlenmenin bölgesel veya düşük yoğunlukta olduğu bazı durumlarda küçük kapasiteli pompalı sondaj delikleri tavsiye edilir</a:t>
            </a: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17</a:t>
            </a:fld>
            <a:endParaRPr lang="tr-TR">
              <a:solidFill>
                <a:prstClr val="black">
                  <a:tint val="75000"/>
                </a:prstClr>
              </a:solidFill>
            </a:endParaRPr>
          </a:p>
        </p:txBody>
      </p:sp>
      <p:sp>
        <p:nvSpPr>
          <p:cNvPr id="7" name="1 Başlık"/>
          <p:cNvSpPr txBox="1">
            <a:spLocks/>
          </p:cNvSpPr>
          <p:nvPr/>
        </p:nvSpPr>
        <p:spPr bwMode="auto">
          <a:xfrm>
            <a:off x="467544"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0" cap="none" spc="50" normalizeH="0" baseline="0" noProof="0" smtClean="0">
                <a:ln w="11430"/>
                <a:solidFill>
                  <a:srgbClr val="FF0000"/>
                </a:solidFill>
                <a:effectLst/>
                <a:uLnTx/>
                <a:uFillTx/>
                <a:latin typeface="+mj-lt"/>
                <a:ea typeface="+mj-ea"/>
                <a:cs typeface="+mj-cs"/>
              </a:rPr>
              <a:t>Numune Alma Yerinin Seçimi</a:t>
            </a:r>
            <a:endParaRPr kumimoji="0" lang="tr-TR" sz="4000" b="1" i="0" u="none" strike="noStrike" kern="0" cap="none" spc="50" normalizeH="0" baseline="0" noProof="0" dirty="0">
              <a:ln w="11430"/>
              <a:solidFill>
                <a:srgbClr val="FF0000"/>
              </a:solidFill>
              <a:effectLst/>
              <a:uLnTx/>
              <a:uFillTx/>
              <a:latin typeface="+mj-lt"/>
              <a:ea typeface="+mj-ea"/>
              <a:cs typeface="+mj-cs"/>
            </a:endParaRPr>
          </a:p>
        </p:txBody>
      </p:sp>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86808" cy="5072098"/>
          </a:xfrm>
        </p:spPr>
        <p:txBody>
          <a:bodyPr/>
          <a:lstStyle/>
          <a:p>
            <a:r>
              <a:rPr lang="tr-TR" b="1" dirty="0" smtClean="0">
                <a:solidFill>
                  <a:srgbClr val="FF0000"/>
                </a:solidFill>
              </a:rPr>
              <a:t>Yeraltı Suyunun Nokta Kaynaklı Bulaşması</a:t>
            </a:r>
            <a:endParaRPr lang="tr-TR" dirty="0" smtClean="0">
              <a:solidFill>
                <a:srgbClr val="FF0000"/>
              </a:solidFill>
            </a:endParaRPr>
          </a:p>
          <a:p>
            <a:pPr>
              <a:buNone/>
            </a:pPr>
            <a:r>
              <a:rPr lang="tr-TR" sz="2400" dirty="0" smtClean="0"/>
              <a:t>	Atık boşaltım bölgelerindeki gibi bir noktadan kaynaklanan kirlenmeleri izlemek için;</a:t>
            </a:r>
          </a:p>
          <a:p>
            <a:pPr>
              <a:buBlip>
                <a:blip r:embed="rId3"/>
              </a:buBlip>
            </a:pPr>
            <a:endParaRPr lang="tr-TR" sz="2400" dirty="0" smtClean="0"/>
          </a:p>
          <a:p>
            <a:pPr>
              <a:buBlip>
                <a:blip r:embed="rId3"/>
              </a:buBlip>
            </a:pPr>
            <a:r>
              <a:rPr lang="tr-TR" sz="2400" dirty="0" smtClean="0"/>
              <a:t>Yeraltı suyu kalitesini izlemek için kirlenme kaynağının daha aşağısında bir numune alma sondaj deliği açılması gerekir</a:t>
            </a:r>
          </a:p>
          <a:p>
            <a:pPr>
              <a:buBlip>
                <a:blip r:embed="rId3"/>
              </a:buBlip>
            </a:pPr>
            <a:r>
              <a:rPr lang="tr-TR" sz="2400" dirty="0" smtClean="0"/>
              <a:t>Sonraki numune alma noktaları, kirlenme kaynağından, hidrolik eğimin aşağısına doğru artan aralıklarda seçilmeli</a:t>
            </a:r>
          </a:p>
          <a:p>
            <a:pPr>
              <a:buBlip>
                <a:blip r:embed="rId3"/>
              </a:buBlip>
            </a:pPr>
            <a:r>
              <a:rPr lang="tr-TR" sz="2400" dirty="0" smtClean="0"/>
              <a:t>Kirlenmenin yayılma alanını belirleyebilmek için de kirlenme kaynağından hidrolik eğimin yukarısına bir veya iki sondaj deliği yerleştirilmelidir</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18</a:t>
            </a:fld>
            <a:endParaRPr lang="tr-TR">
              <a:solidFill>
                <a:prstClr val="black">
                  <a:tint val="75000"/>
                </a:prstClr>
              </a:solidFill>
            </a:endParaRPr>
          </a:p>
        </p:txBody>
      </p:sp>
      <p:sp>
        <p:nvSpPr>
          <p:cNvPr id="7" name="1 Başlık"/>
          <p:cNvSpPr>
            <a:spLocks noGrp="1"/>
          </p:cNvSpPr>
          <p:nvPr>
            <p:ph type="title"/>
          </p:nvPr>
        </p:nvSpPr>
        <p:spPr>
          <a:xfrm>
            <a:off x="467544" y="0"/>
            <a:ext cx="8229600" cy="1143000"/>
          </a:xfrm>
        </p:spPr>
        <p:txBody>
          <a:bodyPr/>
          <a:lstStyle/>
          <a:p>
            <a:r>
              <a:rPr lang="tr-TR" sz="4000" b="1" kern="0" spc="50" dirty="0" smtClean="0">
                <a:ln w="11430"/>
                <a:solidFill>
                  <a:srgbClr val="FF0000"/>
                </a:solidFill>
              </a:rPr>
              <a:t>Numune Alma Yerinin Seçimi</a:t>
            </a:r>
            <a:endParaRPr lang="tr-TR" sz="4000" b="1" kern="0" spc="50" dirty="0">
              <a:ln w="11430"/>
              <a:solidFill>
                <a:srgbClr val="FF0000"/>
              </a:solidFill>
            </a:endParaRPr>
          </a:p>
        </p:txBody>
      </p:sp>
      <p:sp>
        <p:nvSpPr>
          <p:cNvPr id="8" name="7 Yuvarlatılmış Çapraz Köşeli Dikdörtgen"/>
          <p:cNvSpPr/>
          <p:nvPr/>
        </p:nvSpPr>
        <p:spPr>
          <a:xfrm>
            <a:off x="5429256" y="1928802"/>
            <a:ext cx="2643206" cy="50006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yeraltı suyu akış yönü </a:t>
            </a:r>
            <a:endParaRPr lang="tr-TR" dirty="0"/>
          </a:p>
        </p:txBody>
      </p:sp>
      <p:sp>
        <p:nvSpPr>
          <p:cNvPr id="9" name="8 Sağ Ok"/>
          <p:cNvSpPr/>
          <p:nvPr/>
        </p:nvSpPr>
        <p:spPr>
          <a:xfrm>
            <a:off x="4214810" y="2000240"/>
            <a:ext cx="928694" cy="3571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fsancak\Desktop\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52" y="1759667"/>
            <a:ext cx="6526508" cy="4812605"/>
          </a:xfrm>
          <a:prstGeom prst="rect">
            <a:avLst/>
          </a:prstGeom>
          <a:noFill/>
          <a:ln>
            <a:noFill/>
          </a:ln>
        </p:spPr>
      </p:pic>
      <p:sp>
        <p:nvSpPr>
          <p:cNvPr id="5" name="Başlık 1"/>
          <p:cNvSpPr>
            <a:spLocks noGrp="1"/>
          </p:cNvSpPr>
          <p:nvPr>
            <p:ph type="title"/>
          </p:nvPr>
        </p:nvSpPr>
        <p:spPr>
          <a:xfrm>
            <a:off x="914400" y="0"/>
            <a:ext cx="8229600" cy="1143000"/>
          </a:xfrm>
        </p:spPr>
        <p:txBody>
          <a:bodyPr/>
          <a:lstStyle/>
          <a:p>
            <a:r>
              <a:rPr lang="tr-TR" b="1" dirty="0" smtClean="0">
                <a:solidFill>
                  <a:srgbClr val="FF0000"/>
                </a:solidFill>
              </a:rPr>
              <a:t>Akış Aşağı Kuyu Yerleşimi </a:t>
            </a:r>
            <a:endParaRPr lang="tr-TR" dirty="0">
              <a:solidFill>
                <a:srgbClr val="FF0000"/>
              </a:solidFill>
            </a:endParaRPr>
          </a:p>
        </p:txBody>
      </p:sp>
      <p:sp>
        <p:nvSpPr>
          <p:cNvPr id="6" name="5 Metin kutusu"/>
          <p:cNvSpPr txBox="1"/>
          <p:nvPr/>
        </p:nvSpPr>
        <p:spPr>
          <a:xfrm>
            <a:off x="571472" y="928670"/>
            <a:ext cx="8286808" cy="461665"/>
          </a:xfrm>
          <a:prstGeom prst="rect">
            <a:avLst/>
          </a:prstGeom>
          <a:noFill/>
        </p:spPr>
        <p:txBody>
          <a:bodyPr wrap="square" rtlCol="0">
            <a:spAutoFit/>
          </a:bodyPr>
          <a:lstStyle/>
          <a:p>
            <a:r>
              <a:rPr lang="tr-TR" sz="2400" b="1" dirty="0" smtClean="0">
                <a:solidFill>
                  <a:srgbClr val="252AE7"/>
                </a:solidFill>
              </a:rPr>
              <a:t>Farklı numune alma aralıkları içeren akış aşağı kuyu ile izleme</a:t>
            </a: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29600" cy="576263"/>
          </a:xfrm>
        </p:spPr>
        <p:txBody>
          <a:bodyPr/>
          <a:lstStyle/>
          <a:p>
            <a:pPr>
              <a:defRPr/>
            </a:pPr>
            <a:r>
              <a:rPr lang="tr-TR" sz="4000" b="1" kern="0" spc="50" dirty="0" smtClean="0">
                <a:ln w="11430"/>
                <a:solidFill>
                  <a:srgbClr val="FF0000"/>
                </a:solidFill>
                <a:latin typeface="+mn-lt"/>
              </a:rPr>
              <a:t>SUNUM İÇERİĞİ </a:t>
            </a:r>
            <a:endParaRPr lang="tr-TR" sz="4000" b="1" kern="0" spc="50" dirty="0">
              <a:ln w="11430"/>
              <a:solidFill>
                <a:srgbClr val="FF0000"/>
              </a:solidFill>
              <a:latin typeface="+mn-lt"/>
            </a:endParaRPr>
          </a:p>
        </p:txBody>
      </p:sp>
      <p:sp>
        <p:nvSpPr>
          <p:cNvPr id="10242" name="İçerik Yer Tutucusu 2"/>
          <p:cNvSpPr>
            <a:spLocks noGrp="1"/>
          </p:cNvSpPr>
          <p:nvPr>
            <p:ph idx="1"/>
          </p:nvPr>
        </p:nvSpPr>
        <p:spPr>
          <a:xfrm>
            <a:off x="468313" y="1412875"/>
            <a:ext cx="8229600" cy="4525963"/>
          </a:xfrm>
        </p:spPr>
        <p:txBody>
          <a:bodyPr/>
          <a:lstStyle/>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Kapsam </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Terimler</a:t>
            </a:r>
          </a:p>
          <a:p>
            <a:pPr>
              <a:lnSpc>
                <a:spcPct val="150000"/>
              </a:lnSpc>
              <a:buFont typeface="Wingdings" pitchFamily="2" charset="2"/>
              <a:buChar char="ü"/>
            </a:pPr>
            <a:r>
              <a:rPr lang="es-ES" sz="2800" b="1" dirty="0" smtClean="0">
                <a:solidFill>
                  <a:srgbClr val="0000FF"/>
                </a:solidFill>
                <a:latin typeface="Arial" pitchFamily="34" charset="0"/>
                <a:cs typeface="Arial" pitchFamily="34" charset="0"/>
              </a:rPr>
              <a:t>Numune Alma Cihaz </a:t>
            </a:r>
            <a:r>
              <a:rPr lang="tr-TR" sz="2800" b="1" dirty="0" smtClean="0">
                <a:solidFill>
                  <a:srgbClr val="0000FF"/>
                </a:solidFill>
                <a:latin typeface="Arial" pitchFamily="34" charset="0"/>
                <a:cs typeface="Arial" pitchFamily="34" charset="0"/>
              </a:rPr>
              <a:t>v</a:t>
            </a:r>
            <a:r>
              <a:rPr lang="es-ES" sz="2800" b="1" dirty="0" smtClean="0">
                <a:solidFill>
                  <a:srgbClr val="0000FF"/>
                </a:solidFill>
                <a:latin typeface="Arial" pitchFamily="34" charset="0"/>
                <a:cs typeface="Arial" pitchFamily="34" charset="0"/>
              </a:rPr>
              <a:t>e Malzemeleri</a:t>
            </a:r>
            <a:endParaRPr lang="tr-TR" sz="2800" b="1" dirty="0" smtClean="0">
              <a:solidFill>
                <a:srgbClr val="0000FF"/>
              </a:solidFill>
              <a:latin typeface="Arial" pitchFamily="34" charset="0"/>
              <a:cs typeface="Arial" pitchFamily="34" charset="0"/>
            </a:endParaRP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Numune Alma İşlemleri</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Numunenin Tanıtımı ve Kaydı</a:t>
            </a:r>
          </a:p>
        </p:txBody>
      </p:sp>
      <p:sp>
        <p:nvSpPr>
          <p:cNvPr id="4" name="Slayt Numarası Yer Tutucusu 3"/>
          <p:cNvSpPr>
            <a:spLocks noGrp="1"/>
          </p:cNvSpPr>
          <p:nvPr>
            <p:ph type="sldNum" sz="quarter" idx="12"/>
          </p:nvPr>
        </p:nvSpPr>
        <p:spPr/>
        <p:txBody>
          <a:bodyPr/>
          <a:lstStyle/>
          <a:p>
            <a:pPr>
              <a:defRPr/>
            </a:pPr>
            <a:fld id="{66371ECD-E491-4F54-8645-F6BA0019A88F}" type="slidenum">
              <a:rPr lang="tr-TR" smtClean="0">
                <a:solidFill>
                  <a:prstClr val="black">
                    <a:tint val="75000"/>
                  </a:prstClr>
                </a:solidFill>
              </a:rPr>
              <a:pPr>
                <a:defRPr/>
              </a:pPr>
              <a:t>2</a:t>
            </a:fld>
            <a:endParaRPr lang="tr-TR">
              <a:solidFill>
                <a:prstClr val="black">
                  <a:tint val="75000"/>
                </a:prstClr>
              </a:solidFill>
            </a:endParaRPr>
          </a:p>
        </p:txBody>
      </p:sp>
      <p:pic>
        <p:nvPicPr>
          <p:cNvPr id="5"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sz="4000" b="1" kern="0" spc="50" dirty="0" smtClean="0">
                <a:ln w="11430"/>
                <a:solidFill>
                  <a:srgbClr val="FF0000"/>
                </a:solidFill>
              </a:rPr>
              <a:t>Numune Alma Sıklığı ve Zamanı</a:t>
            </a:r>
            <a:endParaRPr lang="tr-TR" sz="4000" b="1" kern="0" spc="50" dirty="0">
              <a:ln w="11430"/>
              <a:solidFill>
                <a:srgbClr val="FF0000"/>
              </a:solidFill>
            </a:endParaRPr>
          </a:p>
        </p:txBody>
      </p:sp>
      <p:sp>
        <p:nvSpPr>
          <p:cNvPr id="3" name="2 İçerik Yer Tutucusu"/>
          <p:cNvSpPr>
            <a:spLocks noGrp="1"/>
          </p:cNvSpPr>
          <p:nvPr>
            <p:ph idx="1"/>
          </p:nvPr>
        </p:nvSpPr>
        <p:spPr>
          <a:xfrm>
            <a:off x="323528" y="1124744"/>
            <a:ext cx="8363272" cy="5001419"/>
          </a:xfrm>
        </p:spPr>
        <p:txBody>
          <a:bodyPr/>
          <a:lstStyle/>
          <a:p>
            <a:pPr algn="just"/>
            <a:r>
              <a:rPr lang="tr-TR" sz="2400" dirty="0" smtClean="0"/>
              <a:t>İçme suyu olarak yeraltı suyunun uygunluğu araştırıldığında, çoğu parametreler için aylık veya daha sık numune almak gerekli olacaktır. Numune alma sıklığı </a:t>
            </a:r>
            <a:r>
              <a:rPr lang="tr-TR" sz="2400" b="1" dirty="0" smtClean="0">
                <a:solidFill>
                  <a:srgbClr val="FF0000"/>
                </a:solidFill>
              </a:rPr>
              <a:t>ISO 5667-1’e göre </a:t>
            </a:r>
            <a:r>
              <a:rPr lang="tr-TR" sz="2400" dirty="0" smtClean="0"/>
              <a:t>belirlenmelidir</a:t>
            </a:r>
          </a:p>
          <a:p>
            <a:pPr algn="just"/>
            <a:r>
              <a:rPr lang="tr-TR" sz="2400" dirty="0" smtClean="0"/>
              <a:t>İçme suyu amacı dışında numune alma sıklığı kısa ve uzun süreli incelemelerde görülen yeraltı suyunun kalitesindeki değişmelere göre seçilmelidir</a:t>
            </a:r>
          </a:p>
          <a:p>
            <a:pPr algn="just"/>
            <a:r>
              <a:rPr lang="tr-TR" sz="2400" dirty="0" smtClean="0"/>
              <a:t>Sürekli izleme, kalite değişim oranının arttığını gösteriyorsa numune alma sıklığı artırılabilir, Eğer değişim oranı azalır veya durursa, numune alma sıklığı azaltılabilir. </a:t>
            </a:r>
          </a:p>
          <a:p>
            <a:pPr algn="just"/>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20</a:t>
            </a:fld>
            <a:endParaRPr lang="tr-TR" dirty="0">
              <a:solidFill>
                <a:prstClr val="black">
                  <a:tint val="75000"/>
                </a:prstClr>
              </a:solidFill>
            </a:endParaRPr>
          </a:p>
        </p:txBody>
      </p:sp>
      <p:pic>
        <p:nvPicPr>
          <p:cNvPr id="24578" name="Picture 2" descr="C:\Users\Pc\Pictures\8352771-science-professor-chemistry-science-cartoon.jpg"/>
          <p:cNvPicPr>
            <a:picLocks noChangeAspect="1" noChangeArrowheads="1"/>
          </p:cNvPicPr>
          <p:nvPr/>
        </p:nvPicPr>
        <p:blipFill>
          <a:blip r:embed="rId3" cstate="print"/>
          <a:srcRect/>
          <a:stretch>
            <a:fillRect/>
          </a:stretch>
        </p:blipFill>
        <p:spPr bwMode="auto">
          <a:xfrm rot="568433">
            <a:off x="6041951" y="4681378"/>
            <a:ext cx="2023862" cy="2023862"/>
          </a:xfrm>
          <a:prstGeom prst="rect">
            <a:avLst/>
          </a:prstGeom>
          <a:noFill/>
        </p:spPr>
      </p:pic>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ground-water.jpg"/>
          <p:cNvPicPr>
            <a:picLocks noChangeAspect="1"/>
          </p:cNvPicPr>
          <p:nvPr/>
        </p:nvPicPr>
        <p:blipFill>
          <a:blip r:embed="rId3" cstate="print"/>
          <a:stretch>
            <a:fillRect/>
          </a:stretch>
        </p:blipFill>
        <p:spPr>
          <a:xfrm rot="655086">
            <a:off x="5923655" y="4313610"/>
            <a:ext cx="2107913" cy="2284675"/>
          </a:xfrm>
          <a:prstGeom prst="rect">
            <a:avLst/>
          </a:prstGeom>
          <a:ln>
            <a:noFill/>
          </a:ln>
          <a:effectLst>
            <a:softEdge rad="112500"/>
          </a:effectLst>
        </p:spPr>
      </p:pic>
      <p:sp>
        <p:nvSpPr>
          <p:cNvPr id="2" name="1 Başlık"/>
          <p:cNvSpPr>
            <a:spLocks noGrp="1"/>
          </p:cNvSpPr>
          <p:nvPr>
            <p:ph type="title"/>
          </p:nvPr>
        </p:nvSpPr>
        <p:spPr>
          <a:xfrm>
            <a:off x="214282" y="-27384"/>
            <a:ext cx="8750206" cy="1143000"/>
          </a:xfrm>
        </p:spPr>
        <p:txBody>
          <a:bodyPr/>
          <a:lstStyle/>
          <a:p>
            <a:r>
              <a:rPr lang="tr-TR" sz="4000" b="1" kern="0" spc="50" dirty="0" smtClean="0">
                <a:ln w="11430"/>
                <a:solidFill>
                  <a:srgbClr val="FF0000"/>
                </a:solidFill>
              </a:rPr>
              <a:t>Numune Alma Metodunun Seçimi</a:t>
            </a:r>
            <a:endParaRPr lang="tr-TR" sz="4000" b="1" kern="0" spc="50" dirty="0">
              <a:ln w="11430"/>
              <a:solidFill>
                <a:srgbClr val="FF0000"/>
              </a:solidFill>
            </a:endParaRPr>
          </a:p>
        </p:txBody>
      </p:sp>
      <p:sp>
        <p:nvSpPr>
          <p:cNvPr id="3" name="2 İçerik Yer Tutucusu"/>
          <p:cNvSpPr>
            <a:spLocks noGrp="1"/>
          </p:cNvSpPr>
          <p:nvPr>
            <p:ph idx="1"/>
          </p:nvPr>
        </p:nvSpPr>
        <p:spPr>
          <a:xfrm>
            <a:off x="323528" y="1124744"/>
            <a:ext cx="8568952" cy="5184576"/>
          </a:xfrm>
        </p:spPr>
        <p:txBody>
          <a:bodyPr/>
          <a:lstStyle/>
          <a:p>
            <a:r>
              <a:rPr lang="tr-TR" sz="3600" b="1" kern="0" spc="50" dirty="0" smtClean="0">
                <a:ln w="11430"/>
                <a:solidFill>
                  <a:srgbClr val="FF0000"/>
                </a:solidFill>
                <a:latin typeface="+mj-lt"/>
                <a:ea typeface="+mj-ea"/>
                <a:cs typeface="+mj-cs"/>
              </a:rPr>
              <a:t>Temsil Edici Numune Almayı Etkileyen Faktörler</a:t>
            </a:r>
          </a:p>
          <a:p>
            <a:pPr>
              <a:buNone/>
            </a:pPr>
            <a:r>
              <a:rPr lang="tr-TR" b="1" dirty="0" smtClean="0"/>
              <a:t>	</a:t>
            </a:r>
            <a:r>
              <a:rPr lang="tr-TR" sz="2800" b="1" dirty="0" smtClean="0">
                <a:solidFill>
                  <a:srgbClr val="0000FF"/>
                </a:solidFill>
                <a:latin typeface="Arial" pitchFamily="34" charset="0"/>
                <a:cs typeface="Arial" pitchFamily="34" charset="0"/>
              </a:rPr>
              <a:t>Kısa Süreli 	 			    Uzun  Süreli </a:t>
            </a:r>
          </a:p>
          <a:p>
            <a:pPr>
              <a:buNone/>
            </a:pPr>
            <a:r>
              <a:rPr lang="tr-TR" sz="2800" dirty="0" smtClean="0"/>
              <a:t>	</a:t>
            </a:r>
          </a:p>
          <a:p>
            <a:pPr>
              <a:buNone/>
            </a:pPr>
            <a:r>
              <a:rPr lang="tr-TR" sz="2800" dirty="0" smtClean="0"/>
              <a:t>	Numune alma delikleri numune almadan önce, sondaj deliğinin iç hacminin </a:t>
            </a:r>
            <a:r>
              <a:rPr lang="tr-TR" sz="2800" b="1" dirty="0" smtClean="0">
                <a:solidFill>
                  <a:srgbClr val="FF0000"/>
                </a:solidFill>
              </a:rPr>
              <a:t>en az 4 veya 6 katı hacimde </a:t>
            </a:r>
            <a:r>
              <a:rPr lang="tr-TR" sz="2800" dirty="0" smtClean="0"/>
              <a:t>su pompalanıp, atılarak temizlenir.</a:t>
            </a:r>
          </a:p>
          <a:p>
            <a:pPr>
              <a:buNone/>
            </a:pPr>
            <a:endParaRPr lang="tr-TR" sz="2800" b="1" dirty="0" smtClean="0">
              <a:solidFill>
                <a:srgbClr val="0000FF"/>
              </a:solidFill>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21</a:t>
            </a:fld>
            <a:endParaRPr lang="tr-TR">
              <a:solidFill>
                <a:prstClr val="black">
                  <a:tint val="75000"/>
                </a:prstClr>
              </a:solidFill>
            </a:endParaRPr>
          </a:p>
        </p:txBody>
      </p:sp>
      <p:sp>
        <p:nvSpPr>
          <p:cNvPr id="6" name="5 Sol Sağ Ok Belirtme Çizgisi"/>
          <p:cNvSpPr/>
          <p:nvPr/>
        </p:nvSpPr>
        <p:spPr>
          <a:xfrm>
            <a:off x="2699792" y="2132856"/>
            <a:ext cx="3528392" cy="1008112"/>
          </a:xfrm>
          <a:prstGeom prst="leftRight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800" b="1" dirty="0" err="1" smtClean="0">
                <a:solidFill>
                  <a:schemeClr val="bg2"/>
                </a:solidFill>
                <a:latin typeface="Arial" pitchFamily="34" charset="0"/>
                <a:cs typeface="Arial" pitchFamily="34" charset="0"/>
              </a:rPr>
              <a:t>Akifer</a:t>
            </a:r>
            <a:endParaRPr lang="tr-TR" sz="2800" dirty="0">
              <a:solidFill>
                <a:schemeClr val="bg2"/>
              </a:solidFill>
            </a:endParaRPr>
          </a:p>
        </p:txBody>
      </p:sp>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91264" cy="4785395"/>
          </a:xfrm>
        </p:spPr>
        <p:txBody>
          <a:bodyPr/>
          <a:lstStyle/>
          <a:p>
            <a:pPr>
              <a:buNone/>
            </a:pPr>
            <a:r>
              <a:rPr lang="tr-TR" sz="2800" dirty="0" smtClean="0"/>
              <a:t>	Numune alma metodu: </a:t>
            </a:r>
          </a:p>
          <a:p>
            <a:pPr>
              <a:buFont typeface="Wingdings" pitchFamily="2" charset="2"/>
              <a:buChar char="Ø"/>
            </a:pPr>
            <a:r>
              <a:rPr lang="tr-TR" sz="2800" dirty="0" err="1" smtClean="0"/>
              <a:t>Akiferdeki</a:t>
            </a:r>
            <a:r>
              <a:rPr lang="tr-TR" sz="2800" dirty="0" smtClean="0"/>
              <a:t> hidrolik eğim, </a:t>
            </a:r>
          </a:p>
          <a:p>
            <a:pPr>
              <a:buFont typeface="Wingdings" pitchFamily="2" charset="2"/>
              <a:buChar char="Ø"/>
            </a:pPr>
            <a:r>
              <a:rPr lang="tr-TR" sz="2800" dirty="0" smtClean="0"/>
              <a:t>Akışın yönü ve </a:t>
            </a:r>
          </a:p>
          <a:p>
            <a:pPr>
              <a:buFont typeface="Wingdings" pitchFamily="2" charset="2"/>
              <a:buChar char="Ø"/>
            </a:pPr>
            <a:r>
              <a:rPr lang="tr-TR" sz="2800" dirty="0" smtClean="0"/>
              <a:t>Akifer akış mekanizması (yarıklı veya </a:t>
            </a:r>
            <a:r>
              <a:rPr lang="tr-TR" sz="2800" dirty="0" err="1" smtClean="0"/>
              <a:t>granüler</a:t>
            </a:r>
            <a:r>
              <a:rPr lang="tr-TR" sz="2800" dirty="0" smtClean="0"/>
              <a:t>) </a:t>
            </a:r>
          </a:p>
          <a:p>
            <a:pPr>
              <a:buNone/>
            </a:pPr>
            <a:r>
              <a:rPr lang="tr-TR" sz="2800" dirty="0" smtClean="0"/>
              <a:t>dikkate alınmalıdır. </a:t>
            </a:r>
          </a:p>
          <a:p>
            <a:pPr>
              <a:buNone/>
            </a:pPr>
            <a:r>
              <a:rPr lang="tr-TR" sz="2800" b="1" dirty="0" smtClean="0">
                <a:solidFill>
                  <a:srgbClr val="7030A0"/>
                </a:solidFill>
              </a:rPr>
              <a:t>Numune alma metotları:</a:t>
            </a:r>
          </a:p>
          <a:p>
            <a:pPr>
              <a:buNone/>
            </a:pP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22</a:t>
            </a:fld>
            <a:endParaRPr lang="tr-TR">
              <a:solidFill>
                <a:prstClr val="black">
                  <a:tint val="75000"/>
                </a:prstClr>
              </a:solidFill>
            </a:endParaRPr>
          </a:p>
        </p:txBody>
      </p:sp>
      <p:graphicFrame>
        <p:nvGraphicFramePr>
          <p:cNvPr id="6" name="5 Diyagram"/>
          <p:cNvGraphicFramePr/>
          <p:nvPr>
            <p:extLst>
              <p:ext uri="{D42A27DB-BD31-4B8C-83A1-F6EECF244321}">
                <p14:modId xmlns:p14="http://schemas.microsoft.com/office/powerpoint/2010/main" val="2000603737"/>
              </p:ext>
            </p:extLst>
          </p:nvPr>
        </p:nvGraphicFramePr>
        <p:xfrm>
          <a:off x="2843808" y="3501008"/>
          <a:ext cx="5808150" cy="3356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Başlık"/>
          <p:cNvSpPr>
            <a:spLocks noGrp="1"/>
          </p:cNvSpPr>
          <p:nvPr>
            <p:ph type="title"/>
          </p:nvPr>
        </p:nvSpPr>
        <p:spPr>
          <a:xfrm>
            <a:off x="285720" y="-27384"/>
            <a:ext cx="8483432" cy="1143000"/>
          </a:xfrm>
        </p:spPr>
        <p:txBody>
          <a:bodyPr/>
          <a:lstStyle/>
          <a:p>
            <a:r>
              <a:rPr lang="tr-TR" sz="4000" b="1" kern="0" spc="50" dirty="0" smtClean="0">
                <a:ln w="11430"/>
                <a:solidFill>
                  <a:srgbClr val="FF0000"/>
                </a:solidFill>
              </a:rPr>
              <a:t>Numune Alma Metodunun Seçimi</a:t>
            </a:r>
            <a:endParaRPr lang="tr-TR" sz="4000" b="1" kern="0" spc="50" dirty="0">
              <a:ln w="11430"/>
              <a:solidFill>
                <a:srgbClr val="FF0000"/>
              </a:solidFill>
            </a:endParaRPr>
          </a:p>
        </p:txBody>
      </p:sp>
      <p:pic>
        <p:nvPicPr>
          <p:cNvPr id="9" name="Picture 2" descr="C:\Users\fsancak\Pictures\Resim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tr-TR" sz="4000" b="1" kern="0" spc="50" dirty="0" smtClean="0">
                <a:ln w="11430"/>
                <a:solidFill>
                  <a:srgbClr val="FF0000"/>
                </a:solidFill>
              </a:rPr>
              <a:t>Pompa İle Numune Alma</a:t>
            </a:r>
            <a:endParaRPr lang="tr-TR" sz="4000" b="1" kern="0" spc="50" dirty="0">
              <a:ln w="11430"/>
              <a:solidFill>
                <a:srgbClr val="FF0000"/>
              </a:solidFill>
            </a:endParaRPr>
          </a:p>
        </p:txBody>
      </p:sp>
      <p:sp>
        <p:nvSpPr>
          <p:cNvPr id="3" name="2 İçerik Yer Tutucusu"/>
          <p:cNvSpPr>
            <a:spLocks noGrp="1"/>
          </p:cNvSpPr>
          <p:nvPr>
            <p:ph idx="1"/>
          </p:nvPr>
        </p:nvSpPr>
        <p:spPr>
          <a:xfrm>
            <a:off x="395536" y="1196752"/>
            <a:ext cx="8291264" cy="4929411"/>
          </a:xfrm>
        </p:spPr>
        <p:txBody>
          <a:bodyPr/>
          <a:lstStyle/>
          <a:p>
            <a:pPr algn="just">
              <a:buNone/>
            </a:pPr>
            <a:r>
              <a:rPr lang="tr-TR" dirty="0" smtClean="0"/>
              <a:t>	</a:t>
            </a:r>
            <a:r>
              <a:rPr lang="tr-TR" sz="2800" dirty="0" smtClean="0"/>
              <a:t>Bu numune alma metodu, yeraltı suyu kalitesinin dikey olarak değişmediği veya içme suyu amacıyla sondaj uygulandığında, su kalitesinin yaklaşık ortalama değerini veren dikey bileşik numuneye ihtiyaç duyulduğunda tavsiye edilir.</a:t>
            </a: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23</a:t>
            </a:fld>
            <a:endParaRPr lang="tr-TR">
              <a:solidFill>
                <a:prstClr val="black">
                  <a:tint val="75000"/>
                </a:prstClr>
              </a:solidFill>
            </a:endParaRPr>
          </a:p>
        </p:txBody>
      </p:sp>
      <p:pic>
        <p:nvPicPr>
          <p:cNvPr id="5" name="4 Resim" descr="imagesCAD6FSD8.jpg"/>
          <p:cNvPicPr>
            <a:picLocks noChangeAspect="1"/>
          </p:cNvPicPr>
          <p:nvPr/>
        </p:nvPicPr>
        <p:blipFill>
          <a:blip r:embed="rId3" cstate="print"/>
          <a:stretch>
            <a:fillRect/>
          </a:stretch>
        </p:blipFill>
        <p:spPr>
          <a:xfrm>
            <a:off x="2195737" y="3497155"/>
            <a:ext cx="4680520" cy="3036467"/>
          </a:xfrm>
          <a:prstGeom prst="ellipse">
            <a:avLst/>
          </a:prstGeom>
          <a:ln>
            <a:noFill/>
          </a:ln>
          <a:effectLst>
            <a:softEdge rad="112500"/>
          </a:effectLst>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tr-TR" sz="4000" b="1" kern="0" spc="50" dirty="0" smtClean="0">
                <a:ln w="11430"/>
                <a:solidFill>
                  <a:srgbClr val="FF0000"/>
                </a:solidFill>
              </a:rPr>
              <a:t>Derinliğe Bağlı Numune Alma</a:t>
            </a:r>
            <a:endParaRPr lang="tr-TR" sz="4000" b="1" kern="0" spc="50" dirty="0">
              <a:ln w="11430"/>
              <a:solidFill>
                <a:srgbClr val="FF0000"/>
              </a:solidFill>
            </a:endParaRPr>
          </a:p>
        </p:txBody>
      </p:sp>
      <p:sp>
        <p:nvSpPr>
          <p:cNvPr id="3" name="2 İçerik Yer Tutucusu"/>
          <p:cNvSpPr>
            <a:spLocks noGrp="1"/>
          </p:cNvSpPr>
          <p:nvPr>
            <p:ph idx="1"/>
          </p:nvPr>
        </p:nvSpPr>
        <p:spPr>
          <a:xfrm>
            <a:off x="539552" y="1268760"/>
            <a:ext cx="8147248" cy="4857403"/>
          </a:xfrm>
        </p:spPr>
        <p:txBody>
          <a:bodyPr/>
          <a:lstStyle/>
          <a:p>
            <a:pPr>
              <a:buFont typeface="Wingdings" pitchFamily="2" charset="2"/>
              <a:buChar char="Ø"/>
            </a:pPr>
            <a:r>
              <a:rPr lang="tr-TR" sz="2400" dirty="0" smtClean="0"/>
              <a:t>Bu yöntem pompalama işlemi yapılamıyorsa kullanılır</a:t>
            </a:r>
          </a:p>
          <a:p>
            <a:pPr>
              <a:buFont typeface="Wingdings" pitchFamily="2" charset="2"/>
              <a:buChar char="Ø"/>
            </a:pPr>
            <a:r>
              <a:rPr lang="tr-TR" sz="2400" dirty="0" smtClean="0"/>
              <a:t>Derinliğe bağlı numune, istenilen bir derinlikte suyla doldurulabilen ve gerektiğinde başka bir kaba aktarılabilen delik veya kuyuya indirilen numune alma cihazıyla alınır</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24</a:t>
            </a:fld>
            <a:endParaRPr lang="tr-TR">
              <a:solidFill>
                <a:prstClr val="black">
                  <a:tint val="75000"/>
                </a:prstClr>
              </a:solidFill>
            </a:endParaRPr>
          </a:p>
        </p:txBody>
      </p:sp>
      <p:pic>
        <p:nvPicPr>
          <p:cNvPr id="5" name="4 Resim" descr="12.jpg"/>
          <p:cNvPicPr>
            <a:picLocks noChangeAspect="1"/>
          </p:cNvPicPr>
          <p:nvPr/>
        </p:nvPicPr>
        <p:blipFill>
          <a:blip r:embed="rId3" cstate="print"/>
          <a:stretch>
            <a:fillRect/>
          </a:stretch>
        </p:blipFill>
        <p:spPr>
          <a:xfrm>
            <a:off x="1907704" y="2924944"/>
            <a:ext cx="2592288" cy="2062309"/>
          </a:xfrm>
          <a:prstGeom prst="rect">
            <a:avLst/>
          </a:prstGeom>
          <a:ln>
            <a:noFill/>
          </a:ln>
          <a:effectLst>
            <a:outerShdw blurRad="292100" dist="139700" dir="2700000" algn="tl" rotWithShape="0">
              <a:srgbClr val="333333">
                <a:alpha val="65000"/>
              </a:srgbClr>
            </a:outerShdw>
          </a:effectLst>
        </p:spPr>
      </p:pic>
      <p:pic>
        <p:nvPicPr>
          <p:cNvPr id="6" name="5 Resim" descr="13.jpg"/>
          <p:cNvPicPr>
            <a:picLocks noChangeAspect="1"/>
          </p:cNvPicPr>
          <p:nvPr/>
        </p:nvPicPr>
        <p:blipFill>
          <a:blip r:embed="rId4" cstate="print"/>
          <a:stretch>
            <a:fillRect/>
          </a:stretch>
        </p:blipFill>
        <p:spPr>
          <a:xfrm>
            <a:off x="4499992" y="3933056"/>
            <a:ext cx="2882529" cy="2088232"/>
          </a:xfrm>
          <a:prstGeom prst="rect">
            <a:avLst/>
          </a:prstGeom>
          <a:ln>
            <a:noFill/>
          </a:ln>
          <a:effectLst>
            <a:outerShdw blurRad="292100" dist="139700" dir="2700000" algn="tl" rotWithShape="0">
              <a:srgbClr val="333333">
                <a:alpha val="65000"/>
              </a:srgbClr>
            </a:outerShdw>
          </a:effectLst>
        </p:spPr>
      </p:pic>
      <p:pic>
        <p:nvPicPr>
          <p:cNvPr id="8"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1143000"/>
          </a:xfrm>
        </p:spPr>
        <p:txBody>
          <a:bodyPr/>
          <a:lstStyle/>
          <a:p>
            <a:r>
              <a:rPr lang="tr-TR" sz="4000" b="1" kern="0" spc="50" dirty="0" smtClean="0">
                <a:ln w="11430"/>
                <a:solidFill>
                  <a:srgbClr val="FF0000"/>
                </a:solidFill>
              </a:rPr>
              <a:t>Diğer Numune Alma Metotları</a:t>
            </a:r>
            <a:br>
              <a:rPr lang="tr-TR" sz="4000" b="1" kern="0" spc="50" dirty="0" smtClean="0">
                <a:ln w="11430"/>
                <a:solidFill>
                  <a:srgbClr val="FF0000"/>
                </a:solidFill>
              </a:rPr>
            </a:br>
            <a:endParaRPr lang="tr-TR" sz="4000" b="1" kern="0" spc="50" dirty="0">
              <a:ln w="11430"/>
              <a:solidFill>
                <a:srgbClr val="FF0000"/>
              </a:solidFill>
            </a:endParaRPr>
          </a:p>
        </p:txBody>
      </p:sp>
      <p:sp>
        <p:nvSpPr>
          <p:cNvPr id="3" name="2 İçerik Yer Tutucusu"/>
          <p:cNvSpPr>
            <a:spLocks noGrp="1"/>
          </p:cNvSpPr>
          <p:nvPr>
            <p:ph idx="1"/>
          </p:nvPr>
        </p:nvSpPr>
        <p:spPr>
          <a:xfrm>
            <a:off x="467544" y="980728"/>
            <a:ext cx="8219256" cy="5145435"/>
          </a:xfrm>
        </p:spPr>
        <p:txBody>
          <a:bodyPr/>
          <a:lstStyle/>
          <a:p>
            <a:pPr algn="just"/>
            <a:r>
              <a:rPr lang="tr-TR" sz="2400" dirty="0" smtClean="0"/>
              <a:t>Bu metot, Vakum veya gaz yer değiştirmesiyle suyu çıkaran </a:t>
            </a:r>
            <a:r>
              <a:rPr lang="tr-TR" sz="2400" dirty="0" err="1" smtClean="0"/>
              <a:t>piyezometre</a:t>
            </a:r>
            <a:r>
              <a:rPr lang="tr-TR" sz="2400" dirty="0" smtClean="0"/>
              <a:t> noktalarını veya delikli kapları kapsar. </a:t>
            </a:r>
          </a:p>
          <a:p>
            <a:pPr algn="just"/>
            <a:r>
              <a:rPr lang="tr-TR" sz="2400" dirty="0" smtClean="0"/>
              <a:t>Belli derinliklerden numuneler, gözenek suyundan numune alma metoduyla da elde edilebilir. Bu, toprak veya kaya numunelerinden </a:t>
            </a:r>
            <a:r>
              <a:rPr lang="tr-TR" sz="2400" dirty="0" err="1" smtClean="0"/>
              <a:t>karot</a:t>
            </a:r>
            <a:r>
              <a:rPr lang="tr-TR" sz="2400" dirty="0" smtClean="0"/>
              <a:t> numune alma cihazıyla özel gözenek açmayla elde edilen ve genellikle santrifüjle çekilen sudan oluşur. Bu metot kalitedeki dikey değişmeleri dikkate alan en etkili ve aynı zamanda doymamış bölgeden numune almanın çok etkili bir metodudur</a:t>
            </a:r>
            <a:r>
              <a:rPr lang="tr-TR" dirty="0" smtClean="0"/>
              <a:t>. </a:t>
            </a:r>
          </a:p>
          <a:p>
            <a:pPr algn="just"/>
            <a:r>
              <a:rPr lang="tr-TR" sz="2400" dirty="0" smtClean="0"/>
              <a:t>Ancak, periyodik izleme için uygun değildirler</a:t>
            </a: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25</a:t>
            </a:fld>
            <a:endParaRPr lang="tr-TR">
              <a:solidFill>
                <a:prstClr val="black">
                  <a:tint val="75000"/>
                </a:prstClr>
              </a:solidFill>
            </a:endParaRPr>
          </a:p>
        </p:txBody>
      </p:sp>
      <p:pic>
        <p:nvPicPr>
          <p:cNvPr id="6"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1462"/>
            <a:ext cx="8892480" cy="1143000"/>
          </a:xfrm>
        </p:spPr>
        <p:txBody>
          <a:bodyPr/>
          <a:lstStyle/>
          <a:p>
            <a:r>
              <a:rPr lang="tr-TR" sz="3600" b="1" kern="0" spc="50" dirty="0" smtClean="0">
                <a:ln w="11430"/>
                <a:solidFill>
                  <a:srgbClr val="FF0000"/>
                </a:solidFill>
              </a:rPr>
              <a:t>Numunelerin Muhafazası ve Taşınması</a:t>
            </a:r>
            <a:endParaRPr lang="tr-TR" sz="3600" b="1" kern="0" spc="50" dirty="0">
              <a:ln w="11430"/>
              <a:solidFill>
                <a:srgbClr val="FF0000"/>
              </a:solidFill>
            </a:endParaRPr>
          </a:p>
        </p:txBody>
      </p:sp>
      <p:sp>
        <p:nvSpPr>
          <p:cNvPr id="3" name="2 İçerik Yer Tutucusu"/>
          <p:cNvSpPr>
            <a:spLocks noGrp="1"/>
          </p:cNvSpPr>
          <p:nvPr>
            <p:ph idx="1"/>
          </p:nvPr>
        </p:nvSpPr>
        <p:spPr>
          <a:xfrm>
            <a:off x="251520" y="1268760"/>
            <a:ext cx="8640960" cy="4968552"/>
          </a:xfrm>
        </p:spPr>
        <p:txBody>
          <a:bodyPr/>
          <a:lstStyle/>
          <a:p>
            <a:r>
              <a:rPr lang="tr-TR" dirty="0" smtClean="0"/>
              <a:t>Numuneler numune alma zamanındaki koşulları temsil etmeli       </a:t>
            </a:r>
            <a:r>
              <a:rPr lang="tr-TR" dirty="0" smtClean="0">
                <a:solidFill>
                  <a:srgbClr val="00B050"/>
                </a:solidFill>
              </a:rPr>
              <a:t>                        </a:t>
            </a:r>
            <a:r>
              <a:rPr lang="tr-TR" b="1" dirty="0" smtClean="0">
                <a:solidFill>
                  <a:srgbClr val="18029A"/>
                </a:solidFill>
              </a:rPr>
              <a:t>ISO 5667-3</a:t>
            </a:r>
          </a:p>
          <a:p>
            <a:pPr>
              <a:buNone/>
            </a:pPr>
            <a:r>
              <a:rPr lang="tr-TR" sz="2800" dirty="0" smtClean="0"/>
              <a:t>	Yerinde numune alma:</a:t>
            </a:r>
          </a:p>
          <a:p>
            <a:pPr>
              <a:buFont typeface="Wingdings" pitchFamily="2" charset="2"/>
              <a:buChar char="q"/>
            </a:pPr>
            <a:r>
              <a:rPr lang="tr-TR" sz="2800" dirty="0" smtClean="0"/>
              <a:t>sıcaklık, </a:t>
            </a:r>
          </a:p>
          <a:p>
            <a:pPr>
              <a:buFont typeface="Wingdings" pitchFamily="2" charset="2"/>
              <a:buChar char="q"/>
            </a:pPr>
            <a:r>
              <a:rPr lang="tr-TR" sz="2800" dirty="0" err="1" smtClean="0"/>
              <a:t>pH</a:t>
            </a:r>
            <a:r>
              <a:rPr lang="tr-TR" sz="2800" dirty="0" smtClean="0"/>
              <a:t>, </a:t>
            </a:r>
          </a:p>
          <a:p>
            <a:pPr>
              <a:buFont typeface="Wingdings" pitchFamily="2" charset="2"/>
              <a:buChar char="q"/>
            </a:pPr>
            <a:r>
              <a:rPr lang="tr-TR" sz="2800" dirty="0" smtClean="0"/>
              <a:t>elektrokimyasal potansiyel, </a:t>
            </a:r>
          </a:p>
          <a:p>
            <a:pPr>
              <a:buFont typeface="Wingdings" pitchFamily="2" charset="2"/>
              <a:buChar char="q"/>
            </a:pPr>
            <a:r>
              <a:rPr lang="tr-TR" sz="2800" dirty="0" smtClean="0"/>
              <a:t>elektriksel iletkenlik, </a:t>
            </a:r>
          </a:p>
          <a:p>
            <a:pPr>
              <a:buFont typeface="Wingdings" pitchFamily="2" charset="2"/>
              <a:buChar char="q"/>
            </a:pPr>
            <a:r>
              <a:rPr lang="tr-TR" sz="2800" dirty="0" err="1" smtClean="0"/>
              <a:t>alkalinite</a:t>
            </a:r>
            <a:r>
              <a:rPr lang="tr-TR" sz="2800" dirty="0" smtClean="0"/>
              <a:t> </a:t>
            </a:r>
          </a:p>
          <a:p>
            <a:pPr>
              <a:buFont typeface="Wingdings" pitchFamily="2" charset="2"/>
              <a:buChar char="q"/>
            </a:pPr>
            <a:r>
              <a:rPr lang="tr-TR" sz="2800" dirty="0" smtClean="0"/>
              <a:t>çözünmüş gazlar (özellikle oksijen) bakımından önemlidir. </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26</a:t>
            </a:fld>
            <a:endParaRPr lang="tr-TR">
              <a:solidFill>
                <a:prstClr val="black">
                  <a:tint val="75000"/>
                </a:prstClr>
              </a:solidFill>
            </a:endParaRPr>
          </a:p>
        </p:txBody>
      </p:sp>
      <p:sp>
        <p:nvSpPr>
          <p:cNvPr id="5" name="4 Sağ Ok"/>
          <p:cNvSpPr/>
          <p:nvPr/>
        </p:nvSpPr>
        <p:spPr>
          <a:xfrm>
            <a:off x="4000496" y="1857364"/>
            <a:ext cx="1359032"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6" name="5 Resim" descr="gota.gif"/>
          <p:cNvPicPr>
            <a:picLocks noChangeAspect="1"/>
          </p:cNvPicPr>
          <p:nvPr/>
        </p:nvPicPr>
        <p:blipFill>
          <a:blip r:embed="rId3" cstate="print"/>
          <a:stretch>
            <a:fillRect/>
          </a:stretch>
        </p:blipFill>
        <p:spPr>
          <a:xfrm rot="20137351">
            <a:off x="5764494" y="2397058"/>
            <a:ext cx="1815630" cy="2708920"/>
          </a:xfrm>
          <a:prstGeom prst="rect">
            <a:avLst/>
          </a:prstGeom>
        </p:spPr>
      </p:pic>
      <p:pic>
        <p:nvPicPr>
          <p:cNvPr id="7" name="6 Resim" descr="22hjk.gif"/>
          <p:cNvPicPr>
            <a:picLocks noChangeAspect="1"/>
          </p:cNvPicPr>
          <p:nvPr/>
        </p:nvPicPr>
        <p:blipFill>
          <a:blip r:embed="rId4" cstate="print"/>
          <a:stretch>
            <a:fillRect/>
          </a:stretch>
        </p:blipFill>
        <p:spPr>
          <a:xfrm rot="2490554">
            <a:off x="7572396" y="2428868"/>
            <a:ext cx="1080120" cy="1080120"/>
          </a:xfrm>
          <a:prstGeom prst="rect">
            <a:avLst/>
          </a:prstGeom>
        </p:spPr>
      </p:pic>
      <p:pic>
        <p:nvPicPr>
          <p:cNvPr id="8"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8291264" cy="4713387"/>
          </a:xfrm>
        </p:spPr>
        <p:txBody>
          <a:bodyPr/>
          <a:lstStyle/>
          <a:p>
            <a:pPr algn="just">
              <a:buSzPct val="250000"/>
              <a:buBlip>
                <a:blip r:embed="rId3"/>
              </a:buBlip>
            </a:pPr>
            <a:r>
              <a:rPr lang="tr-TR" dirty="0" smtClean="0"/>
              <a:t>Numuneleri kararlı hale getirmek için numunenin yerinde süzülmesi tavsiye edilir.</a:t>
            </a:r>
          </a:p>
          <a:p>
            <a:pPr algn="just">
              <a:buSzPct val="250000"/>
              <a:buBlip>
                <a:blip r:embed="rId3"/>
              </a:buBlip>
            </a:pPr>
            <a:r>
              <a:rPr lang="tr-TR" dirty="0" smtClean="0"/>
              <a:t>Cam yünü ve </a:t>
            </a:r>
            <a:r>
              <a:rPr lang="tr-TR" dirty="0" err="1" smtClean="0"/>
              <a:t>polikarbonat</a:t>
            </a:r>
            <a:r>
              <a:rPr lang="tr-TR" dirty="0" smtClean="0"/>
              <a:t> süzgeçlere ilaveten </a:t>
            </a:r>
            <a:r>
              <a:rPr lang="tr-TR" dirty="0" err="1" smtClean="0"/>
              <a:t>sellüloz</a:t>
            </a:r>
            <a:r>
              <a:rPr lang="tr-TR" dirty="0" smtClean="0"/>
              <a:t> esaslı </a:t>
            </a:r>
            <a:r>
              <a:rPr lang="tr-TR" dirty="0" err="1" smtClean="0"/>
              <a:t>membran</a:t>
            </a:r>
            <a:r>
              <a:rPr lang="tr-TR" dirty="0" smtClean="0"/>
              <a:t> süzgeçler kullanılabilir</a:t>
            </a:r>
          </a:p>
          <a:p>
            <a:pPr algn="just">
              <a:buSzPct val="250000"/>
              <a:buBlip>
                <a:blip r:embed="rId3"/>
              </a:buBlip>
            </a:pPr>
            <a:r>
              <a:rPr lang="tr-TR" dirty="0" smtClean="0"/>
              <a:t>Numune kapları ışık ve aşırı sıcağın etkilerinden korunmuş sıkıca kapalı olmalı</a:t>
            </a:r>
          </a:p>
          <a:p>
            <a:pPr algn="just">
              <a:buSzPct val="250000"/>
              <a:buBlip>
                <a:blip r:embed="rId3"/>
              </a:buBlip>
            </a:pPr>
            <a:r>
              <a:rPr lang="tr-TR" dirty="0" smtClean="0"/>
              <a:t>Kısa süreli muhafazalarda 4</a:t>
            </a:r>
            <a:r>
              <a:rPr lang="tr-TR" dirty="0" smtClean="0">
                <a:sym typeface="Symbol"/>
              </a:rPr>
              <a:t></a:t>
            </a:r>
            <a:r>
              <a:rPr lang="tr-TR" dirty="0" err="1" smtClean="0"/>
              <a:t>C’ye</a:t>
            </a:r>
            <a:r>
              <a:rPr lang="tr-TR" dirty="0" smtClean="0"/>
              <a:t> kadar soğutma ve uzun süre muhafazalarda -20</a:t>
            </a:r>
            <a:r>
              <a:rPr lang="tr-TR" dirty="0" smtClean="0">
                <a:sym typeface="Symbol"/>
              </a:rPr>
              <a:t></a:t>
            </a:r>
            <a:r>
              <a:rPr lang="tr-TR" dirty="0" err="1" smtClean="0"/>
              <a:t>C’ye</a:t>
            </a:r>
            <a:r>
              <a:rPr lang="tr-TR" dirty="0" smtClean="0"/>
              <a:t> kadar dondurma</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27</a:t>
            </a:fld>
            <a:endParaRPr lang="tr-TR">
              <a:solidFill>
                <a:prstClr val="black">
                  <a:tint val="75000"/>
                </a:prstClr>
              </a:solidFill>
            </a:endParaRPr>
          </a:p>
        </p:txBody>
      </p:sp>
      <p:sp>
        <p:nvSpPr>
          <p:cNvPr id="7" name="1 Başlık"/>
          <p:cNvSpPr>
            <a:spLocks noGrp="1"/>
          </p:cNvSpPr>
          <p:nvPr>
            <p:ph type="title"/>
          </p:nvPr>
        </p:nvSpPr>
        <p:spPr>
          <a:xfrm>
            <a:off x="0" y="-71462"/>
            <a:ext cx="8892480" cy="1143000"/>
          </a:xfrm>
        </p:spPr>
        <p:txBody>
          <a:bodyPr/>
          <a:lstStyle/>
          <a:p>
            <a:r>
              <a:rPr lang="tr-TR" sz="3600" b="1" kern="0" spc="50" dirty="0" smtClean="0">
                <a:ln w="11430"/>
                <a:solidFill>
                  <a:srgbClr val="FF0000"/>
                </a:solidFill>
              </a:rPr>
              <a:t>Numunelerin Muhafazası ve Taşınması</a:t>
            </a:r>
            <a:endParaRPr lang="tr-TR" sz="3600" b="1" kern="0" spc="50" dirty="0">
              <a:ln w="11430"/>
              <a:solidFill>
                <a:srgbClr val="FF0000"/>
              </a:solidFill>
            </a:endParaRPr>
          </a:p>
        </p:txBody>
      </p:sp>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rPr>
              <a:t>GÜVENLİK TEDBİRLERİ</a:t>
            </a:r>
            <a:endParaRPr lang="tr-TR" sz="4000" b="1" kern="0" spc="50" dirty="0">
              <a:ln w="11430"/>
              <a:solidFill>
                <a:srgbClr val="FF0000"/>
              </a:solidFill>
            </a:endParaRPr>
          </a:p>
        </p:txBody>
      </p:sp>
      <p:sp>
        <p:nvSpPr>
          <p:cNvPr id="3" name="2 İçerik Yer Tutucusu"/>
          <p:cNvSpPr>
            <a:spLocks noGrp="1"/>
          </p:cNvSpPr>
          <p:nvPr>
            <p:ph idx="1"/>
          </p:nvPr>
        </p:nvSpPr>
        <p:spPr>
          <a:xfrm>
            <a:off x="323528" y="1196752"/>
            <a:ext cx="8568952" cy="5184576"/>
          </a:xfrm>
        </p:spPr>
        <p:txBody>
          <a:bodyPr/>
          <a:lstStyle/>
          <a:p>
            <a:r>
              <a:rPr lang="tr-TR" sz="2400" b="1" dirty="0" smtClean="0">
                <a:solidFill>
                  <a:srgbClr val="0000FF"/>
                </a:solidFill>
                <a:latin typeface="Arial" pitchFamily="34" charset="0"/>
                <a:cs typeface="Arial" pitchFamily="34" charset="0"/>
              </a:rPr>
              <a:t>ISO 5667-1’</a:t>
            </a:r>
            <a:r>
              <a:rPr lang="tr-TR" sz="2400" dirty="0" smtClean="0"/>
              <a:t>de verilen genel güvenlik kurallarıyla birlikte aşağıdaki güvenlik tedbirleri de dikkate alınmalıdır.</a:t>
            </a:r>
          </a:p>
          <a:p>
            <a:r>
              <a:rPr lang="tr-TR" sz="2400" dirty="0" smtClean="0"/>
              <a:t>Kuyulara girerken kullanılan merdiven ve basamaklar güvenli olmayabileceğinden güvenlik kuşağı takılmalıdır.</a:t>
            </a:r>
          </a:p>
          <a:p>
            <a:r>
              <a:rPr lang="tr-TR" sz="2400" dirty="0" smtClean="0"/>
              <a:t>Numune, atmosfere kapalı (örneğin bir kuyuda, sondaj deliğinde, kuyunun üst kısmı veya iç kısmında) bir yerden alındığında atmosfer, oksijen azlığı durumu veya yanabilen gazların hidrojen sülfür veya diğer zararlı gaz ve dumanların bulunup bulunmadığı her zaman kontrol edilmelidir. </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28</a:t>
            </a:fld>
            <a:endParaRPr lang="tr-TR">
              <a:solidFill>
                <a:prstClr val="black">
                  <a:tint val="75000"/>
                </a:prstClr>
              </a:solidFill>
            </a:endParaRPr>
          </a:p>
        </p:txBody>
      </p:sp>
      <p:pic>
        <p:nvPicPr>
          <p:cNvPr id="5" name="4 Resim" descr="gota.gif"/>
          <p:cNvPicPr>
            <a:picLocks noChangeAspect="1"/>
          </p:cNvPicPr>
          <p:nvPr/>
        </p:nvPicPr>
        <p:blipFill>
          <a:blip r:embed="rId3" cstate="print"/>
          <a:stretch>
            <a:fillRect/>
          </a:stretch>
        </p:blipFill>
        <p:spPr>
          <a:xfrm rot="20137351">
            <a:off x="5986217" y="4114991"/>
            <a:ext cx="1815630" cy="2708920"/>
          </a:xfrm>
          <a:prstGeom prst="rect">
            <a:avLst/>
          </a:prstGeom>
        </p:spPr>
      </p:pic>
      <p:pic>
        <p:nvPicPr>
          <p:cNvPr id="6" name="5 Resim" descr="22hjk.gif"/>
          <p:cNvPicPr>
            <a:picLocks noChangeAspect="1"/>
          </p:cNvPicPr>
          <p:nvPr/>
        </p:nvPicPr>
        <p:blipFill>
          <a:blip r:embed="rId4" cstate="print"/>
          <a:stretch>
            <a:fillRect/>
          </a:stretch>
        </p:blipFill>
        <p:spPr>
          <a:xfrm>
            <a:off x="7884368" y="1052736"/>
            <a:ext cx="1080120" cy="1080120"/>
          </a:xfrm>
          <a:prstGeom prst="rect">
            <a:avLst/>
          </a:prstGeom>
        </p:spPr>
      </p:pic>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8256"/>
            <a:ext cx="8229600" cy="1143000"/>
          </a:xfrm>
        </p:spPr>
        <p:txBody>
          <a:bodyPr/>
          <a:lstStyle/>
          <a:p>
            <a:r>
              <a:rPr lang="tr-TR" sz="4000" b="1" kern="0" spc="50" dirty="0" smtClean="0">
                <a:ln w="11430"/>
                <a:solidFill>
                  <a:srgbClr val="FF0000"/>
                </a:solidFill>
              </a:rPr>
              <a:t>Numunenin Tanıtımı ve Kaydı</a:t>
            </a:r>
            <a:endParaRPr lang="tr-TR" sz="4000" b="1" kern="0" spc="50" dirty="0">
              <a:ln w="11430"/>
              <a:solidFill>
                <a:srgbClr val="FF0000"/>
              </a:solidFill>
            </a:endParaRPr>
          </a:p>
        </p:txBody>
      </p:sp>
      <p:sp>
        <p:nvSpPr>
          <p:cNvPr id="3" name="2 İçerik Yer Tutucusu"/>
          <p:cNvSpPr>
            <a:spLocks noGrp="1"/>
          </p:cNvSpPr>
          <p:nvPr>
            <p:ph idx="1"/>
          </p:nvPr>
        </p:nvSpPr>
        <p:spPr>
          <a:xfrm>
            <a:off x="0" y="908720"/>
            <a:ext cx="9144000" cy="5472608"/>
          </a:xfrm>
        </p:spPr>
        <p:txBody>
          <a:bodyPr/>
          <a:lstStyle/>
          <a:p>
            <a:pPr>
              <a:buNone/>
            </a:pPr>
            <a:r>
              <a:rPr lang="tr-TR" sz="2000" dirty="0" smtClean="0"/>
              <a:t>	Numune etiketleme ve raporlamada dikkat edilmesi gereken hususlar: </a:t>
            </a:r>
          </a:p>
          <a:p>
            <a:pPr lvl="0"/>
            <a:r>
              <a:rPr lang="tr-TR" sz="2000" dirty="0" smtClean="0"/>
              <a:t>Numune alma yerinin adı ve bölgesi,</a:t>
            </a:r>
          </a:p>
          <a:p>
            <a:pPr lvl="0"/>
            <a:r>
              <a:rPr lang="tr-TR" sz="2000" dirty="0" smtClean="0"/>
              <a:t>Numune alma zamanı ve tarihi,</a:t>
            </a:r>
          </a:p>
          <a:p>
            <a:pPr lvl="0"/>
            <a:r>
              <a:rPr lang="tr-TR" sz="2000" dirty="0" err="1" smtClean="0"/>
              <a:t>Akiferin</a:t>
            </a:r>
            <a:r>
              <a:rPr lang="tr-TR" sz="2000" dirty="0" smtClean="0"/>
              <a:t> ve su taşıyan tabakanın yapısı,</a:t>
            </a:r>
          </a:p>
          <a:p>
            <a:pPr lvl="0"/>
            <a:r>
              <a:rPr lang="tr-TR" sz="2000" dirty="0" smtClean="0"/>
              <a:t>Numune alma yerinin tipi (örneğin, sondaj deliği, kuyu veya kaynak),</a:t>
            </a:r>
          </a:p>
          <a:p>
            <a:pPr lvl="0"/>
            <a:r>
              <a:rPr lang="tr-TR" sz="2000" dirty="0" smtClean="0"/>
              <a:t>Tanımlayıcı bütün bilgiler (örneğin, kuyu boyutları),</a:t>
            </a:r>
          </a:p>
          <a:p>
            <a:pPr lvl="0"/>
            <a:r>
              <a:rPr lang="tr-TR" sz="2000" dirty="0" smtClean="0"/>
              <a:t>Pompalama durumu ve pompanın emme derinliği ve basma yüksekliği,</a:t>
            </a:r>
          </a:p>
          <a:p>
            <a:pPr lvl="0"/>
            <a:r>
              <a:rPr lang="tr-TR" sz="2000" dirty="0" smtClean="0"/>
              <a:t>Kuyu veya sondaj deliğinde su seviyesi,</a:t>
            </a:r>
          </a:p>
          <a:p>
            <a:pPr lvl="0"/>
            <a:r>
              <a:rPr lang="tr-TR" sz="2000" dirty="0" smtClean="0"/>
              <a:t>Numune alma metodu,</a:t>
            </a:r>
          </a:p>
          <a:p>
            <a:pPr lvl="0"/>
            <a:r>
              <a:rPr lang="tr-TR" sz="2000" dirty="0" smtClean="0"/>
              <a:t>Numune alma derinliği,</a:t>
            </a:r>
          </a:p>
          <a:p>
            <a:pPr lvl="0"/>
            <a:r>
              <a:rPr lang="tr-TR" sz="2000" dirty="0" smtClean="0"/>
              <a:t>Numunenin alındığı zamanki görünüşü (örneğin rengi, berraklığı ve kokusu),</a:t>
            </a:r>
          </a:p>
          <a:p>
            <a:pPr lvl="0"/>
            <a:r>
              <a:rPr lang="tr-TR" sz="2000" dirty="0" smtClean="0"/>
              <a:t>Yerinde yapılan analizlerin sonuçları (örneğin </a:t>
            </a:r>
            <a:r>
              <a:rPr lang="tr-TR" sz="2000" dirty="0" err="1" smtClean="0"/>
              <a:t>pH</a:t>
            </a:r>
            <a:r>
              <a:rPr lang="tr-TR" sz="2000" dirty="0" smtClean="0"/>
              <a:t>, çözünmüş oksijen),</a:t>
            </a:r>
          </a:p>
          <a:p>
            <a:pPr lvl="0"/>
            <a:r>
              <a:rPr lang="tr-TR" sz="2000" dirty="0" smtClean="0"/>
              <a:t>Kullanılan numune muhafaza tekniklerinin ayrıntıları,</a:t>
            </a:r>
          </a:p>
          <a:p>
            <a:pPr lvl="0"/>
            <a:r>
              <a:rPr lang="tr-TR" sz="2000" dirty="0" smtClean="0"/>
              <a:t>Yerinde yapılan süzme işleminin ayrıntıları (örneğin, süzgeç göz açıklığı),</a:t>
            </a:r>
          </a:p>
          <a:p>
            <a:pPr lvl="0"/>
            <a:r>
              <a:rPr lang="tr-TR" sz="2000" dirty="0" smtClean="0"/>
              <a:t>Kullanılan / gereken numune alma metodunun ayrıntıları,</a:t>
            </a:r>
          </a:p>
          <a:p>
            <a:pPr lvl="0"/>
            <a:r>
              <a:rPr lang="tr-TR" sz="2000" dirty="0" smtClean="0"/>
              <a:t>Numune alma aletinin adı.</a:t>
            </a:r>
          </a:p>
          <a:p>
            <a:pPr>
              <a:buNone/>
            </a:pPr>
            <a:endParaRPr lang="tr-TR" sz="20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29</a:t>
            </a:fld>
            <a:endParaRPr lang="tr-TR">
              <a:solidFill>
                <a:prstClr val="black">
                  <a:tint val="75000"/>
                </a:prstClr>
              </a:solidFill>
            </a:endParaRPr>
          </a:p>
        </p:txBody>
      </p:sp>
      <p:pic>
        <p:nvPicPr>
          <p:cNvPr id="5" name="4 Resim" descr="imagesCAMQ4O7M.jpg"/>
          <p:cNvPicPr>
            <a:picLocks noChangeAspect="1"/>
          </p:cNvPicPr>
          <p:nvPr/>
        </p:nvPicPr>
        <p:blipFill>
          <a:blip r:embed="rId3" cstate="print"/>
          <a:stretch>
            <a:fillRect/>
          </a:stretch>
        </p:blipFill>
        <p:spPr>
          <a:xfrm rot="1389498">
            <a:off x="7445542" y="1285072"/>
            <a:ext cx="1475656" cy="1435411"/>
          </a:xfrm>
          <a:prstGeom prst="rect">
            <a:avLst/>
          </a:prstGeom>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363272" cy="5592114"/>
          </a:xfrm>
        </p:spPr>
        <p:txBody>
          <a:bodyPr/>
          <a:lstStyle/>
          <a:p>
            <a:pPr>
              <a:buNone/>
            </a:pPr>
            <a:r>
              <a:rPr lang="tr-TR" sz="2800" dirty="0" smtClean="0"/>
              <a:t>	Bu </a:t>
            </a:r>
            <a:r>
              <a:rPr lang="tr-TR" sz="2800" dirty="0" err="1" smtClean="0"/>
              <a:t>standard</a:t>
            </a:r>
            <a:r>
              <a:rPr lang="tr-TR" sz="2800" dirty="0" smtClean="0"/>
              <a:t>, fiziksel, kimyasal ve mikrobiyolojik değerlendirmeler için yeraltı sularından </a:t>
            </a:r>
          </a:p>
          <a:p>
            <a:pPr>
              <a:lnSpc>
                <a:spcPct val="150000"/>
              </a:lnSpc>
              <a:buBlip>
                <a:blip r:embed="rId3"/>
              </a:buBlip>
            </a:pPr>
            <a:r>
              <a:rPr lang="tr-TR" sz="2800" dirty="0" smtClean="0"/>
              <a:t>numune alma programlarının düzenlenmesini,</a:t>
            </a:r>
          </a:p>
          <a:p>
            <a:pPr>
              <a:lnSpc>
                <a:spcPct val="150000"/>
              </a:lnSpc>
              <a:buBlip>
                <a:blip r:embed="rId3"/>
              </a:buBlip>
            </a:pPr>
            <a:r>
              <a:rPr lang="tr-TR" sz="2800" dirty="0" smtClean="0"/>
              <a:t>numune alma teknikleri ve </a:t>
            </a:r>
          </a:p>
          <a:p>
            <a:pPr>
              <a:lnSpc>
                <a:spcPct val="150000"/>
              </a:lnSpc>
              <a:buBlip>
                <a:blip r:embed="rId3"/>
              </a:buBlip>
            </a:pPr>
            <a:r>
              <a:rPr lang="tr-TR" sz="2800" dirty="0" smtClean="0"/>
              <a:t>numunelerinin hazırlanması çalışmalarını</a:t>
            </a:r>
          </a:p>
          <a:p>
            <a:pPr>
              <a:lnSpc>
                <a:spcPct val="150000"/>
              </a:lnSpc>
              <a:buNone/>
            </a:pPr>
            <a:r>
              <a:rPr lang="tr-TR" sz="2800" dirty="0" smtClean="0"/>
              <a:t>Kapsamaktadır.</a:t>
            </a:r>
          </a:p>
          <a:p>
            <a:pPr>
              <a:buNone/>
            </a:pPr>
            <a:endParaRPr lang="tr-TR" sz="2800" dirty="0" smtClean="0"/>
          </a:p>
          <a:p>
            <a:pPr>
              <a:buNone/>
            </a:pPr>
            <a:endParaRPr lang="tr-TR" sz="2800"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a:t>
            </a:fld>
            <a:endParaRPr lang="tr-TR">
              <a:solidFill>
                <a:prstClr val="black">
                  <a:tint val="75000"/>
                </a:prstClr>
              </a:solidFill>
            </a:endParaRPr>
          </a:p>
        </p:txBody>
      </p:sp>
      <p:sp>
        <p:nvSpPr>
          <p:cNvPr id="5" name="4 Dikdörtgen"/>
          <p:cNvSpPr/>
          <p:nvPr/>
        </p:nvSpPr>
        <p:spPr>
          <a:xfrm>
            <a:off x="2123728" y="201325"/>
            <a:ext cx="5040560" cy="707886"/>
          </a:xfrm>
          <a:prstGeom prst="rect">
            <a:avLst/>
          </a:prstGeom>
        </p:spPr>
        <p:txBody>
          <a:bodyPr wrap="square">
            <a:spAutoFit/>
          </a:bodyPr>
          <a:lstStyle/>
          <a:p>
            <a:pPr algn="ctr" eaLnBrk="0" fontAlgn="base" hangingPunct="0">
              <a:spcBef>
                <a:spcPct val="0"/>
              </a:spcBef>
              <a:spcAft>
                <a:spcPct val="0"/>
              </a:spcAft>
              <a:defRPr/>
            </a:pPr>
            <a:r>
              <a:rPr lang="tr-TR" sz="4000" b="1" kern="0" spc="50" dirty="0" smtClean="0">
                <a:ln w="11430"/>
                <a:solidFill>
                  <a:srgbClr val="FF0000"/>
                </a:solidFill>
                <a:ea typeface="+mj-ea"/>
                <a:cs typeface="+mj-cs"/>
              </a:rPr>
              <a:t>KAPSAM </a:t>
            </a:r>
          </a:p>
        </p:txBody>
      </p:sp>
      <p:pic>
        <p:nvPicPr>
          <p:cNvPr id="8" name="7 Resim" descr="cub_enveng_lesson04_activity1_clipart1.jpg"/>
          <p:cNvPicPr>
            <a:picLocks noChangeAspect="1"/>
          </p:cNvPicPr>
          <p:nvPr/>
        </p:nvPicPr>
        <p:blipFill>
          <a:blip r:embed="rId4" cstate="print"/>
          <a:stretch>
            <a:fillRect/>
          </a:stretch>
        </p:blipFill>
        <p:spPr>
          <a:xfrm rot="985239">
            <a:off x="6174606" y="3998157"/>
            <a:ext cx="2379655" cy="2595987"/>
          </a:xfrm>
          <a:prstGeom prst="rect">
            <a:avLst/>
          </a:prstGeom>
          <a:ln>
            <a:noFill/>
          </a:ln>
          <a:effectLst>
            <a:softEdge rad="112500"/>
          </a:effectLst>
        </p:spPr>
      </p:pic>
      <p:pic>
        <p:nvPicPr>
          <p:cNvPr id="6"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rPr>
              <a:t>Numune Alma Tutanak ve Etiketi</a:t>
            </a:r>
            <a:endParaRPr lang="tr-TR" sz="4000" b="1" kern="0" spc="50" dirty="0">
              <a:ln w="11430"/>
              <a:solidFill>
                <a:srgbClr val="FF0000"/>
              </a:solidFill>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30</a:t>
            </a:fld>
            <a:endParaRPr lang="tr-TR">
              <a:solidFill>
                <a:prstClr val="black">
                  <a:tint val="75000"/>
                </a:prstClr>
              </a:solidFill>
            </a:endParaRPr>
          </a:p>
        </p:txBody>
      </p:sp>
      <p:pic>
        <p:nvPicPr>
          <p:cNvPr id="9221" name="Picture 5" descr="C:\Users\Pc\Desktop\ssss.png"/>
          <p:cNvPicPr>
            <a:picLocks noChangeAspect="1" noChangeArrowheads="1"/>
          </p:cNvPicPr>
          <p:nvPr/>
        </p:nvPicPr>
        <p:blipFill>
          <a:blip r:embed="rId3" cstate="print"/>
          <a:srcRect/>
          <a:stretch>
            <a:fillRect/>
          </a:stretch>
        </p:blipFill>
        <p:spPr bwMode="auto">
          <a:xfrm>
            <a:off x="5500694" y="1785926"/>
            <a:ext cx="3467346" cy="2733676"/>
          </a:xfrm>
          <a:prstGeom prst="rect">
            <a:avLst/>
          </a:prstGeom>
          <a:noFill/>
        </p:spPr>
      </p:pic>
      <p:pic>
        <p:nvPicPr>
          <p:cNvPr id="9222" name="Picture 6" descr="C:\Users\Pc\Desktop\sdddd.png"/>
          <p:cNvPicPr>
            <a:picLocks noChangeAspect="1" noChangeArrowheads="1"/>
          </p:cNvPicPr>
          <p:nvPr/>
        </p:nvPicPr>
        <p:blipFill>
          <a:blip r:embed="rId4" cstate="print"/>
          <a:srcRect/>
          <a:stretch>
            <a:fillRect/>
          </a:stretch>
        </p:blipFill>
        <p:spPr bwMode="auto">
          <a:xfrm>
            <a:off x="285720" y="990622"/>
            <a:ext cx="5086350" cy="558165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31</a:t>
            </a:fld>
            <a:endParaRPr lang="tr-TR">
              <a:solidFill>
                <a:prstClr val="black">
                  <a:tint val="75000"/>
                </a:prstClr>
              </a:solidFill>
            </a:endParaRPr>
          </a:p>
        </p:txBody>
      </p:sp>
      <p:sp>
        <p:nvSpPr>
          <p:cNvPr id="7" name="6 Dikdörtgen"/>
          <p:cNvSpPr/>
          <p:nvPr/>
        </p:nvSpPr>
        <p:spPr>
          <a:xfrm>
            <a:off x="1524676" y="4625260"/>
            <a:ext cx="6143668"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cap="none" spc="50" dirty="0" smtClean="0">
                <a:ln w="11430"/>
                <a:solidFill>
                  <a:srgbClr val="C00000"/>
                </a:solidFill>
                <a:effectLst>
                  <a:outerShdw blurRad="76200" dist="50800" dir="5400000" algn="tl" rotWithShape="0">
                    <a:srgbClr val="000000">
                      <a:alpha val="65000"/>
                    </a:srgbClr>
                  </a:outerShdw>
                </a:effectLst>
              </a:rPr>
              <a:t>Teşekkürler</a:t>
            </a:r>
            <a:endParaRPr lang="tr-TR" sz="6600" b="1" cap="none" spc="50" dirty="0">
              <a:ln w="11430"/>
              <a:solidFill>
                <a:srgbClr val="C00000"/>
              </a:solidFill>
              <a:effectLst>
                <a:outerShdw blurRad="76200" dist="50800" dir="5400000" algn="tl" rotWithShape="0">
                  <a:srgbClr val="000000">
                    <a:alpha val="65000"/>
                  </a:srgbClr>
                </a:outerShdw>
              </a:effectLst>
            </a:endParaRP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c\Pictures\imagesJVJLC1OP.jpg"/>
          <p:cNvPicPr>
            <a:picLocks noChangeAspect="1" noChangeArrowheads="1"/>
          </p:cNvPicPr>
          <p:nvPr/>
        </p:nvPicPr>
        <p:blipFill>
          <a:blip r:embed="rId4" cstate="print"/>
          <a:srcRect/>
          <a:stretch>
            <a:fillRect/>
          </a:stretch>
        </p:blipFill>
        <p:spPr bwMode="auto">
          <a:xfrm>
            <a:off x="1331640" y="1080666"/>
            <a:ext cx="6720025" cy="3500462"/>
          </a:xfrm>
          <a:prstGeom prst="rect">
            <a:avLst/>
          </a:prstGeom>
          <a:noFill/>
        </p:spPr>
      </p:pic>
      <p:sp>
        <p:nvSpPr>
          <p:cNvPr id="9" name="8 İçerik Yer Tutucusu"/>
          <p:cNvSpPr>
            <a:spLocks noGrp="1"/>
          </p:cNvSpPr>
          <p:nvPr>
            <p:ph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4</a:t>
            </a:fld>
            <a:endParaRPr lang="tr-TR">
              <a:solidFill>
                <a:prstClr val="black">
                  <a:tint val="75000"/>
                </a:prstClr>
              </a:solidFill>
            </a:endParaRPr>
          </a:p>
        </p:txBody>
      </p:sp>
      <p:pic>
        <p:nvPicPr>
          <p:cNvPr id="7" name="6 Resim"/>
          <p:cNvPicPr/>
          <p:nvPr/>
        </p:nvPicPr>
        <p:blipFill>
          <a:blip r:embed="rId3" cstate="print"/>
          <a:srcRect/>
          <a:stretch>
            <a:fillRect/>
          </a:stretch>
        </p:blipFill>
        <p:spPr bwMode="auto">
          <a:xfrm>
            <a:off x="8296275" y="0"/>
            <a:ext cx="847725" cy="847725"/>
          </a:xfrm>
          <a:prstGeom prst="rect">
            <a:avLst/>
          </a:prstGeom>
          <a:noFill/>
          <a:ln w="9525">
            <a:noFill/>
            <a:miter lim="800000"/>
            <a:headEnd/>
            <a:tailEnd/>
          </a:ln>
        </p:spPr>
      </p:pic>
      <p:sp>
        <p:nvSpPr>
          <p:cNvPr id="6" name="Başlık 1"/>
          <p:cNvSpPr txBox="1">
            <a:spLocks/>
          </p:cNvSpPr>
          <p:nvPr/>
        </p:nvSpPr>
        <p:spPr bwMode="auto">
          <a:xfrm>
            <a:off x="428596" y="2571744"/>
            <a:ext cx="8291264" cy="1287016"/>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5400" b="1" i="0" u="none" strike="noStrike" kern="1200" cap="none" spc="0" normalizeH="0" baseline="0" noProof="0" dirty="0" smtClean="0">
                <a:ln>
                  <a:noFill/>
                </a:ln>
                <a:solidFill>
                  <a:srgbClr val="0017EE"/>
                </a:solidFill>
                <a:effectLst/>
                <a:uLnTx/>
                <a:uFillTx/>
                <a:latin typeface="+mn-lt"/>
                <a:ea typeface="+mn-ea"/>
                <a:cs typeface="+mn-cs"/>
              </a:rPr>
              <a:t>TERİMLER</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Tree>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5</a:t>
            </a:fld>
            <a:endParaRPr lang="tr-TR" dirty="0">
              <a:solidFill>
                <a:prstClr val="black">
                  <a:tint val="75000"/>
                </a:prstClr>
              </a:solidFill>
            </a:endParaRP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
        <p:nvSpPr>
          <p:cNvPr id="6" name="1 Başlık"/>
          <p:cNvSpPr>
            <a:spLocks noGrp="1"/>
          </p:cNvSpPr>
          <p:nvPr>
            <p:ph type="title"/>
          </p:nvPr>
        </p:nvSpPr>
        <p:spPr>
          <a:xfrm>
            <a:off x="467544" y="0"/>
            <a:ext cx="8229600" cy="1143000"/>
          </a:xfrm>
        </p:spPr>
        <p:txBody>
          <a:bodyPr/>
          <a:lstStyle/>
          <a:p>
            <a:pPr>
              <a:defRPr/>
            </a:pPr>
            <a:r>
              <a:rPr lang="tr-TR" sz="4000" b="1" kern="0" spc="50" dirty="0" smtClean="0">
                <a:ln w="11430"/>
                <a:solidFill>
                  <a:srgbClr val="FF0000"/>
                </a:solidFill>
                <a:latin typeface="+mn-lt"/>
              </a:rPr>
              <a:t>Terimler </a:t>
            </a:r>
          </a:p>
        </p:txBody>
      </p:sp>
      <p:pic>
        <p:nvPicPr>
          <p:cNvPr id="70657" name="Picture 1" descr="C:\Users\Pc\Desktop\suuu.png"/>
          <p:cNvPicPr>
            <a:picLocks noChangeAspect="1" noChangeArrowheads="1"/>
          </p:cNvPicPr>
          <p:nvPr/>
        </p:nvPicPr>
        <p:blipFill>
          <a:blip r:embed="rId4" cstate="print"/>
          <a:srcRect/>
          <a:stretch>
            <a:fillRect/>
          </a:stretch>
        </p:blipFill>
        <p:spPr bwMode="auto">
          <a:xfrm>
            <a:off x="642910" y="1423584"/>
            <a:ext cx="7500990" cy="4896240"/>
          </a:xfrm>
          <a:prstGeom prst="rect">
            <a:avLst/>
          </a:prstGeom>
          <a:noFill/>
        </p:spPr>
      </p:pic>
      <p:cxnSp>
        <p:nvCxnSpPr>
          <p:cNvPr id="10" name="9 Düz Ok Bağlayıcısı"/>
          <p:cNvCxnSpPr/>
          <p:nvPr/>
        </p:nvCxnSpPr>
        <p:spPr>
          <a:xfrm rot="5400000" flipH="1" flipV="1">
            <a:off x="3786182" y="2928934"/>
            <a:ext cx="2857520" cy="128588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11 Düz Ok Bağlayıcısı"/>
          <p:cNvCxnSpPr/>
          <p:nvPr/>
        </p:nvCxnSpPr>
        <p:spPr>
          <a:xfrm rot="5400000" flipH="1" flipV="1">
            <a:off x="3786182" y="3857628"/>
            <a:ext cx="3786214" cy="50006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12 Metin kutusu"/>
          <p:cNvSpPr txBox="1"/>
          <p:nvPr/>
        </p:nvSpPr>
        <p:spPr>
          <a:xfrm>
            <a:off x="5286380" y="1714488"/>
            <a:ext cx="157163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b="1" dirty="0" smtClean="0"/>
              <a:t>Doymuş Bölge</a:t>
            </a:r>
            <a:endParaRPr lang="tr-TR" b="1" dirty="0"/>
          </a:p>
        </p:txBody>
      </p:sp>
      <p:cxnSp>
        <p:nvCxnSpPr>
          <p:cNvPr id="15" name="14 Düz Ok Bağlayıcısı"/>
          <p:cNvCxnSpPr/>
          <p:nvPr/>
        </p:nvCxnSpPr>
        <p:spPr>
          <a:xfrm rot="16200000" flipV="1">
            <a:off x="892943" y="2536025"/>
            <a:ext cx="2071702" cy="7143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15 Metin kutusu"/>
          <p:cNvSpPr txBox="1"/>
          <p:nvPr/>
        </p:nvSpPr>
        <p:spPr>
          <a:xfrm>
            <a:off x="857224" y="1500174"/>
            <a:ext cx="207170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b="1" dirty="0" smtClean="0"/>
              <a:t>Doymamış Bölge </a:t>
            </a:r>
            <a:endParaRPr lang="tr-TR" b="1" dirty="0"/>
          </a:p>
        </p:txBody>
      </p:sp>
      <p:cxnSp>
        <p:nvCxnSpPr>
          <p:cNvPr id="20" name="19 Dirsek Bağlayıcısı"/>
          <p:cNvCxnSpPr>
            <a:endCxn id="4" idx="1"/>
          </p:cNvCxnSpPr>
          <p:nvPr/>
        </p:nvCxnSpPr>
        <p:spPr>
          <a:xfrm>
            <a:off x="3643306" y="5643578"/>
            <a:ext cx="2909894" cy="895335"/>
          </a:xfrm>
          <a:prstGeom prst="bentConnector3">
            <a:avLst>
              <a:gd name="adj1" fmla="val 50000"/>
            </a:avLst>
          </a:prstGeom>
          <a:ln>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sp>
        <p:nvSpPr>
          <p:cNvPr id="24" name="23 Metin kutusu"/>
          <p:cNvSpPr txBox="1"/>
          <p:nvPr/>
        </p:nvSpPr>
        <p:spPr>
          <a:xfrm>
            <a:off x="6572264" y="6345816"/>
            <a:ext cx="92869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err="1" smtClean="0"/>
              <a:t>Akitard</a:t>
            </a:r>
            <a:endParaRPr lang="tr-TR" b="1"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Terimler</a:t>
            </a:r>
            <a:endParaRPr lang="tr-TR" dirty="0"/>
          </a:p>
        </p:txBody>
      </p:sp>
      <p:sp>
        <p:nvSpPr>
          <p:cNvPr id="3" name="2 İçerik Yer Tutucusu"/>
          <p:cNvSpPr>
            <a:spLocks noGrp="1"/>
          </p:cNvSpPr>
          <p:nvPr>
            <p:ph idx="1"/>
          </p:nvPr>
        </p:nvSpPr>
        <p:spPr>
          <a:xfrm>
            <a:off x="395536" y="980728"/>
            <a:ext cx="8291264" cy="5145435"/>
          </a:xfrm>
        </p:spPr>
        <p:txBody>
          <a:bodyPr/>
          <a:lstStyle/>
          <a:p>
            <a:pPr algn="just">
              <a:buFont typeface="Wingdings" pitchFamily="2" charset="2"/>
              <a:buChar char="ü"/>
            </a:pPr>
            <a:r>
              <a:rPr lang="tr-TR" sz="2400" b="1" dirty="0" smtClean="0">
                <a:solidFill>
                  <a:srgbClr val="FF0000"/>
                </a:solidFill>
              </a:rPr>
              <a:t>YERALTI SUYU: </a:t>
            </a:r>
            <a:r>
              <a:rPr lang="tr-TR" sz="2400" dirty="0" smtClean="0"/>
              <a:t>Yeraltında bulunan ve bir yeraltı oluşumunda beslenebilen sudur.</a:t>
            </a:r>
          </a:p>
          <a:p>
            <a:pPr algn="just">
              <a:buFont typeface="Wingdings" pitchFamily="2" charset="2"/>
              <a:buChar char="ü"/>
            </a:pPr>
            <a:r>
              <a:rPr lang="tr-TR" sz="2400" dirty="0" smtClean="0">
                <a:solidFill>
                  <a:srgbClr val="FF0000"/>
                </a:solidFill>
              </a:rPr>
              <a:t> </a:t>
            </a:r>
            <a:r>
              <a:rPr lang="tr-TR" sz="2400" b="1" dirty="0" smtClean="0">
                <a:solidFill>
                  <a:srgbClr val="FF0000"/>
                </a:solidFill>
              </a:rPr>
              <a:t>SONDAJ DELİĞİ</a:t>
            </a:r>
            <a:r>
              <a:rPr lang="tr-TR" sz="2400" b="1" dirty="0" smtClean="0"/>
              <a:t>: </a:t>
            </a:r>
            <a:r>
              <a:rPr lang="tr-TR" sz="2400" dirty="0" smtClean="0"/>
              <a:t>Gözlem amacıyla veya suyun çıkarılması için yere açılan deliktir. Kuyu, delmeden ziyade kazılarak yapılır ve genellikle sondaj deliğinden daha büyük çaplıdır. Sondaj deliği, genellikle sadece izleme amacı ile açılır ve belli derinliklerde uygun bir kaplama malzemesi ve süzgeçlerle kaplanabilir.</a:t>
            </a:r>
          </a:p>
          <a:p>
            <a:pPr algn="just">
              <a:buFont typeface="Wingdings" pitchFamily="2" charset="2"/>
              <a:buChar char="ü"/>
            </a:pPr>
            <a:r>
              <a:rPr lang="tr-TR" sz="2400" b="1" dirty="0" smtClean="0">
                <a:solidFill>
                  <a:srgbClr val="FF0000"/>
                </a:solidFill>
              </a:rPr>
              <a:t>KAPLAMA: </a:t>
            </a:r>
            <a:r>
              <a:rPr lang="tr-TR" sz="2400" dirty="0" smtClean="0"/>
              <a:t>Yeraltı suyunun bir süzgeçle sadece belli derinliklerde girişini sağlamak veya sondaj deliğine katı akifer malzemesinin girişini önlemek için kuyu veya sondaj deliğine geçici veya sabit olarak yerleştirilen sağlam bir tüptür.	</a:t>
            </a:r>
          </a:p>
          <a:p>
            <a:pPr algn="just"/>
            <a:endParaRPr lang="tr-TR" sz="2400" dirty="0" smtClean="0"/>
          </a:p>
          <a:p>
            <a:pPr algn="just"/>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6</a:t>
            </a:fld>
            <a:endParaRPr lang="tr-TR">
              <a:solidFill>
                <a:prstClr val="black">
                  <a:tint val="75000"/>
                </a:prstClr>
              </a:solidFill>
            </a:endParaRPr>
          </a:p>
        </p:txBody>
      </p:sp>
      <p:pic>
        <p:nvPicPr>
          <p:cNvPr id="5" name="4 Resim"/>
          <p:cNvPicPr/>
          <p:nvPr/>
        </p:nvPicPr>
        <p:blipFill>
          <a:blip r:embed="rId3" cstate="print"/>
          <a:srcRect/>
          <a:stretch>
            <a:fillRect/>
          </a:stretch>
        </p:blipFill>
        <p:spPr bwMode="auto">
          <a:xfrm>
            <a:off x="8296275" y="44624"/>
            <a:ext cx="847725" cy="847725"/>
          </a:xfrm>
          <a:prstGeom prst="rect">
            <a:avLst/>
          </a:prstGeom>
          <a:noFill/>
          <a:ln w="9525">
            <a:noFill/>
            <a:miter lim="800000"/>
            <a:headEnd/>
            <a:tailEnd/>
          </a:ln>
        </p:spPr>
      </p:pic>
    </p:spTree>
  </p:cSld>
  <p:clrMapOvr>
    <a:masterClrMapping/>
  </p:clrMapOvr>
  <p:transition spd="med">
    <p:cover dir="d"/>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8229600" cy="4525963"/>
          </a:xfrm>
        </p:spPr>
        <p:txBody>
          <a:bodyPr/>
          <a:lstStyle/>
          <a:p>
            <a:pPr>
              <a:buFont typeface="Wingdings" pitchFamily="2" charset="2"/>
              <a:buChar char="ü"/>
            </a:pPr>
            <a:r>
              <a:rPr lang="tr-TR" sz="2400" b="1" dirty="0" smtClean="0">
                <a:solidFill>
                  <a:srgbClr val="FF0000"/>
                </a:solidFill>
              </a:rPr>
              <a:t>KAYNAK: </a:t>
            </a:r>
            <a:r>
              <a:rPr lang="tr-TR" sz="2400" dirty="0" smtClean="0"/>
              <a:t>Toprak yüzeyine doğal olarak çıkan yeraltı suyudur.</a:t>
            </a:r>
          </a:p>
          <a:p>
            <a:pPr>
              <a:buFont typeface="Wingdings" pitchFamily="2" charset="2"/>
              <a:buChar char="ü"/>
            </a:pPr>
            <a:r>
              <a:rPr lang="tr-TR" sz="2400" b="1" dirty="0" smtClean="0">
                <a:solidFill>
                  <a:srgbClr val="FF0000"/>
                </a:solidFill>
              </a:rPr>
              <a:t>GÖZENEK SUYU: </a:t>
            </a:r>
            <a:r>
              <a:rPr lang="tr-TR" sz="2400" dirty="0" smtClean="0"/>
              <a:t>Kaya veya toprağın bünyesindeki boşluk veya gözenekleri dolduran sudur.</a:t>
            </a:r>
          </a:p>
          <a:p>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7</a:t>
            </a:fld>
            <a:endParaRPr lang="tr-TR">
              <a:solidFill>
                <a:prstClr val="black">
                  <a:tint val="75000"/>
                </a:prstClr>
              </a:solidFill>
            </a:endParaRPr>
          </a:p>
        </p:txBody>
      </p:sp>
      <p:sp>
        <p:nvSpPr>
          <p:cNvPr id="5"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Terimler</a:t>
            </a:r>
            <a:endParaRPr lang="tr-TR" dirty="0"/>
          </a:p>
        </p:txBody>
      </p:sp>
      <p:pic>
        <p:nvPicPr>
          <p:cNvPr id="6" name="5 Resim" descr="artezyen-kaynak.jpg"/>
          <p:cNvPicPr>
            <a:picLocks noChangeAspect="1"/>
          </p:cNvPicPr>
          <p:nvPr/>
        </p:nvPicPr>
        <p:blipFill>
          <a:blip r:embed="rId3" cstate="print"/>
          <a:stretch>
            <a:fillRect/>
          </a:stretch>
        </p:blipFill>
        <p:spPr>
          <a:xfrm>
            <a:off x="1785918" y="2571744"/>
            <a:ext cx="5688632" cy="3806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8</a:t>
            </a:fld>
            <a:endParaRPr lang="tr-TR">
              <a:solidFill>
                <a:prstClr val="black">
                  <a:tint val="75000"/>
                </a:prstClr>
              </a:solidFill>
            </a:endParaRPr>
          </a:p>
        </p:txBody>
      </p:sp>
      <p:sp>
        <p:nvSpPr>
          <p:cNvPr id="5" name="Başlık 1"/>
          <p:cNvSpPr txBox="1">
            <a:spLocks/>
          </p:cNvSpPr>
          <p:nvPr/>
        </p:nvSpPr>
        <p:spPr bwMode="auto">
          <a:xfrm>
            <a:off x="357158" y="2214554"/>
            <a:ext cx="8434140" cy="1715644"/>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s-ES" sz="5400" b="1" kern="0" spc="50" dirty="0" smtClean="0">
                <a:ln w="11430"/>
                <a:solidFill>
                  <a:srgbClr val="18029A"/>
                </a:solidFill>
              </a:rPr>
              <a:t>NUMUNE ALMA CİHAZ VE MALZEMELERİ</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88032"/>
            <a:ext cx="8229600" cy="908720"/>
          </a:xfrm>
        </p:spPr>
        <p:txBody>
          <a:bodyPr/>
          <a:lstStyle/>
          <a:p>
            <a:pPr>
              <a:defRPr/>
            </a:pPr>
            <a:r>
              <a:rPr lang="tr-TR" sz="4000" b="1" kern="0" spc="50" dirty="0" smtClean="0">
                <a:ln w="11430"/>
                <a:solidFill>
                  <a:srgbClr val="FF0000"/>
                </a:solidFill>
                <a:latin typeface="+mn-lt"/>
              </a:rPr>
              <a:t>Malzemeler</a:t>
            </a:r>
            <a:br>
              <a:rPr lang="tr-TR" sz="4000" b="1" kern="0" spc="50" dirty="0" smtClean="0">
                <a:ln w="11430"/>
                <a:solidFill>
                  <a:srgbClr val="FF0000"/>
                </a:solidFill>
                <a:latin typeface="+mn-lt"/>
              </a:rPr>
            </a:br>
            <a:endParaRPr lang="tr-TR" sz="4000" b="1" kern="0" spc="50" dirty="0" smtClean="0">
              <a:ln w="11430"/>
              <a:solidFill>
                <a:srgbClr val="FF0000"/>
              </a:solidFill>
              <a:latin typeface="+mn-lt"/>
            </a:endParaRPr>
          </a:p>
        </p:txBody>
      </p:sp>
      <p:sp>
        <p:nvSpPr>
          <p:cNvPr id="3" name="2 İçerik Yer Tutucusu"/>
          <p:cNvSpPr>
            <a:spLocks noGrp="1"/>
          </p:cNvSpPr>
          <p:nvPr>
            <p:ph idx="1"/>
          </p:nvPr>
        </p:nvSpPr>
        <p:spPr>
          <a:xfrm>
            <a:off x="323528" y="1268760"/>
            <a:ext cx="8496944" cy="5112568"/>
          </a:xfrm>
        </p:spPr>
        <p:txBody>
          <a:bodyPr/>
          <a:lstStyle/>
          <a:p>
            <a:pPr>
              <a:buNone/>
            </a:pPr>
            <a:endParaRPr lang="tr-TR" dirty="0" smtClean="0"/>
          </a:p>
          <a:p>
            <a:pPr>
              <a:buNone/>
            </a:pPr>
            <a:endParaRPr lang="tr-TR"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9</a:t>
            </a:fld>
            <a:endParaRPr lang="tr-TR" dirty="0">
              <a:solidFill>
                <a:prstClr val="black">
                  <a:tint val="75000"/>
                </a:prstClr>
              </a:solidFill>
            </a:endParaRPr>
          </a:p>
        </p:txBody>
      </p:sp>
      <p:sp>
        <p:nvSpPr>
          <p:cNvPr id="9" name="8 Dikdörtgen"/>
          <p:cNvSpPr/>
          <p:nvPr/>
        </p:nvSpPr>
        <p:spPr>
          <a:xfrm>
            <a:off x="571472" y="1071546"/>
            <a:ext cx="4824536"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tr-TR" sz="2800" b="1" dirty="0" smtClean="0"/>
              <a:t>Numune alma cihazı ve şişeler</a:t>
            </a:r>
            <a:endParaRPr lang="tr-TR" sz="2800" b="1" dirty="0"/>
          </a:p>
        </p:txBody>
      </p:sp>
      <p:sp>
        <p:nvSpPr>
          <p:cNvPr id="10" name="9 Şeritli Sağ Ok"/>
          <p:cNvSpPr/>
          <p:nvPr/>
        </p:nvSpPr>
        <p:spPr>
          <a:xfrm rot="5400000">
            <a:off x="2427150" y="2001950"/>
            <a:ext cx="864096" cy="432048"/>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graphicFrame>
        <p:nvGraphicFramePr>
          <p:cNvPr id="12" name="6 İçerik Yer Tutucusu"/>
          <p:cNvGraphicFramePr>
            <a:graphicFrameLocks/>
          </p:cNvGraphicFramePr>
          <p:nvPr/>
        </p:nvGraphicFramePr>
        <p:xfrm>
          <a:off x="357158" y="2571744"/>
          <a:ext cx="4643470" cy="3844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12 Resim" descr="imagesCAU9GP5T.jpg"/>
          <p:cNvPicPr>
            <a:picLocks noChangeAspect="1"/>
          </p:cNvPicPr>
          <p:nvPr/>
        </p:nvPicPr>
        <p:blipFill>
          <a:blip r:embed="rId8" cstate="print"/>
          <a:stretch>
            <a:fillRect/>
          </a:stretch>
        </p:blipFill>
        <p:spPr>
          <a:xfrm rot="939894">
            <a:off x="7470244" y="3356610"/>
            <a:ext cx="1378334" cy="2377827"/>
          </a:xfrm>
          <a:prstGeom prst="rect">
            <a:avLst/>
          </a:prstGeom>
        </p:spPr>
      </p:pic>
      <p:pic>
        <p:nvPicPr>
          <p:cNvPr id="14" name="13 Resim" descr="imagesCA6LIDQT.jpg"/>
          <p:cNvPicPr>
            <a:picLocks noChangeAspect="1"/>
          </p:cNvPicPr>
          <p:nvPr/>
        </p:nvPicPr>
        <p:blipFill>
          <a:blip r:embed="rId9" cstate="print"/>
          <a:stretch>
            <a:fillRect/>
          </a:stretch>
        </p:blipFill>
        <p:spPr>
          <a:xfrm rot="20013471">
            <a:off x="4835222" y="4633397"/>
            <a:ext cx="1944216" cy="1639003"/>
          </a:xfrm>
          <a:prstGeom prst="rect">
            <a:avLst/>
          </a:prstGeom>
        </p:spPr>
      </p:pic>
      <p:pic>
        <p:nvPicPr>
          <p:cNvPr id="1026" name="Picture 2" descr="C:\Users\Pc\Pictures\indir.jpg"/>
          <p:cNvPicPr>
            <a:picLocks noChangeAspect="1" noChangeArrowheads="1"/>
          </p:cNvPicPr>
          <p:nvPr/>
        </p:nvPicPr>
        <p:blipFill>
          <a:blip r:embed="rId10" cstate="print"/>
          <a:srcRect/>
          <a:stretch>
            <a:fillRect/>
          </a:stretch>
        </p:blipFill>
        <p:spPr bwMode="auto">
          <a:xfrm rot="1422674">
            <a:off x="5526290" y="1238883"/>
            <a:ext cx="2619375" cy="1743075"/>
          </a:xfrm>
          <a:prstGeom prst="rect">
            <a:avLst/>
          </a:prstGeom>
          <a:ln>
            <a:noFill/>
          </a:ln>
          <a:effectLst>
            <a:softEdge rad="112500"/>
          </a:effectLst>
        </p:spPr>
      </p:pic>
      <p:pic>
        <p:nvPicPr>
          <p:cNvPr id="15" name="Picture 2" descr="C:\Users\fsancak\Pictures\Resim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9748A5-52EB-4692-9A85-A97A54165546}"/>
</file>

<file path=customXml/itemProps2.xml><?xml version="1.0" encoding="utf-8"?>
<ds:datastoreItem xmlns:ds="http://schemas.openxmlformats.org/officeDocument/2006/customXml" ds:itemID="{144B789B-A00C-4E94-B289-42296F757507}"/>
</file>

<file path=customXml/itemProps3.xml><?xml version="1.0" encoding="utf-8"?>
<ds:datastoreItem xmlns:ds="http://schemas.openxmlformats.org/officeDocument/2006/customXml" ds:itemID="{AEA44496-6F0A-408F-BF99-992202C7F366}"/>
</file>

<file path=docProps/app.xml><?xml version="1.0" encoding="utf-8"?>
<Properties xmlns="http://schemas.openxmlformats.org/officeDocument/2006/extended-properties" xmlns:vt="http://schemas.openxmlformats.org/officeDocument/2006/docPropsVTypes">
  <TotalTime>1486</TotalTime>
  <Words>1212</Words>
  <Application>Microsoft Office PowerPoint</Application>
  <PresentationFormat>Ekran Gösterisi (4:3)</PresentationFormat>
  <Paragraphs>260</Paragraphs>
  <Slides>31</Slides>
  <Notes>31</Notes>
  <HiddenSlides>3</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1_Ofis Teması</vt:lpstr>
      <vt:lpstr>PowerPoint Sunusu</vt:lpstr>
      <vt:lpstr>SUNUM İÇERİĞİ </vt:lpstr>
      <vt:lpstr>PowerPoint Sunusu</vt:lpstr>
      <vt:lpstr>PowerPoint Sunusu</vt:lpstr>
      <vt:lpstr>Terimler </vt:lpstr>
      <vt:lpstr>Terimler</vt:lpstr>
      <vt:lpstr>Terimler</vt:lpstr>
      <vt:lpstr>PowerPoint Sunusu</vt:lpstr>
      <vt:lpstr>Malzemeler </vt:lpstr>
      <vt:lpstr>Sondaj Malzemeleri</vt:lpstr>
      <vt:lpstr>Numune Alma Cihazları</vt:lpstr>
      <vt:lpstr>Numune Alma Cihazları</vt:lpstr>
      <vt:lpstr>Numune Alma Cihazları</vt:lpstr>
      <vt:lpstr>Cihazlar</vt:lpstr>
      <vt:lpstr>PowerPoint Sunusu</vt:lpstr>
      <vt:lpstr>Numune Alma Yerinin Seçimi</vt:lpstr>
      <vt:lpstr>PowerPoint Sunusu</vt:lpstr>
      <vt:lpstr>Numune Alma Yerinin Seçimi</vt:lpstr>
      <vt:lpstr>Akış Aşağı Kuyu Yerleşimi </vt:lpstr>
      <vt:lpstr>Numune Alma Sıklığı ve Zamanı</vt:lpstr>
      <vt:lpstr>Numune Alma Metodunun Seçimi</vt:lpstr>
      <vt:lpstr>Numune Alma Metodunun Seçimi</vt:lpstr>
      <vt:lpstr>Pompa İle Numune Alma</vt:lpstr>
      <vt:lpstr>Derinliğe Bağlı Numune Alma</vt:lpstr>
      <vt:lpstr>Diğer Numune Alma Metotları </vt:lpstr>
      <vt:lpstr>Numunelerin Muhafazası ve Taşınması</vt:lpstr>
      <vt:lpstr>Numunelerin Muhafazası ve Taşınması</vt:lpstr>
      <vt:lpstr>GÜVENLİK TEDBİRLERİ</vt:lpstr>
      <vt:lpstr>Numunenin Tanıtımı ve Kaydı</vt:lpstr>
      <vt:lpstr>Numune Alma Tutanak ve Etiketi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fsancak</dc:creator>
  <cp:lastModifiedBy>Ezgi PARLAR GUNGOR</cp:lastModifiedBy>
  <cp:revision>158</cp:revision>
  <dcterms:created xsi:type="dcterms:W3CDTF">2013-10-31T14:20:28Z</dcterms:created>
  <dcterms:modified xsi:type="dcterms:W3CDTF">2015-12-16T08:26:12Z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