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7" r:id="rId2"/>
    <p:sldId id="258" r:id="rId3"/>
    <p:sldId id="288" r:id="rId4"/>
    <p:sldId id="280" r:id="rId5"/>
    <p:sldId id="357" r:id="rId6"/>
    <p:sldId id="281" r:id="rId7"/>
    <p:sldId id="356" r:id="rId8"/>
    <p:sldId id="355" r:id="rId9"/>
    <p:sldId id="287" r:id="rId10"/>
    <p:sldId id="313" r:id="rId11"/>
    <p:sldId id="318" r:id="rId12"/>
    <p:sldId id="317" r:id="rId13"/>
    <p:sldId id="314" r:id="rId14"/>
    <p:sldId id="362" r:id="rId15"/>
    <p:sldId id="321" r:id="rId16"/>
    <p:sldId id="328" r:id="rId17"/>
    <p:sldId id="331" r:id="rId18"/>
    <p:sldId id="363" r:id="rId19"/>
    <p:sldId id="378" r:id="rId20"/>
    <p:sldId id="379" r:id="rId21"/>
    <p:sldId id="330" r:id="rId22"/>
    <p:sldId id="365" r:id="rId23"/>
    <p:sldId id="340" r:id="rId24"/>
    <p:sldId id="341" r:id="rId25"/>
    <p:sldId id="366" r:id="rId26"/>
    <p:sldId id="368" r:id="rId27"/>
    <p:sldId id="344" r:id="rId28"/>
    <p:sldId id="373" r:id="rId29"/>
    <p:sldId id="369" r:id="rId30"/>
    <p:sldId id="370" r:id="rId31"/>
    <p:sldId id="371" r:id="rId32"/>
    <p:sldId id="372" r:id="rId33"/>
    <p:sldId id="376" r:id="rId34"/>
    <p:sldId id="374" r:id="rId35"/>
    <p:sldId id="377" r:id="rId36"/>
    <p:sldId id="350" r:id="rId37"/>
    <p:sldId id="345" r:id="rId38"/>
    <p:sldId id="286"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3D7"/>
    <a:srgbClr val="2504EE"/>
    <a:srgbClr val="1F03C5"/>
    <a:srgbClr val="0B15DB"/>
    <a:srgbClr val="180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8455" autoAdjust="0"/>
  </p:normalViewPr>
  <p:slideViewPr>
    <p:cSldViewPr>
      <p:cViewPr>
        <p:scale>
          <a:sx n="60" d="100"/>
          <a:sy n="60" d="100"/>
        </p:scale>
        <p:origin x="-3372" y="-10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470B5-E252-4914-A5B3-E39248221B84}"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tr-TR"/>
        </a:p>
      </dgm:t>
    </dgm:pt>
    <dgm:pt modelId="{8FBBEE65-FE23-46AD-915E-F2C24E9D511E}">
      <dgm:prSet phldrT="[Metin]" custT="1"/>
      <dgm:spPr/>
      <dgm:t>
        <a:bodyPr/>
        <a:lstStyle/>
        <a:p>
          <a:r>
            <a:rPr lang="tr-TR" sz="2400" b="1" dirty="0" smtClean="0">
              <a:effectLst>
                <a:outerShdw blurRad="38100" dist="38100" dir="2700000" algn="tl">
                  <a:srgbClr val="000000">
                    <a:alpha val="43137"/>
                  </a:srgbClr>
                </a:outerShdw>
              </a:effectLst>
            </a:rPr>
            <a:t>DOYMAMIŞ BÖLGENİN İZLENMESİ</a:t>
          </a:r>
          <a:endParaRPr lang="tr-TR" sz="2400" b="1" dirty="0">
            <a:effectLst>
              <a:outerShdw blurRad="38100" dist="38100" dir="2700000" algn="tl">
                <a:srgbClr val="000000">
                  <a:alpha val="43137"/>
                </a:srgbClr>
              </a:outerShdw>
            </a:effectLst>
          </a:endParaRPr>
        </a:p>
      </dgm:t>
    </dgm:pt>
    <dgm:pt modelId="{45A945C8-8C20-47D3-BCAB-A706D44807C8}" type="parTrans" cxnId="{8DBE53F0-02F2-4530-BD57-B12947A1334B}">
      <dgm:prSet/>
      <dgm:spPr/>
      <dgm:t>
        <a:bodyPr/>
        <a:lstStyle/>
        <a:p>
          <a:endParaRPr lang="tr-TR"/>
        </a:p>
      </dgm:t>
    </dgm:pt>
    <dgm:pt modelId="{D81B45C7-E505-46FE-8142-7569A0A1C37F}" type="sibTrans" cxnId="{8DBE53F0-02F2-4530-BD57-B12947A1334B}">
      <dgm:prSet/>
      <dgm:spPr/>
      <dgm:t>
        <a:bodyPr/>
        <a:lstStyle/>
        <a:p>
          <a:endParaRPr lang="tr-TR"/>
        </a:p>
      </dgm:t>
    </dgm:pt>
    <dgm:pt modelId="{4BBFBF07-9016-4D27-B350-06A4511C3ADB}">
      <dgm:prSet phldrT="[Metin]" custT="1"/>
      <dgm:spPr/>
      <dgm:t>
        <a:bodyPr/>
        <a:lstStyle/>
        <a:p>
          <a:r>
            <a:rPr lang="tr-TR" sz="2400" b="1" dirty="0" smtClean="0"/>
            <a:t>Katı numunelerden </a:t>
          </a:r>
          <a:r>
            <a:rPr lang="tr-TR" sz="2400" b="1" dirty="0" err="1" smtClean="0"/>
            <a:t>özütleme</a:t>
          </a:r>
          <a:r>
            <a:rPr lang="tr-TR" sz="2400" b="1" dirty="0" smtClean="0"/>
            <a:t> </a:t>
          </a:r>
          <a:endParaRPr lang="tr-TR" sz="2400" b="1" dirty="0"/>
        </a:p>
      </dgm:t>
    </dgm:pt>
    <dgm:pt modelId="{909BA8ED-F171-4DBC-9F07-A138CB8855CF}" type="parTrans" cxnId="{543288DE-221B-4A69-9C80-BC07AD9E80F9}">
      <dgm:prSet/>
      <dgm:spPr/>
      <dgm:t>
        <a:bodyPr/>
        <a:lstStyle/>
        <a:p>
          <a:endParaRPr lang="tr-TR"/>
        </a:p>
      </dgm:t>
    </dgm:pt>
    <dgm:pt modelId="{4CF73738-E308-447B-8C76-28589BDCAA0C}" type="sibTrans" cxnId="{543288DE-221B-4A69-9C80-BC07AD9E80F9}">
      <dgm:prSet/>
      <dgm:spPr/>
      <dgm:t>
        <a:bodyPr/>
        <a:lstStyle/>
        <a:p>
          <a:endParaRPr lang="tr-TR"/>
        </a:p>
      </dgm:t>
    </dgm:pt>
    <dgm:pt modelId="{96C29A24-EA6D-4918-B2C5-B8B389A51780}">
      <dgm:prSet phldrT="[Metin]"/>
      <dgm:spPr/>
      <dgm:t>
        <a:bodyPr/>
        <a:lstStyle/>
        <a:p>
          <a:r>
            <a:rPr lang="tr-TR" b="1" dirty="0" smtClean="0"/>
            <a:t>Elle çalıştırılan </a:t>
          </a:r>
          <a:endParaRPr lang="tr-TR" dirty="0"/>
        </a:p>
      </dgm:t>
    </dgm:pt>
    <dgm:pt modelId="{B1F8AC11-2E88-4A09-A447-1B1C3376A7F9}" type="parTrans" cxnId="{7132CD47-8A3E-4905-A774-31B1A0CCEAB8}">
      <dgm:prSet/>
      <dgm:spPr/>
      <dgm:t>
        <a:bodyPr/>
        <a:lstStyle/>
        <a:p>
          <a:endParaRPr lang="tr-TR"/>
        </a:p>
      </dgm:t>
    </dgm:pt>
    <dgm:pt modelId="{1B9199A2-42FB-488C-A3D7-B4A864D9853F}" type="sibTrans" cxnId="{7132CD47-8A3E-4905-A774-31B1A0CCEAB8}">
      <dgm:prSet/>
      <dgm:spPr/>
      <dgm:t>
        <a:bodyPr/>
        <a:lstStyle/>
        <a:p>
          <a:endParaRPr lang="tr-TR"/>
        </a:p>
      </dgm:t>
    </dgm:pt>
    <dgm:pt modelId="{C8FD1762-299E-44CD-964C-B7578941E91B}">
      <dgm:prSet phldrT="[Metin]"/>
      <dgm:spPr/>
      <dgm:t>
        <a:bodyPr/>
        <a:lstStyle/>
        <a:p>
          <a:r>
            <a:rPr lang="tr-TR" b="1" dirty="0" smtClean="0"/>
            <a:t>Güç tahrikli çalıştırılan </a:t>
          </a:r>
          <a:endParaRPr lang="tr-TR" dirty="0"/>
        </a:p>
      </dgm:t>
    </dgm:pt>
    <dgm:pt modelId="{96A923AA-15E1-472B-830B-41E5BA095675}" type="parTrans" cxnId="{D382D254-E87A-4A41-8440-335691168CE5}">
      <dgm:prSet/>
      <dgm:spPr/>
      <dgm:t>
        <a:bodyPr/>
        <a:lstStyle/>
        <a:p>
          <a:endParaRPr lang="tr-TR"/>
        </a:p>
      </dgm:t>
    </dgm:pt>
    <dgm:pt modelId="{1531B8D1-EC5A-4B83-9AB4-D23F9CE96C56}" type="sibTrans" cxnId="{D382D254-E87A-4A41-8440-335691168CE5}">
      <dgm:prSet/>
      <dgm:spPr/>
      <dgm:t>
        <a:bodyPr/>
        <a:lstStyle/>
        <a:p>
          <a:endParaRPr lang="tr-TR"/>
        </a:p>
      </dgm:t>
    </dgm:pt>
    <dgm:pt modelId="{4D5458DF-D31C-4031-9A1F-21A1B5217941}">
      <dgm:prSet phldrT="[Metin]" custT="1"/>
      <dgm:spPr/>
      <dgm:t>
        <a:bodyPr/>
        <a:lstStyle/>
        <a:p>
          <a:r>
            <a:rPr lang="tr-TR" sz="2400" b="1" dirty="0" smtClean="0"/>
            <a:t>Gözenek sıvılarından numune alma</a:t>
          </a:r>
          <a:endParaRPr lang="tr-TR" sz="2400" b="1" dirty="0"/>
        </a:p>
      </dgm:t>
    </dgm:pt>
    <dgm:pt modelId="{85D1C51F-BCF2-4ECB-AE14-3B3D726D3C10}" type="parTrans" cxnId="{7585E8C4-F7C2-4D98-9FA5-6A6DFE3344CE}">
      <dgm:prSet/>
      <dgm:spPr/>
      <dgm:t>
        <a:bodyPr/>
        <a:lstStyle/>
        <a:p>
          <a:endParaRPr lang="tr-TR"/>
        </a:p>
      </dgm:t>
    </dgm:pt>
    <dgm:pt modelId="{2B6263EA-A986-41A1-BFDF-D6BBE02A364E}" type="sibTrans" cxnId="{7585E8C4-F7C2-4D98-9FA5-6A6DFE3344CE}">
      <dgm:prSet/>
      <dgm:spPr/>
      <dgm:t>
        <a:bodyPr/>
        <a:lstStyle/>
        <a:p>
          <a:endParaRPr lang="tr-TR"/>
        </a:p>
      </dgm:t>
    </dgm:pt>
    <dgm:pt modelId="{B7E0256C-D04B-4AF1-91DC-5BF385795B93}">
      <dgm:prSet/>
      <dgm:spPr/>
      <dgm:t>
        <a:bodyPr/>
        <a:lstStyle/>
        <a:p>
          <a:r>
            <a:rPr lang="tr-TR" b="1" dirty="0" smtClean="0"/>
            <a:t>Vakumlu</a:t>
          </a:r>
          <a:endParaRPr lang="tr-TR" dirty="0"/>
        </a:p>
      </dgm:t>
    </dgm:pt>
    <dgm:pt modelId="{FC1D7FA3-047D-4810-81DD-5AFFCA3F266C}" type="parTrans" cxnId="{55ABB771-4915-43D6-85A0-8B58A6A22CE2}">
      <dgm:prSet/>
      <dgm:spPr/>
      <dgm:t>
        <a:bodyPr/>
        <a:lstStyle/>
        <a:p>
          <a:endParaRPr lang="tr-TR"/>
        </a:p>
      </dgm:t>
    </dgm:pt>
    <dgm:pt modelId="{2A4DF3FC-63BF-40E0-B2C3-00A8C576A03B}" type="sibTrans" cxnId="{55ABB771-4915-43D6-85A0-8B58A6A22CE2}">
      <dgm:prSet/>
      <dgm:spPr/>
      <dgm:t>
        <a:bodyPr/>
        <a:lstStyle/>
        <a:p>
          <a:endParaRPr lang="tr-TR"/>
        </a:p>
      </dgm:t>
    </dgm:pt>
    <dgm:pt modelId="{15DE017C-1443-44E7-865D-2209504D21A7}">
      <dgm:prSet/>
      <dgm:spPr/>
      <dgm:t>
        <a:bodyPr/>
        <a:lstStyle/>
        <a:p>
          <a:r>
            <a:rPr lang="tr-TR" b="1" dirty="0" smtClean="0"/>
            <a:t>Süzmeli toprak suyu numune  alma</a:t>
          </a:r>
          <a:endParaRPr lang="tr-TR" dirty="0"/>
        </a:p>
      </dgm:t>
    </dgm:pt>
    <dgm:pt modelId="{D1461BE5-A7B3-4607-8A4D-A465A898D433}" type="parTrans" cxnId="{E3886854-06D2-4846-917A-731478B21E36}">
      <dgm:prSet/>
      <dgm:spPr/>
      <dgm:t>
        <a:bodyPr/>
        <a:lstStyle/>
        <a:p>
          <a:endParaRPr lang="tr-TR"/>
        </a:p>
      </dgm:t>
    </dgm:pt>
    <dgm:pt modelId="{DE20D4C8-C08D-442A-ADD1-0B963C7277EB}" type="sibTrans" cxnId="{E3886854-06D2-4846-917A-731478B21E36}">
      <dgm:prSet/>
      <dgm:spPr/>
      <dgm:t>
        <a:bodyPr/>
        <a:lstStyle/>
        <a:p>
          <a:endParaRPr lang="tr-TR"/>
        </a:p>
      </dgm:t>
    </dgm:pt>
    <dgm:pt modelId="{5D2076DE-8B22-4DE3-B0C7-B7BD805FB0E9}" type="pres">
      <dgm:prSet presAssocID="{CC9470B5-E252-4914-A5B3-E39248221B84}" presName="hierChild1" presStyleCnt="0">
        <dgm:presLayoutVars>
          <dgm:orgChart val="1"/>
          <dgm:chPref val="1"/>
          <dgm:dir/>
          <dgm:animOne val="branch"/>
          <dgm:animLvl val="lvl"/>
          <dgm:resizeHandles/>
        </dgm:presLayoutVars>
      </dgm:prSet>
      <dgm:spPr/>
      <dgm:t>
        <a:bodyPr/>
        <a:lstStyle/>
        <a:p>
          <a:endParaRPr lang="tr-TR"/>
        </a:p>
      </dgm:t>
    </dgm:pt>
    <dgm:pt modelId="{891AE3CB-3230-4088-9D2A-ECA9CC9F290E}" type="pres">
      <dgm:prSet presAssocID="{8FBBEE65-FE23-46AD-915E-F2C24E9D511E}" presName="hierRoot1" presStyleCnt="0">
        <dgm:presLayoutVars>
          <dgm:hierBranch val="init"/>
        </dgm:presLayoutVars>
      </dgm:prSet>
      <dgm:spPr/>
      <dgm:t>
        <a:bodyPr/>
        <a:lstStyle/>
        <a:p>
          <a:endParaRPr lang="tr-TR"/>
        </a:p>
      </dgm:t>
    </dgm:pt>
    <dgm:pt modelId="{F5A5DC42-DD83-4123-B2C2-078DBC21B065}" type="pres">
      <dgm:prSet presAssocID="{8FBBEE65-FE23-46AD-915E-F2C24E9D511E}" presName="rootComposite1" presStyleCnt="0"/>
      <dgm:spPr/>
      <dgm:t>
        <a:bodyPr/>
        <a:lstStyle/>
        <a:p>
          <a:endParaRPr lang="tr-TR"/>
        </a:p>
      </dgm:t>
    </dgm:pt>
    <dgm:pt modelId="{07A80658-383E-4975-B071-998E8312F562}" type="pres">
      <dgm:prSet presAssocID="{8FBBEE65-FE23-46AD-915E-F2C24E9D511E}" presName="rootText1" presStyleLbl="node0" presStyleIdx="0" presStyleCnt="1" custScaleX="172986">
        <dgm:presLayoutVars>
          <dgm:chPref val="3"/>
        </dgm:presLayoutVars>
      </dgm:prSet>
      <dgm:spPr/>
      <dgm:t>
        <a:bodyPr/>
        <a:lstStyle/>
        <a:p>
          <a:endParaRPr lang="tr-TR"/>
        </a:p>
      </dgm:t>
    </dgm:pt>
    <dgm:pt modelId="{0FABF5B9-0BC3-4A0D-ADF3-7D7D93DEE345}" type="pres">
      <dgm:prSet presAssocID="{8FBBEE65-FE23-46AD-915E-F2C24E9D511E}" presName="rootConnector1" presStyleLbl="node1" presStyleIdx="0" presStyleCnt="0"/>
      <dgm:spPr/>
      <dgm:t>
        <a:bodyPr/>
        <a:lstStyle/>
        <a:p>
          <a:endParaRPr lang="tr-TR"/>
        </a:p>
      </dgm:t>
    </dgm:pt>
    <dgm:pt modelId="{1ACF9F66-C4F1-48B9-9085-62431758589A}" type="pres">
      <dgm:prSet presAssocID="{8FBBEE65-FE23-46AD-915E-F2C24E9D511E}" presName="hierChild2" presStyleCnt="0"/>
      <dgm:spPr/>
      <dgm:t>
        <a:bodyPr/>
        <a:lstStyle/>
        <a:p>
          <a:endParaRPr lang="tr-TR"/>
        </a:p>
      </dgm:t>
    </dgm:pt>
    <dgm:pt modelId="{79509AF8-64E0-46F0-8DAA-550831AE387C}" type="pres">
      <dgm:prSet presAssocID="{909BA8ED-F171-4DBC-9F07-A138CB8855CF}" presName="Name37" presStyleLbl="parChTrans1D2" presStyleIdx="0" presStyleCnt="2"/>
      <dgm:spPr/>
      <dgm:t>
        <a:bodyPr/>
        <a:lstStyle/>
        <a:p>
          <a:endParaRPr lang="tr-TR"/>
        </a:p>
      </dgm:t>
    </dgm:pt>
    <dgm:pt modelId="{82BAFCC9-3BB3-4C8E-8920-5809A004BC46}" type="pres">
      <dgm:prSet presAssocID="{4BBFBF07-9016-4D27-B350-06A4511C3ADB}" presName="hierRoot2" presStyleCnt="0">
        <dgm:presLayoutVars>
          <dgm:hierBranch val="init"/>
        </dgm:presLayoutVars>
      </dgm:prSet>
      <dgm:spPr/>
      <dgm:t>
        <a:bodyPr/>
        <a:lstStyle/>
        <a:p>
          <a:endParaRPr lang="tr-TR"/>
        </a:p>
      </dgm:t>
    </dgm:pt>
    <dgm:pt modelId="{6A998CF6-EAC9-409E-B119-9D433332DA11}" type="pres">
      <dgm:prSet presAssocID="{4BBFBF07-9016-4D27-B350-06A4511C3ADB}" presName="rootComposite" presStyleCnt="0"/>
      <dgm:spPr/>
      <dgm:t>
        <a:bodyPr/>
        <a:lstStyle/>
        <a:p>
          <a:endParaRPr lang="tr-TR"/>
        </a:p>
      </dgm:t>
    </dgm:pt>
    <dgm:pt modelId="{4162D4E6-1F73-4FA1-AE7A-2B19D2922A6C}" type="pres">
      <dgm:prSet presAssocID="{4BBFBF07-9016-4D27-B350-06A4511C3ADB}" presName="rootText" presStyleLbl="node2" presStyleIdx="0" presStyleCnt="2" custScaleX="128835">
        <dgm:presLayoutVars>
          <dgm:chPref val="3"/>
        </dgm:presLayoutVars>
      </dgm:prSet>
      <dgm:spPr/>
      <dgm:t>
        <a:bodyPr/>
        <a:lstStyle/>
        <a:p>
          <a:endParaRPr lang="tr-TR"/>
        </a:p>
      </dgm:t>
    </dgm:pt>
    <dgm:pt modelId="{274818C8-94F3-487E-A63B-C772F4007D5D}" type="pres">
      <dgm:prSet presAssocID="{4BBFBF07-9016-4D27-B350-06A4511C3ADB}" presName="rootConnector" presStyleLbl="node2" presStyleIdx="0" presStyleCnt="2"/>
      <dgm:spPr/>
      <dgm:t>
        <a:bodyPr/>
        <a:lstStyle/>
        <a:p>
          <a:endParaRPr lang="tr-TR"/>
        </a:p>
      </dgm:t>
    </dgm:pt>
    <dgm:pt modelId="{0FFF7E94-60F8-4F18-A9DA-3C87FABBBC03}" type="pres">
      <dgm:prSet presAssocID="{4BBFBF07-9016-4D27-B350-06A4511C3ADB}" presName="hierChild4" presStyleCnt="0"/>
      <dgm:spPr/>
      <dgm:t>
        <a:bodyPr/>
        <a:lstStyle/>
        <a:p>
          <a:endParaRPr lang="tr-TR"/>
        </a:p>
      </dgm:t>
    </dgm:pt>
    <dgm:pt modelId="{03C658D1-757C-4042-A91D-2C4698448B9F}" type="pres">
      <dgm:prSet presAssocID="{B1F8AC11-2E88-4A09-A447-1B1C3376A7F9}" presName="Name37" presStyleLbl="parChTrans1D3" presStyleIdx="0" presStyleCnt="4"/>
      <dgm:spPr/>
      <dgm:t>
        <a:bodyPr/>
        <a:lstStyle/>
        <a:p>
          <a:endParaRPr lang="tr-TR"/>
        </a:p>
      </dgm:t>
    </dgm:pt>
    <dgm:pt modelId="{00F1B51B-FF90-4ECC-B854-A56E6B2EB949}" type="pres">
      <dgm:prSet presAssocID="{96C29A24-EA6D-4918-B2C5-B8B389A51780}" presName="hierRoot2" presStyleCnt="0">
        <dgm:presLayoutVars>
          <dgm:hierBranch val="init"/>
        </dgm:presLayoutVars>
      </dgm:prSet>
      <dgm:spPr/>
      <dgm:t>
        <a:bodyPr/>
        <a:lstStyle/>
        <a:p>
          <a:endParaRPr lang="tr-TR"/>
        </a:p>
      </dgm:t>
    </dgm:pt>
    <dgm:pt modelId="{562ACD88-CA6F-4616-A009-6178EC7A139A}" type="pres">
      <dgm:prSet presAssocID="{96C29A24-EA6D-4918-B2C5-B8B389A51780}" presName="rootComposite" presStyleCnt="0"/>
      <dgm:spPr/>
      <dgm:t>
        <a:bodyPr/>
        <a:lstStyle/>
        <a:p>
          <a:endParaRPr lang="tr-TR"/>
        </a:p>
      </dgm:t>
    </dgm:pt>
    <dgm:pt modelId="{B6906711-7795-4A5B-96F7-8A0FD649EF2E}" type="pres">
      <dgm:prSet presAssocID="{96C29A24-EA6D-4918-B2C5-B8B389A51780}" presName="rootText" presStyleLbl="node3" presStyleIdx="0" presStyleCnt="4">
        <dgm:presLayoutVars>
          <dgm:chPref val="3"/>
        </dgm:presLayoutVars>
      </dgm:prSet>
      <dgm:spPr/>
      <dgm:t>
        <a:bodyPr/>
        <a:lstStyle/>
        <a:p>
          <a:endParaRPr lang="tr-TR"/>
        </a:p>
      </dgm:t>
    </dgm:pt>
    <dgm:pt modelId="{119C15AA-52C2-4327-8C8C-1434B2937D4B}" type="pres">
      <dgm:prSet presAssocID="{96C29A24-EA6D-4918-B2C5-B8B389A51780}" presName="rootConnector" presStyleLbl="node3" presStyleIdx="0" presStyleCnt="4"/>
      <dgm:spPr/>
      <dgm:t>
        <a:bodyPr/>
        <a:lstStyle/>
        <a:p>
          <a:endParaRPr lang="tr-TR"/>
        </a:p>
      </dgm:t>
    </dgm:pt>
    <dgm:pt modelId="{58C454DF-D73D-4B0D-904D-DF6DA2979420}" type="pres">
      <dgm:prSet presAssocID="{96C29A24-EA6D-4918-B2C5-B8B389A51780}" presName="hierChild4" presStyleCnt="0"/>
      <dgm:spPr/>
      <dgm:t>
        <a:bodyPr/>
        <a:lstStyle/>
        <a:p>
          <a:endParaRPr lang="tr-TR"/>
        </a:p>
      </dgm:t>
    </dgm:pt>
    <dgm:pt modelId="{9B183C00-3F75-440C-B5A4-CB36C9D16D47}" type="pres">
      <dgm:prSet presAssocID="{96C29A24-EA6D-4918-B2C5-B8B389A51780}" presName="hierChild5" presStyleCnt="0"/>
      <dgm:spPr/>
      <dgm:t>
        <a:bodyPr/>
        <a:lstStyle/>
        <a:p>
          <a:endParaRPr lang="tr-TR"/>
        </a:p>
      </dgm:t>
    </dgm:pt>
    <dgm:pt modelId="{C2904C68-2E4D-4D13-ACC2-36FD118F6C99}" type="pres">
      <dgm:prSet presAssocID="{96A923AA-15E1-472B-830B-41E5BA095675}" presName="Name37" presStyleLbl="parChTrans1D3" presStyleIdx="1" presStyleCnt="4"/>
      <dgm:spPr/>
      <dgm:t>
        <a:bodyPr/>
        <a:lstStyle/>
        <a:p>
          <a:endParaRPr lang="tr-TR"/>
        </a:p>
      </dgm:t>
    </dgm:pt>
    <dgm:pt modelId="{CA482BA5-17C2-484F-BE88-7F84720A542E}" type="pres">
      <dgm:prSet presAssocID="{C8FD1762-299E-44CD-964C-B7578941E91B}" presName="hierRoot2" presStyleCnt="0">
        <dgm:presLayoutVars>
          <dgm:hierBranch val="init"/>
        </dgm:presLayoutVars>
      </dgm:prSet>
      <dgm:spPr/>
      <dgm:t>
        <a:bodyPr/>
        <a:lstStyle/>
        <a:p>
          <a:endParaRPr lang="tr-TR"/>
        </a:p>
      </dgm:t>
    </dgm:pt>
    <dgm:pt modelId="{3D99D88F-A031-4061-B2BF-8BCD5B46CE5D}" type="pres">
      <dgm:prSet presAssocID="{C8FD1762-299E-44CD-964C-B7578941E91B}" presName="rootComposite" presStyleCnt="0"/>
      <dgm:spPr/>
      <dgm:t>
        <a:bodyPr/>
        <a:lstStyle/>
        <a:p>
          <a:endParaRPr lang="tr-TR"/>
        </a:p>
      </dgm:t>
    </dgm:pt>
    <dgm:pt modelId="{A41AC268-8BCD-43DE-A80A-5231E0DA5590}" type="pres">
      <dgm:prSet presAssocID="{C8FD1762-299E-44CD-964C-B7578941E91B}" presName="rootText" presStyleLbl="node3" presStyleIdx="1" presStyleCnt="4">
        <dgm:presLayoutVars>
          <dgm:chPref val="3"/>
        </dgm:presLayoutVars>
      </dgm:prSet>
      <dgm:spPr/>
      <dgm:t>
        <a:bodyPr/>
        <a:lstStyle/>
        <a:p>
          <a:endParaRPr lang="tr-TR"/>
        </a:p>
      </dgm:t>
    </dgm:pt>
    <dgm:pt modelId="{B3BFACA3-B0B4-4B8A-9030-1CE62A438838}" type="pres">
      <dgm:prSet presAssocID="{C8FD1762-299E-44CD-964C-B7578941E91B}" presName="rootConnector" presStyleLbl="node3" presStyleIdx="1" presStyleCnt="4"/>
      <dgm:spPr/>
      <dgm:t>
        <a:bodyPr/>
        <a:lstStyle/>
        <a:p>
          <a:endParaRPr lang="tr-TR"/>
        </a:p>
      </dgm:t>
    </dgm:pt>
    <dgm:pt modelId="{8CE367C7-FD3C-4104-B45C-B7146B596359}" type="pres">
      <dgm:prSet presAssocID="{C8FD1762-299E-44CD-964C-B7578941E91B}" presName="hierChild4" presStyleCnt="0"/>
      <dgm:spPr/>
      <dgm:t>
        <a:bodyPr/>
        <a:lstStyle/>
        <a:p>
          <a:endParaRPr lang="tr-TR"/>
        </a:p>
      </dgm:t>
    </dgm:pt>
    <dgm:pt modelId="{A0C49735-332B-4484-A7FA-0D4CC65592E5}" type="pres">
      <dgm:prSet presAssocID="{C8FD1762-299E-44CD-964C-B7578941E91B}" presName="hierChild5" presStyleCnt="0"/>
      <dgm:spPr/>
      <dgm:t>
        <a:bodyPr/>
        <a:lstStyle/>
        <a:p>
          <a:endParaRPr lang="tr-TR"/>
        </a:p>
      </dgm:t>
    </dgm:pt>
    <dgm:pt modelId="{77C5177F-E367-4D3B-990C-0D03BE9CC335}" type="pres">
      <dgm:prSet presAssocID="{4BBFBF07-9016-4D27-B350-06A4511C3ADB}" presName="hierChild5" presStyleCnt="0"/>
      <dgm:spPr/>
      <dgm:t>
        <a:bodyPr/>
        <a:lstStyle/>
        <a:p>
          <a:endParaRPr lang="tr-TR"/>
        </a:p>
      </dgm:t>
    </dgm:pt>
    <dgm:pt modelId="{0A9371BC-10BA-410F-9598-4678580E5B62}" type="pres">
      <dgm:prSet presAssocID="{85D1C51F-BCF2-4ECB-AE14-3B3D726D3C10}" presName="Name37" presStyleLbl="parChTrans1D2" presStyleIdx="1" presStyleCnt="2"/>
      <dgm:spPr/>
      <dgm:t>
        <a:bodyPr/>
        <a:lstStyle/>
        <a:p>
          <a:endParaRPr lang="tr-TR"/>
        </a:p>
      </dgm:t>
    </dgm:pt>
    <dgm:pt modelId="{A2FF7472-717A-42DB-8EFA-4E9B95DA4E0B}" type="pres">
      <dgm:prSet presAssocID="{4D5458DF-D31C-4031-9A1F-21A1B5217941}" presName="hierRoot2" presStyleCnt="0">
        <dgm:presLayoutVars>
          <dgm:hierBranch val="init"/>
        </dgm:presLayoutVars>
      </dgm:prSet>
      <dgm:spPr/>
      <dgm:t>
        <a:bodyPr/>
        <a:lstStyle/>
        <a:p>
          <a:endParaRPr lang="tr-TR"/>
        </a:p>
      </dgm:t>
    </dgm:pt>
    <dgm:pt modelId="{6E188191-C007-416B-A8C8-B8A6EBE66860}" type="pres">
      <dgm:prSet presAssocID="{4D5458DF-D31C-4031-9A1F-21A1B5217941}" presName="rootComposite" presStyleCnt="0"/>
      <dgm:spPr/>
      <dgm:t>
        <a:bodyPr/>
        <a:lstStyle/>
        <a:p>
          <a:endParaRPr lang="tr-TR"/>
        </a:p>
      </dgm:t>
    </dgm:pt>
    <dgm:pt modelId="{1D42292D-651A-4E96-8BEF-7F54B76BD4C6}" type="pres">
      <dgm:prSet presAssocID="{4D5458DF-D31C-4031-9A1F-21A1B5217941}" presName="rootText" presStyleLbl="node2" presStyleIdx="1" presStyleCnt="2" custScaleX="124628">
        <dgm:presLayoutVars>
          <dgm:chPref val="3"/>
        </dgm:presLayoutVars>
      </dgm:prSet>
      <dgm:spPr/>
      <dgm:t>
        <a:bodyPr/>
        <a:lstStyle/>
        <a:p>
          <a:endParaRPr lang="tr-TR"/>
        </a:p>
      </dgm:t>
    </dgm:pt>
    <dgm:pt modelId="{759181AB-DA42-4740-B6BB-43AD8F630457}" type="pres">
      <dgm:prSet presAssocID="{4D5458DF-D31C-4031-9A1F-21A1B5217941}" presName="rootConnector" presStyleLbl="node2" presStyleIdx="1" presStyleCnt="2"/>
      <dgm:spPr/>
      <dgm:t>
        <a:bodyPr/>
        <a:lstStyle/>
        <a:p>
          <a:endParaRPr lang="tr-TR"/>
        </a:p>
      </dgm:t>
    </dgm:pt>
    <dgm:pt modelId="{7FD56E09-E646-4273-8C72-A7EEA4DEBB83}" type="pres">
      <dgm:prSet presAssocID="{4D5458DF-D31C-4031-9A1F-21A1B5217941}" presName="hierChild4" presStyleCnt="0"/>
      <dgm:spPr/>
      <dgm:t>
        <a:bodyPr/>
        <a:lstStyle/>
        <a:p>
          <a:endParaRPr lang="tr-TR"/>
        </a:p>
      </dgm:t>
    </dgm:pt>
    <dgm:pt modelId="{C927DD7E-1094-4592-8246-DE4F94436C25}" type="pres">
      <dgm:prSet presAssocID="{FC1D7FA3-047D-4810-81DD-5AFFCA3F266C}" presName="Name37" presStyleLbl="parChTrans1D3" presStyleIdx="2" presStyleCnt="4"/>
      <dgm:spPr/>
      <dgm:t>
        <a:bodyPr/>
        <a:lstStyle/>
        <a:p>
          <a:endParaRPr lang="tr-TR"/>
        </a:p>
      </dgm:t>
    </dgm:pt>
    <dgm:pt modelId="{B2006FB9-63BB-4812-BB33-597628FBE75D}" type="pres">
      <dgm:prSet presAssocID="{B7E0256C-D04B-4AF1-91DC-5BF385795B93}" presName="hierRoot2" presStyleCnt="0">
        <dgm:presLayoutVars>
          <dgm:hierBranch val="init"/>
        </dgm:presLayoutVars>
      </dgm:prSet>
      <dgm:spPr/>
      <dgm:t>
        <a:bodyPr/>
        <a:lstStyle/>
        <a:p>
          <a:endParaRPr lang="tr-TR"/>
        </a:p>
      </dgm:t>
    </dgm:pt>
    <dgm:pt modelId="{1CB031F1-88F6-4C9E-BE30-4E6DF95616B7}" type="pres">
      <dgm:prSet presAssocID="{B7E0256C-D04B-4AF1-91DC-5BF385795B93}" presName="rootComposite" presStyleCnt="0"/>
      <dgm:spPr/>
      <dgm:t>
        <a:bodyPr/>
        <a:lstStyle/>
        <a:p>
          <a:endParaRPr lang="tr-TR"/>
        </a:p>
      </dgm:t>
    </dgm:pt>
    <dgm:pt modelId="{E2381C4C-9334-418B-9068-1BDF4A2DE301}" type="pres">
      <dgm:prSet presAssocID="{B7E0256C-D04B-4AF1-91DC-5BF385795B93}" presName="rootText" presStyleLbl="node3" presStyleIdx="2" presStyleCnt="4">
        <dgm:presLayoutVars>
          <dgm:chPref val="3"/>
        </dgm:presLayoutVars>
      </dgm:prSet>
      <dgm:spPr/>
      <dgm:t>
        <a:bodyPr/>
        <a:lstStyle/>
        <a:p>
          <a:endParaRPr lang="tr-TR"/>
        </a:p>
      </dgm:t>
    </dgm:pt>
    <dgm:pt modelId="{78955EBF-D33B-414F-B956-57AE624E8693}" type="pres">
      <dgm:prSet presAssocID="{B7E0256C-D04B-4AF1-91DC-5BF385795B93}" presName="rootConnector" presStyleLbl="node3" presStyleIdx="2" presStyleCnt="4"/>
      <dgm:spPr/>
      <dgm:t>
        <a:bodyPr/>
        <a:lstStyle/>
        <a:p>
          <a:endParaRPr lang="tr-TR"/>
        </a:p>
      </dgm:t>
    </dgm:pt>
    <dgm:pt modelId="{AADF6F47-3A15-4DDB-8828-56800D4F749C}" type="pres">
      <dgm:prSet presAssocID="{B7E0256C-D04B-4AF1-91DC-5BF385795B93}" presName="hierChild4" presStyleCnt="0"/>
      <dgm:spPr/>
      <dgm:t>
        <a:bodyPr/>
        <a:lstStyle/>
        <a:p>
          <a:endParaRPr lang="tr-TR"/>
        </a:p>
      </dgm:t>
    </dgm:pt>
    <dgm:pt modelId="{54250DEA-7E2F-4AA9-850E-C1F53B89A78F}" type="pres">
      <dgm:prSet presAssocID="{B7E0256C-D04B-4AF1-91DC-5BF385795B93}" presName="hierChild5" presStyleCnt="0"/>
      <dgm:spPr/>
      <dgm:t>
        <a:bodyPr/>
        <a:lstStyle/>
        <a:p>
          <a:endParaRPr lang="tr-TR"/>
        </a:p>
      </dgm:t>
    </dgm:pt>
    <dgm:pt modelId="{BD03E40A-BACC-4D8C-939F-E7740A2C2E71}" type="pres">
      <dgm:prSet presAssocID="{D1461BE5-A7B3-4607-8A4D-A465A898D433}" presName="Name37" presStyleLbl="parChTrans1D3" presStyleIdx="3" presStyleCnt="4"/>
      <dgm:spPr/>
      <dgm:t>
        <a:bodyPr/>
        <a:lstStyle/>
        <a:p>
          <a:endParaRPr lang="tr-TR"/>
        </a:p>
      </dgm:t>
    </dgm:pt>
    <dgm:pt modelId="{C894B82B-C7AE-4DB1-8740-2451A4F6A6E3}" type="pres">
      <dgm:prSet presAssocID="{15DE017C-1443-44E7-865D-2209504D21A7}" presName="hierRoot2" presStyleCnt="0">
        <dgm:presLayoutVars>
          <dgm:hierBranch val="init"/>
        </dgm:presLayoutVars>
      </dgm:prSet>
      <dgm:spPr/>
      <dgm:t>
        <a:bodyPr/>
        <a:lstStyle/>
        <a:p>
          <a:endParaRPr lang="tr-TR"/>
        </a:p>
      </dgm:t>
    </dgm:pt>
    <dgm:pt modelId="{066F44D7-C9FA-45B1-A752-A17E413E089A}" type="pres">
      <dgm:prSet presAssocID="{15DE017C-1443-44E7-865D-2209504D21A7}" presName="rootComposite" presStyleCnt="0"/>
      <dgm:spPr/>
      <dgm:t>
        <a:bodyPr/>
        <a:lstStyle/>
        <a:p>
          <a:endParaRPr lang="tr-TR"/>
        </a:p>
      </dgm:t>
    </dgm:pt>
    <dgm:pt modelId="{B2078B7A-4CAE-42B9-8F93-5FADD219F5AF}" type="pres">
      <dgm:prSet presAssocID="{15DE017C-1443-44E7-865D-2209504D21A7}" presName="rootText" presStyleLbl="node3" presStyleIdx="3" presStyleCnt="4">
        <dgm:presLayoutVars>
          <dgm:chPref val="3"/>
        </dgm:presLayoutVars>
      </dgm:prSet>
      <dgm:spPr/>
      <dgm:t>
        <a:bodyPr/>
        <a:lstStyle/>
        <a:p>
          <a:endParaRPr lang="tr-TR"/>
        </a:p>
      </dgm:t>
    </dgm:pt>
    <dgm:pt modelId="{75803504-17A5-4BD7-87DB-2786BFD34E08}" type="pres">
      <dgm:prSet presAssocID="{15DE017C-1443-44E7-865D-2209504D21A7}" presName="rootConnector" presStyleLbl="node3" presStyleIdx="3" presStyleCnt="4"/>
      <dgm:spPr/>
      <dgm:t>
        <a:bodyPr/>
        <a:lstStyle/>
        <a:p>
          <a:endParaRPr lang="tr-TR"/>
        </a:p>
      </dgm:t>
    </dgm:pt>
    <dgm:pt modelId="{BE622C8D-D8C6-493E-98CD-3B4023FEE74C}" type="pres">
      <dgm:prSet presAssocID="{15DE017C-1443-44E7-865D-2209504D21A7}" presName="hierChild4" presStyleCnt="0"/>
      <dgm:spPr/>
      <dgm:t>
        <a:bodyPr/>
        <a:lstStyle/>
        <a:p>
          <a:endParaRPr lang="tr-TR"/>
        </a:p>
      </dgm:t>
    </dgm:pt>
    <dgm:pt modelId="{4A89AEBF-3E4A-4469-B8C3-E6585E7A2DDA}" type="pres">
      <dgm:prSet presAssocID="{15DE017C-1443-44E7-865D-2209504D21A7}" presName="hierChild5" presStyleCnt="0"/>
      <dgm:spPr/>
      <dgm:t>
        <a:bodyPr/>
        <a:lstStyle/>
        <a:p>
          <a:endParaRPr lang="tr-TR"/>
        </a:p>
      </dgm:t>
    </dgm:pt>
    <dgm:pt modelId="{0463D3D2-FF62-47D5-B344-BFEE5F6131EE}" type="pres">
      <dgm:prSet presAssocID="{4D5458DF-D31C-4031-9A1F-21A1B5217941}" presName="hierChild5" presStyleCnt="0"/>
      <dgm:spPr/>
      <dgm:t>
        <a:bodyPr/>
        <a:lstStyle/>
        <a:p>
          <a:endParaRPr lang="tr-TR"/>
        </a:p>
      </dgm:t>
    </dgm:pt>
    <dgm:pt modelId="{7718BC85-7D8F-4276-B8DF-AEC381C3872E}" type="pres">
      <dgm:prSet presAssocID="{8FBBEE65-FE23-46AD-915E-F2C24E9D511E}" presName="hierChild3" presStyleCnt="0"/>
      <dgm:spPr/>
      <dgm:t>
        <a:bodyPr/>
        <a:lstStyle/>
        <a:p>
          <a:endParaRPr lang="tr-TR"/>
        </a:p>
      </dgm:t>
    </dgm:pt>
  </dgm:ptLst>
  <dgm:cxnLst>
    <dgm:cxn modelId="{7B097A3E-628E-42DF-8D4B-C1CC4ED97A24}" type="presOf" srcId="{FC1D7FA3-047D-4810-81DD-5AFFCA3F266C}" destId="{C927DD7E-1094-4592-8246-DE4F94436C25}" srcOrd="0" destOrd="0" presId="urn:microsoft.com/office/officeart/2005/8/layout/orgChart1"/>
    <dgm:cxn modelId="{9ECCAC9E-85BB-4F9C-8B82-07361486BB0A}" type="presOf" srcId="{8FBBEE65-FE23-46AD-915E-F2C24E9D511E}" destId="{0FABF5B9-0BC3-4A0D-ADF3-7D7D93DEE345}" srcOrd="1" destOrd="0" presId="urn:microsoft.com/office/officeart/2005/8/layout/orgChart1"/>
    <dgm:cxn modelId="{543288DE-221B-4A69-9C80-BC07AD9E80F9}" srcId="{8FBBEE65-FE23-46AD-915E-F2C24E9D511E}" destId="{4BBFBF07-9016-4D27-B350-06A4511C3ADB}" srcOrd="0" destOrd="0" parTransId="{909BA8ED-F171-4DBC-9F07-A138CB8855CF}" sibTransId="{4CF73738-E308-447B-8C76-28589BDCAA0C}"/>
    <dgm:cxn modelId="{124883E1-5949-459C-A2D6-28629E885DA1}" type="presOf" srcId="{85D1C51F-BCF2-4ECB-AE14-3B3D726D3C10}" destId="{0A9371BC-10BA-410F-9598-4678580E5B62}" srcOrd="0" destOrd="0" presId="urn:microsoft.com/office/officeart/2005/8/layout/orgChart1"/>
    <dgm:cxn modelId="{73068DE8-E068-47E4-8105-8DD0A47919EC}" type="presOf" srcId="{C8FD1762-299E-44CD-964C-B7578941E91B}" destId="{A41AC268-8BCD-43DE-A80A-5231E0DA5590}" srcOrd="0" destOrd="0" presId="urn:microsoft.com/office/officeart/2005/8/layout/orgChart1"/>
    <dgm:cxn modelId="{1F7A2DAA-002C-461C-8187-C2C3637C9128}" type="presOf" srcId="{B7E0256C-D04B-4AF1-91DC-5BF385795B93}" destId="{E2381C4C-9334-418B-9068-1BDF4A2DE301}" srcOrd="0" destOrd="0" presId="urn:microsoft.com/office/officeart/2005/8/layout/orgChart1"/>
    <dgm:cxn modelId="{55ABB771-4915-43D6-85A0-8B58A6A22CE2}" srcId="{4D5458DF-D31C-4031-9A1F-21A1B5217941}" destId="{B7E0256C-D04B-4AF1-91DC-5BF385795B93}" srcOrd="0" destOrd="0" parTransId="{FC1D7FA3-047D-4810-81DD-5AFFCA3F266C}" sibTransId="{2A4DF3FC-63BF-40E0-B2C3-00A8C576A03B}"/>
    <dgm:cxn modelId="{7132CD47-8A3E-4905-A774-31B1A0CCEAB8}" srcId="{4BBFBF07-9016-4D27-B350-06A4511C3ADB}" destId="{96C29A24-EA6D-4918-B2C5-B8B389A51780}" srcOrd="0" destOrd="0" parTransId="{B1F8AC11-2E88-4A09-A447-1B1C3376A7F9}" sibTransId="{1B9199A2-42FB-488C-A3D7-B4A864D9853F}"/>
    <dgm:cxn modelId="{CD5CFB47-5292-4185-99C5-714DF562A96D}" type="presOf" srcId="{C8FD1762-299E-44CD-964C-B7578941E91B}" destId="{B3BFACA3-B0B4-4B8A-9030-1CE62A438838}" srcOrd="1" destOrd="0" presId="urn:microsoft.com/office/officeart/2005/8/layout/orgChart1"/>
    <dgm:cxn modelId="{A5FDDC7B-A43F-4FD4-9112-A6422A063AFD}" type="presOf" srcId="{D1461BE5-A7B3-4607-8A4D-A465A898D433}" destId="{BD03E40A-BACC-4D8C-939F-E7740A2C2E71}" srcOrd="0" destOrd="0" presId="urn:microsoft.com/office/officeart/2005/8/layout/orgChart1"/>
    <dgm:cxn modelId="{7585E8C4-F7C2-4D98-9FA5-6A6DFE3344CE}" srcId="{8FBBEE65-FE23-46AD-915E-F2C24E9D511E}" destId="{4D5458DF-D31C-4031-9A1F-21A1B5217941}" srcOrd="1" destOrd="0" parTransId="{85D1C51F-BCF2-4ECB-AE14-3B3D726D3C10}" sibTransId="{2B6263EA-A986-41A1-BFDF-D6BBE02A364E}"/>
    <dgm:cxn modelId="{274FEF0F-396E-4262-901B-B66096D3BD91}" type="presOf" srcId="{B1F8AC11-2E88-4A09-A447-1B1C3376A7F9}" destId="{03C658D1-757C-4042-A91D-2C4698448B9F}" srcOrd="0" destOrd="0" presId="urn:microsoft.com/office/officeart/2005/8/layout/orgChart1"/>
    <dgm:cxn modelId="{9E40A4D6-DE99-4F75-BCFA-44750B7EB666}" type="presOf" srcId="{96C29A24-EA6D-4918-B2C5-B8B389A51780}" destId="{119C15AA-52C2-4327-8C8C-1434B2937D4B}" srcOrd="1" destOrd="0" presId="urn:microsoft.com/office/officeart/2005/8/layout/orgChart1"/>
    <dgm:cxn modelId="{E3886854-06D2-4846-917A-731478B21E36}" srcId="{4D5458DF-D31C-4031-9A1F-21A1B5217941}" destId="{15DE017C-1443-44E7-865D-2209504D21A7}" srcOrd="1" destOrd="0" parTransId="{D1461BE5-A7B3-4607-8A4D-A465A898D433}" sibTransId="{DE20D4C8-C08D-442A-ADD1-0B963C7277EB}"/>
    <dgm:cxn modelId="{CCD9B5C7-3C91-4692-A413-248073FB0AC6}" type="presOf" srcId="{8FBBEE65-FE23-46AD-915E-F2C24E9D511E}" destId="{07A80658-383E-4975-B071-998E8312F562}" srcOrd="0" destOrd="0" presId="urn:microsoft.com/office/officeart/2005/8/layout/orgChart1"/>
    <dgm:cxn modelId="{54A2A947-FE1D-462D-8CFD-0F0B337A8F9D}" type="presOf" srcId="{96A923AA-15E1-472B-830B-41E5BA095675}" destId="{C2904C68-2E4D-4D13-ACC2-36FD118F6C99}" srcOrd="0" destOrd="0" presId="urn:microsoft.com/office/officeart/2005/8/layout/orgChart1"/>
    <dgm:cxn modelId="{B4AF3729-8440-4339-B9DB-C435D5049BE7}" type="presOf" srcId="{CC9470B5-E252-4914-A5B3-E39248221B84}" destId="{5D2076DE-8B22-4DE3-B0C7-B7BD805FB0E9}" srcOrd="0" destOrd="0" presId="urn:microsoft.com/office/officeart/2005/8/layout/orgChart1"/>
    <dgm:cxn modelId="{CCC45FE4-8376-4B51-BF32-AA607D1291F6}" type="presOf" srcId="{4D5458DF-D31C-4031-9A1F-21A1B5217941}" destId="{759181AB-DA42-4740-B6BB-43AD8F630457}" srcOrd="1" destOrd="0" presId="urn:microsoft.com/office/officeart/2005/8/layout/orgChart1"/>
    <dgm:cxn modelId="{8DBE53F0-02F2-4530-BD57-B12947A1334B}" srcId="{CC9470B5-E252-4914-A5B3-E39248221B84}" destId="{8FBBEE65-FE23-46AD-915E-F2C24E9D511E}" srcOrd="0" destOrd="0" parTransId="{45A945C8-8C20-47D3-BCAB-A706D44807C8}" sibTransId="{D81B45C7-E505-46FE-8142-7569A0A1C37F}"/>
    <dgm:cxn modelId="{A4AB5AE4-E0E9-473F-94F7-5404BF9E89BE}" type="presOf" srcId="{96C29A24-EA6D-4918-B2C5-B8B389A51780}" destId="{B6906711-7795-4A5B-96F7-8A0FD649EF2E}" srcOrd="0" destOrd="0" presId="urn:microsoft.com/office/officeart/2005/8/layout/orgChart1"/>
    <dgm:cxn modelId="{76D6663A-6397-4AF3-ADE8-F3E77038E2B3}" type="presOf" srcId="{15DE017C-1443-44E7-865D-2209504D21A7}" destId="{75803504-17A5-4BD7-87DB-2786BFD34E08}" srcOrd="1" destOrd="0" presId="urn:microsoft.com/office/officeart/2005/8/layout/orgChart1"/>
    <dgm:cxn modelId="{60F5375A-F5F3-4259-9582-0A87FD147BE2}" type="presOf" srcId="{B7E0256C-D04B-4AF1-91DC-5BF385795B93}" destId="{78955EBF-D33B-414F-B956-57AE624E8693}" srcOrd="1" destOrd="0" presId="urn:microsoft.com/office/officeart/2005/8/layout/orgChart1"/>
    <dgm:cxn modelId="{D382D254-E87A-4A41-8440-335691168CE5}" srcId="{4BBFBF07-9016-4D27-B350-06A4511C3ADB}" destId="{C8FD1762-299E-44CD-964C-B7578941E91B}" srcOrd="1" destOrd="0" parTransId="{96A923AA-15E1-472B-830B-41E5BA095675}" sibTransId="{1531B8D1-EC5A-4B83-9AB4-D23F9CE96C56}"/>
    <dgm:cxn modelId="{997F7555-6E2C-4103-B5C2-2A19EA5760D4}" type="presOf" srcId="{4D5458DF-D31C-4031-9A1F-21A1B5217941}" destId="{1D42292D-651A-4E96-8BEF-7F54B76BD4C6}" srcOrd="0" destOrd="0" presId="urn:microsoft.com/office/officeart/2005/8/layout/orgChart1"/>
    <dgm:cxn modelId="{EABD35DF-A2CF-4D63-8931-FBDB480EF420}" type="presOf" srcId="{4BBFBF07-9016-4D27-B350-06A4511C3ADB}" destId="{4162D4E6-1F73-4FA1-AE7A-2B19D2922A6C}" srcOrd="0" destOrd="0" presId="urn:microsoft.com/office/officeart/2005/8/layout/orgChart1"/>
    <dgm:cxn modelId="{8EC7F69E-B5A4-40C4-8B4F-FCCBF8E12479}" type="presOf" srcId="{15DE017C-1443-44E7-865D-2209504D21A7}" destId="{B2078B7A-4CAE-42B9-8F93-5FADD219F5AF}" srcOrd="0" destOrd="0" presId="urn:microsoft.com/office/officeart/2005/8/layout/orgChart1"/>
    <dgm:cxn modelId="{7C4960BC-EF36-47D1-BF1A-E542D3A7F7C7}" type="presOf" srcId="{4BBFBF07-9016-4D27-B350-06A4511C3ADB}" destId="{274818C8-94F3-487E-A63B-C772F4007D5D}" srcOrd="1" destOrd="0" presId="urn:microsoft.com/office/officeart/2005/8/layout/orgChart1"/>
    <dgm:cxn modelId="{89CDB864-52EF-4FAC-8EE1-3B57D2FA1D5F}" type="presOf" srcId="{909BA8ED-F171-4DBC-9F07-A138CB8855CF}" destId="{79509AF8-64E0-46F0-8DAA-550831AE387C}" srcOrd="0" destOrd="0" presId="urn:microsoft.com/office/officeart/2005/8/layout/orgChart1"/>
    <dgm:cxn modelId="{F6DB1D28-556E-43D8-8206-E53CA209F7EF}" type="presParOf" srcId="{5D2076DE-8B22-4DE3-B0C7-B7BD805FB0E9}" destId="{891AE3CB-3230-4088-9D2A-ECA9CC9F290E}" srcOrd="0" destOrd="0" presId="urn:microsoft.com/office/officeart/2005/8/layout/orgChart1"/>
    <dgm:cxn modelId="{3CDC7C49-9737-4BF8-942D-ED7045AAEA81}" type="presParOf" srcId="{891AE3CB-3230-4088-9D2A-ECA9CC9F290E}" destId="{F5A5DC42-DD83-4123-B2C2-078DBC21B065}" srcOrd="0" destOrd="0" presId="urn:microsoft.com/office/officeart/2005/8/layout/orgChart1"/>
    <dgm:cxn modelId="{8DAE9E59-2009-40F0-B0C2-9F0C6B86D034}" type="presParOf" srcId="{F5A5DC42-DD83-4123-B2C2-078DBC21B065}" destId="{07A80658-383E-4975-B071-998E8312F562}" srcOrd="0" destOrd="0" presId="urn:microsoft.com/office/officeart/2005/8/layout/orgChart1"/>
    <dgm:cxn modelId="{33D5FEC5-3497-4A94-AB98-0332A5BA41D0}" type="presParOf" srcId="{F5A5DC42-DD83-4123-B2C2-078DBC21B065}" destId="{0FABF5B9-0BC3-4A0D-ADF3-7D7D93DEE345}" srcOrd="1" destOrd="0" presId="urn:microsoft.com/office/officeart/2005/8/layout/orgChart1"/>
    <dgm:cxn modelId="{2827C790-1087-4AE9-B091-79E3F81D450B}" type="presParOf" srcId="{891AE3CB-3230-4088-9D2A-ECA9CC9F290E}" destId="{1ACF9F66-C4F1-48B9-9085-62431758589A}" srcOrd="1" destOrd="0" presId="urn:microsoft.com/office/officeart/2005/8/layout/orgChart1"/>
    <dgm:cxn modelId="{D9331C17-4B62-4E4F-AE3C-658763795868}" type="presParOf" srcId="{1ACF9F66-C4F1-48B9-9085-62431758589A}" destId="{79509AF8-64E0-46F0-8DAA-550831AE387C}" srcOrd="0" destOrd="0" presId="urn:microsoft.com/office/officeart/2005/8/layout/orgChart1"/>
    <dgm:cxn modelId="{B5A30E7B-D8B3-46F5-9FE6-4413509A4CB8}" type="presParOf" srcId="{1ACF9F66-C4F1-48B9-9085-62431758589A}" destId="{82BAFCC9-3BB3-4C8E-8920-5809A004BC46}" srcOrd="1" destOrd="0" presId="urn:microsoft.com/office/officeart/2005/8/layout/orgChart1"/>
    <dgm:cxn modelId="{D58655F7-C276-4E8C-87E0-B9420ADB67C8}" type="presParOf" srcId="{82BAFCC9-3BB3-4C8E-8920-5809A004BC46}" destId="{6A998CF6-EAC9-409E-B119-9D433332DA11}" srcOrd="0" destOrd="0" presId="urn:microsoft.com/office/officeart/2005/8/layout/orgChart1"/>
    <dgm:cxn modelId="{2259D0FF-C129-46E5-AA8C-DFC5C1EC2FBA}" type="presParOf" srcId="{6A998CF6-EAC9-409E-B119-9D433332DA11}" destId="{4162D4E6-1F73-4FA1-AE7A-2B19D2922A6C}" srcOrd="0" destOrd="0" presId="urn:microsoft.com/office/officeart/2005/8/layout/orgChart1"/>
    <dgm:cxn modelId="{A3EEFBD3-0EDE-4C71-82B6-A7BA47551347}" type="presParOf" srcId="{6A998CF6-EAC9-409E-B119-9D433332DA11}" destId="{274818C8-94F3-487E-A63B-C772F4007D5D}" srcOrd="1" destOrd="0" presId="urn:microsoft.com/office/officeart/2005/8/layout/orgChart1"/>
    <dgm:cxn modelId="{AB3F6469-BF5C-4F13-9905-B05C8E7E0C14}" type="presParOf" srcId="{82BAFCC9-3BB3-4C8E-8920-5809A004BC46}" destId="{0FFF7E94-60F8-4F18-A9DA-3C87FABBBC03}" srcOrd="1" destOrd="0" presId="urn:microsoft.com/office/officeart/2005/8/layout/orgChart1"/>
    <dgm:cxn modelId="{5E9A1532-4933-471B-A4C5-48ECBEBB9591}" type="presParOf" srcId="{0FFF7E94-60F8-4F18-A9DA-3C87FABBBC03}" destId="{03C658D1-757C-4042-A91D-2C4698448B9F}" srcOrd="0" destOrd="0" presId="urn:microsoft.com/office/officeart/2005/8/layout/orgChart1"/>
    <dgm:cxn modelId="{2A8EB988-52C4-4760-BD41-C3EE0BAFA35A}" type="presParOf" srcId="{0FFF7E94-60F8-4F18-A9DA-3C87FABBBC03}" destId="{00F1B51B-FF90-4ECC-B854-A56E6B2EB949}" srcOrd="1" destOrd="0" presId="urn:microsoft.com/office/officeart/2005/8/layout/orgChart1"/>
    <dgm:cxn modelId="{C5194638-F7E8-4C33-BA4C-039AF1914C81}" type="presParOf" srcId="{00F1B51B-FF90-4ECC-B854-A56E6B2EB949}" destId="{562ACD88-CA6F-4616-A009-6178EC7A139A}" srcOrd="0" destOrd="0" presId="urn:microsoft.com/office/officeart/2005/8/layout/orgChart1"/>
    <dgm:cxn modelId="{AEBDB862-7629-49E3-9858-58AA7FE49236}" type="presParOf" srcId="{562ACD88-CA6F-4616-A009-6178EC7A139A}" destId="{B6906711-7795-4A5B-96F7-8A0FD649EF2E}" srcOrd="0" destOrd="0" presId="urn:microsoft.com/office/officeart/2005/8/layout/orgChart1"/>
    <dgm:cxn modelId="{0D667700-6541-4E4D-981B-6D0650B36A12}" type="presParOf" srcId="{562ACD88-CA6F-4616-A009-6178EC7A139A}" destId="{119C15AA-52C2-4327-8C8C-1434B2937D4B}" srcOrd="1" destOrd="0" presId="urn:microsoft.com/office/officeart/2005/8/layout/orgChart1"/>
    <dgm:cxn modelId="{EB03ACE3-F500-45D2-A50A-1A2D99BF227F}" type="presParOf" srcId="{00F1B51B-FF90-4ECC-B854-A56E6B2EB949}" destId="{58C454DF-D73D-4B0D-904D-DF6DA2979420}" srcOrd="1" destOrd="0" presId="urn:microsoft.com/office/officeart/2005/8/layout/orgChart1"/>
    <dgm:cxn modelId="{768283C8-492C-457C-8E78-3FDA82616749}" type="presParOf" srcId="{00F1B51B-FF90-4ECC-B854-A56E6B2EB949}" destId="{9B183C00-3F75-440C-B5A4-CB36C9D16D47}" srcOrd="2" destOrd="0" presId="urn:microsoft.com/office/officeart/2005/8/layout/orgChart1"/>
    <dgm:cxn modelId="{AE9A241F-BDCA-4998-A184-5CF929811B19}" type="presParOf" srcId="{0FFF7E94-60F8-4F18-A9DA-3C87FABBBC03}" destId="{C2904C68-2E4D-4D13-ACC2-36FD118F6C99}" srcOrd="2" destOrd="0" presId="urn:microsoft.com/office/officeart/2005/8/layout/orgChart1"/>
    <dgm:cxn modelId="{BC827433-6997-4A4E-856A-99A15A583B3C}" type="presParOf" srcId="{0FFF7E94-60F8-4F18-A9DA-3C87FABBBC03}" destId="{CA482BA5-17C2-484F-BE88-7F84720A542E}" srcOrd="3" destOrd="0" presId="urn:microsoft.com/office/officeart/2005/8/layout/orgChart1"/>
    <dgm:cxn modelId="{7D8FF7FF-049E-45F7-9C57-19C27DDA00BE}" type="presParOf" srcId="{CA482BA5-17C2-484F-BE88-7F84720A542E}" destId="{3D99D88F-A031-4061-B2BF-8BCD5B46CE5D}" srcOrd="0" destOrd="0" presId="urn:microsoft.com/office/officeart/2005/8/layout/orgChart1"/>
    <dgm:cxn modelId="{B6087703-48E6-4B46-BFC9-434C19BDAC67}" type="presParOf" srcId="{3D99D88F-A031-4061-B2BF-8BCD5B46CE5D}" destId="{A41AC268-8BCD-43DE-A80A-5231E0DA5590}" srcOrd="0" destOrd="0" presId="urn:microsoft.com/office/officeart/2005/8/layout/orgChart1"/>
    <dgm:cxn modelId="{9E15B548-0BDA-477E-833F-B4318E9A3003}" type="presParOf" srcId="{3D99D88F-A031-4061-B2BF-8BCD5B46CE5D}" destId="{B3BFACA3-B0B4-4B8A-9030-1CE62A438838}" srcOrd="1" destOrd="0" presId="urn:microsoft.com/office/officeart/2005/8/layout/orgChart1"/>
    <dgm:cxn modelId="{7D727CA2-0F7A-480C-A0C0-64F26C67C908}" type="presParOf" srcId="{CA482BA5-17C2-484F-BE88-7F84720A542E}" destId="{8CE367C7-FD3C-4104-B45C-B7146B596359}" srcOrd="1" destOrd="0" presId="urn:microsoft.com/office/officeart/2005/8/layout/orgChart1"/>
    <dgm:cxn modelId="{45D4A56F-45AF-4D88-B29F-6E413F709054}" type="presParOf" srcId="{CA482BA5-17C2-484F-BE88-7F84720A542E}" destId="{A0C49735-332B-4484-A7FA-0D4CC65592E5}" srcOrd="2" destOrd="0" presId="urn:microsoft.com/office/officeart/2005/8/layout/orgChart1"/>
    <dgm:cxn modelId="{DC8DD677-A839-43F4-B0A4-460101A913BE}" type="presParOf" srcId="{82BAFCC9-3BB3-4C8E-8920-5809A004BC46}" destId="{77C5177F-E367-4D3B-990C-0D03BE9CC335}" srcOrd="2" destOrd="0" presId="urn:microsoft.com/office/officeart/2005/8/layout/orgChart1"/>
    <dgm:cxn modelId="{DE67A580-5792-40F6-9CEC-1AE8BC127C86}" type="presParOf" srcId="{1ACF9F66-C4F1-48B9-9085-62431758589A}" destId="{0A9371BC-10BA-410F-9598-4678580E5B62}" srcOrd="2" destOrd="0" presId="urn:microsoft.com/office/officeart/2005/8/layout/orgChart1"/>
    <dgm:cxn modelId="{CF9C6246-DC83-4DB9-87AA-D478F9ADAFBC}" type="presParOf" srcId="{1ACF9F66-C4F1-48B9-9085-62431758589A}" destId="{A2FF7472-717A-42DB-8EFA-4E9B95DA4E0B}" srcOrd="3" destOrd="0" presId="urn:microsoft.com/office/officeart/2005/8/layout/orgChart1"/>
    <dgm:cxn modelId="{14CF5A98-26D9-4599-8364-724B90DFE5C6}" type="presParOf" srcId="{A2FF7472-717A-42DB-8EFA-4E9B95DA4E0B}" destId="{6E188191-C007-416B-A8C8-B8A6EBE66860}" srcOrd="0" destOrd="0" presId="urn:microsoft.com/office/officeart/2005/8/layout/orgChart1"/>
    <dgm:cxn modelId="{0079859D-874E-4184-A20D-9C3E1021A626}" type="presParOf" srcId="{6E188191-C007-416B-A8C8-B8A6EBE66860}" destId="{1D42292D-651A-4E96-8BEF-7F54B76BD4C6}" srcOrd="0" destOrd="0" presId="urn:microsoft.com/office/officeart/2005/8/layout/orgChart1"/>
    <dgm:cxn modelId="{DE697E73-96F0-4D77-A881-4A592D2402DC}" type="presParOf" srcId="{6E188191-C007-416B-A8C8-B8A6EBE66860}" destId="{759181AB-DA42-4740-B6BB-43AD8F630457}" srcOrd="1" destOrd="0" presId="urn:microsoft.com/office/officeart/2005/8/layout/orgChart1"/>
    <dgm:cxn modelId="{EE787635-0613-4079-94B9-248CD5E00216}" type="presParOf" srcId="{A2FF7472-717A-42DB-8EFA-4E9B95DA4E0B}" destId="{7FD56E09-E646-4273-8C72-A7EEA4DEBB83}" srcOrd="1" destOrd="0" presId="urn:microsoft.com/office/officeart/2005/8/layout/orgChart1"/>
    <dgm:cxn modelId="{CF06D453-2E4D-4A66-83C6-C1B63A1F76A7}" type="presParOf" srcId="{7FD56E09-E646-4273-8C72-A7EEA4DEBB83}" destId="{C927DD7E-1094-4592-8246-DE4F94436C25}" srcOrd="0" destOrd="0" presId="urn:microsoft.com/office/officeart/2005/8/layout/orgChart1"/>
    <dgm:cxn modelId="{8059B596-AF16-4180-BCC0-CC5B8838C981}" type="presParOf" srcId="{7FD56E09-E646-4273-8C72-A7EEA4DEBB83}" destId="{B2006FB9-63BB-4812-BB33-597628FBE75D}" srcOrd="1" destOrd="0" presId="urn:microsoft.com/office/officeart/2005/8/layout/orgChart1"/>
    <dgm:cxn modelId="{2FC02C32-BC87-4998-92D4-63C182FDD44D}" type="presParOf" srcId="{B2006FB9-63BB-4812-BB33-597628FBE75D}" destId="{1CB031F1-88F6-4C9E-BE30-4E6DF95616B7}" srcOrd="0" destOrd="0" presId="urn:microsoft.com/office/officeart/2005/8/layout/orgChart1"/>
    <dgm:cxn modelId="{9AE17B9D-03CA-445C-952C-147E13EC521A}" type="presParOf" srcId="{1CB031F1-88F6-4C9E-BE30-4E6DF95616B7}" destId="{E2381C4C-9334-418B-9068-1BDF4A2DE301}" srcOrd="0" destOrd="0" presId="urn:microsoft.com/office/officeart/2005/8/layout/orgChart1"/>
    <dgm:cxn modelId="{9CF4A338-22F9-4424-80A0-4005D2127E3C}" type="presParOf" srcId="{1CB031F1-88F6-4C9E-BE30-4E6DF95616B7}" destId="{78955EBF-D33B-414F-B956-57AE624E8693}" srcOrd="1" destOrd="0" presId="urn:microsoft.com/office/officeart/2005/8/layout/orgChart1"/>
    <dgm:cxn modelId="{A6F182AD-484F-4AF9-8661-504B0336365C}" type="presParOf" srcId="{B2006FB9-63BB-4812-BB33-597628FBE75D}" destId="{AADF6F47-3A15-4DDB-8828-56800D4F749C}" srcOrd="1" destOrd="0" presId="urn:microsoft.com/office/officeart/2005/8/layout/orgChart1"/>
    <dgm:cxn modelId="{F1919C6E-E651-4C56-9779-F0FD3101523C}" type="presParOf" srcId="{B2006FB9-63BB-4812-BB33-597628FBE75D}" destId="{54250DEA-7E2F-4AA9-850E-C1F53B89A78F}" srcOrd="2" destOrd="0" presId="urn:microsoft.com/office/officeart/2005/8/layout/orgChart1"/>
    <dgm:cxn modelId="{765A6585-4D6B-42A3-B6EF-7C500605AC1D}" type="presParOf" srcId="{7FD56E09-E646-4273-8C72-A7EEA4DEBB83}" destId="{BD03E40A-BACC-4D8C-939F-E7740A2C2E71}" srcOrd="2" destOrd="0" presId="urn:microsoft.com/office/officeart/2005/8/layout/orgChart1"/>
    <dgm:cxn modelId="{FDA7E4BF-52CE-4F39-B787-9F12FA0D469B}" type="presParOf" srcId="{7FD56E09-E646-4273-8C72-A7EEA4DEBB83}" destId="{C894B82B-C7AE-4DB1-8740-2451A4F6A6E3}" srcOrd="3" destOrd="0" presId="urn:microsoft.com/office/officeart/2005/8/layout/orgChart1"/>
    <dgm:cxn modelId="{0CE48C57-B36B-4859-8B3D-D5FF9C48E0A7}" type="presParOf" srcId="{C894B82B-C7AE-4DB1-8740-2451A4F6A6E3}" destId="{066F44D7-C9FA-45B1-A752-A17E413E089A}" srcOrd="0" destOrd="0" presId="urn:microsoft.com/office/officeart/2005/8/layout/orgChart1"/>
    <dgm:cxn modelId="{27379140-5E9D-4AB3-B373-868A63941346}" type="presParOf" srcId="{066F44D7-C9FA-45B1-A752-A17E413E089A}" destId="{B2078B7A-4CAE-42B9-8F93-5FADD219F5AF}" srcOrd="0" destOrd="0" presId="urn:microsoft.com/office/officeart/2005/8/layout/orgChart1"/>
    <dgm:cxn modelId="{91A96FB5-7BD7-4A9E-859C-61F20759E26B}" type="presParOf" srcId="{066F44D7-C9FA-45B1-A752-A17E413E089A}" destId="{75803504-17A5-4BD7-87DB-2786BFD34E08}" srcOrd="1" destOrd="0" presId="urn:microsoft.com/office/officeart/2005/8/layout/orgChart1"/>
    <dgm:cxn modelId="{967F4518-E8C9-40A2-8EDA-C909CA88BEF8}" type="presParOf" srcId="{C894B82B-C7AE-4DB1-8740-2451A4F6A6E3}" destId="{BE622C8D-D8C6-493E-98CD-3B4023FEE74C}" srcOrd="1" destOrd="0" presId="urn:microsoft.com/office/officeart/2005/8/layout/orgChart1"/>
    <dgm:cxn modelId="{2FA8987F-7DB1-422B-9F2A-00FE66F99DF1}" type="presParOf" srcId="{C894B82B-C7AE-4DB1-8740-2451A4F6A6E3}" destId="{4A89AEBF-3E4A-4469-B8C3-E6585E7A2DDA}" srcOrd="2" destOrd="0" presId="urn:microsoft.com/office/officeart/2005/8/layout/orgChart1"/>
    <dgm:cxn modelId="{D1005BA4-6491-4A07-AFC0-5A9AD744AF36}" type="presParOf" srcId="{A2FF7472-717A-42DB-8EFA-4E9B95DA4E0B}" destId="{0463D3D2-FF62-47D5-B344-BFEE5F6131EE}" srcOrd="2" destOrd="0" presId="urn:microsoft.com/office/officeart/2005/8/layout/orgChart1"/>
    <dgm:cxn modelId="{A68FBD5E-6606-4BDF-BC14-D44D8C2CD1E8}" type="presParOf" srcId="{891AE3CB-3230-4088-9D2A-ECA9CC9F290E}" destId="{7718BC85-7D8F-4276-B8DF-AEC381C3872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B36B1-E715-433D-99E9-A0B973887599}"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tr-TR"/>
        </a:p>
      </dgm:t>
    </dgm:pt>
    <dgm:pt modelId="{CF48E418-8EB5-4A1B-8F96-80504049EFBA}">
      <dgm:prSet custT="1"/>
      <dgm:spPr/>
      <dgm:t>
        <a:bodyPr/>
        <a:lstStyle/>
        <a:p>
          <a:pPr rtl="0"/>
          <a:r>
            <a:rPr lang="tr-TR" sz="1800" b="1" dirty="0" smtClean="0">
              <a:solidFill>
                <a:srgbClr val="FF0000"/>
              </a:solidFill>
            </a:rPr>
            <a:t>SONDAJ KUYULARI</a:t>
          </a:r>
          <a:endParaRPr lang="tr-TR" sz="1800" b="1" dirty="0">
            <a:solidFill>
              <a:srgbClr val="FF0000"/>
            </a:solidFill>
          </a:endParaRPr>
        </a:p>
      </dgm:t>
    </dgm:pt>
    <dgm:pt modelId="{6D652C5E-F726-4E77-AC93-3A644F5AB660}" type="parTrans" cxnId="{26F0F5A6-E33B-44D0-BC38-F0513A0B9AD9}">
      <dgm:prSet/>
      <dgm:spPr/>
      <dgm:t>
        <a:bodyPr/>
        <a:lstStyle/>
        <a:p>
          <a:endParaRPr lang="tr-TR"/>
        </a:p>
      </dgm:t>
    </dgm:pt>
    <dgm:pt modelId="{879A6A95-6CF6-44F6-92FD-77E3A62EF797}" type="sibTrans" cxnId="{26F0F5A6-E33B-44D0-BC38-F0513A0B9AD9}">
      <dgm:prSet/>
      <dgm:spPr/>
      <dgm:t>
        <a:bodyPr/>
        <a:lstStyle/>
        <a:p>
          <a:endParaRPr lang="tr-TR"/>
        </a:p>
      </dgm:t>
    </dgm:pt>
    <dgm:pt modelId="{E4C43FF7-7D6B-4E51-AB6C-BFE81C0814CD}">
      <dgm:prSet custT="1"/>
      <dgm:spPr/>
      <dgm:t>
        <a:bodyPr/>
        <a:lstStyle/>
        <a:p>
          <a:pPr rtl="0"/>
          <a:r>
            <a:rPr lang="tr-TR" sz="1600" b="1" dirty="0" smtClean="0">
              <a:solidFill>
                <a:srgbClr val="2103D7"/>
              </a:solidFill>
            </a:rPr>
            <a:t>GÖZLEM KUYULARI </a:t>
          </a:r>
          <a:endParaRPr lang="tr-TR" sz="1600" b="1" dirty="0">
            <a:solidFill>
              <a:srgbClr val="2103D7"/>
            </a:solidFill>
          </a:endParaRPr>
        </a:p>
      </dgm:t>
    </dgm:pt>
    <dgm:pt modelId="{1CBC4049-607E-4550-A7DF-5F41BACE371F}" type="parTrans" cxnId="{25DC42F9-8841-4883-9DBE-77549CC4634C}">
      <dgm:prSet/>
      <dgm:spPr/>
      <dgm:t>
        <a:bodyPr/>
        <a:lstStyle/>
        <a:p>
          <a:endParaRPr lang="tr-TR"/>
        </a:p>
      </dgm:t>
    </dgm:pt>
    <dgm:pt modelId="{31316F5E-2232-4770-9AF7-386A520C5C2D}" type="sibTrans" cxnId="{25DC42F9-8841-4883-9DBE-77549CC4634C}">
      <dgm:prSet/>
      <dgm:spPr/>
      <dgm:t>
        <a:bodyPr/>
        <a:lstStyle/>
        <a:p>
          <a:endParaRPr lang="tr-TR"/>
        </a:p>
      </dgm:t>
    </dgm:pt>
    <dgm:pt modelId="{34B7C6E4-A20D-4789-A9EE-67F7A1A5B72F}" type="pres">
      <dgm:prSet presAssocID="{E3CB36B1-E715-433D-99E9-A0B973887599}" presName="Name0" presStyleCnt="0">
        <dgm:presLayoutVars>
          <dgm:chMax val="7"/>
          <dgm:chPref val="7"/>
          <dgm:dir/>
          <dgm:animLvl val="lvl"/>
        </dgm:presLayoutVars>
      </dgm:prSet>
      <dgm:spPr/>
      <dgm:t>
        <a:bodyPr/>
        <a:lstStyle/>
        <a:p>
          <a:endParaRPr lang="tr-TR"/>
        </a:p>
      </dgm:t>
    </dgm:pt>
    <dgm:pt modelId="{0E16BD35-F406-4575-A882-2C95E79E0B55}" type="pres">
      <dgm:prSet presAssocID="{CF48E418-8EB5-4A1B-8F96-80504049EFBA}" presName="Accent1" presStyleCnt="0"/>
      <dgm:spPr/>
      <dgm:t>
        <a:bodyPr/>
        <a:lstStyle/>
        <a:p>
          <a:endParaRPr lang="tr-TR"/>
        </a:p>
      </dgm:t>
    </dgm:pt>
    <dgm:pt modelId="{495B4CD8-A03A-4091-9474-E1AF34E20BC7}" type="pres">
      <dgm:prSet presAssocID="{CF48E418-8EB5-4A1B-8F96-80504049EFBA}" presName="Accent" presStyleLbl="node1" presStyleIdx="0" presStyleCnt="2" custScaleX="133010" custScaleY="132174"/>
      <dgm:spPr/>
      <dgm:t>
        <a:bodyPr/>
        <a:lstStyle/>
        <a:p>
          <a:endParaRPr lang="tr-TR"/>
        </a:p>
      </dgm:t>
    </dgm:pt>
    <dgm:pt modelId="{84F49E2D-01FA-45A8-A2CE-14C2E7A16C91}" type="pres">
      <dgm:prSet presAssocID="{CF48E418-8EB5-4A1B-8F96-80504049EFBA}" presName="Parent1" presStyleLbl="revTx" presStyleIdx="0" presStyleCnt="2" custScaleX="152028" custScaleY="237330" custLinFactNeighborY="-16398">
        <dgm:presLayoutVars>
          <dgm:chMax val="1"/>
          <dgm:chPref val="1"/>
          <dgm:bulletEnabled val="1"/>
        </dgm:presLayoutVars>
      </dgm:prSet>
      <dgm:spPr/>
      <dgm:t>
        <a:bodyPr/>
        <a:lstStyle/>
        <a:p>
          <a:endParaRPr lang="tr-TR"/>
        </a:p>
      </dgm:t>
    </dgm:pt>
    <dgm:pt modelId="{5A41A49D-8B39-4EDB-931A-EF84D9057F05}" type="pres">
      <dgm:prSet presAssocID="{E4C43FF7-7D6B-4E51-AB6C-BFE81C0814CD}" presName="Accent2" presStyleCnt="0"/>
      <dgm:spPr/>
      <dgm:t>
        <a:bodyPr/>
        <a:lstStyle/>
        <a:p>
          <a:endParaRPr lang="tr-TR"/>
        </a:p>
      </dgm:t>
    </dgm:pt>
    <dgm:pt modelId="{CB9C699F-79B9-4A65-A0D3-B31AC58F58E7}" type="pres">
      <dgm:prSet presAssocID="{E4C43FF7-7D6B-4E51-AB6C-BFE81C0814CD}" presName="Accent" presStyleLbl="node1" presStyleIdx="1" presStyleCnt="2"/>
      <dgm:spPr/>
      <dgm:t>
        <a:bodyPr/>
        <a:lstStyle/>
        <a:p>
          <a:endParaRPr lang="tr-TR"/>
        </a:p>
      </dgm:t>
    </dgm:pt>
    <dgm:pt modelId="{FD7CC00E-A006-46F5-A08B-744641D2F417}" type="pres">
      <dgm:prSet presAssocID="{E4C43FF7-7D6B-4E51-AB6C-BFE81C0814CD}" presName="Parent2" presStyleLbl="revTx" presStyleIdx="1" presStyleCnt="2" custScaleX="105475" custScaleY="132752">
        <dgm:presLayoutVars>
          <dgm:chMax val="1"/>
          <dgm:chPref val="1"/>
          <dgm:bulletEnabled val="1"/>
        </dgm:presLayoutVars>
      </dgm:prSet>
      <dgm:spPr/>
      <dgm:t>
        <a:bodyPr/>
        <a:lstStyle/>
        <a:p>
          <a:endParaRPr lang="tr-TR"/>
        </a:p>
      </dgm:t>
    </dgm:pt>
  </dgm:ptLst>
  <dgm:cxnLst>
    <dgm:cxn modelId="{599FAA0E-BDF4-4018-829B-F545DBB6BAD0}" type="presOf" srcId="{E4C43FF7-7D6B-4E51-AB6C-BFE81C0814CD}" destId="{FD7CC00E-A006-46F5-A08B-744641D2F417}" srcOrd="0" destOrd="0" presId="urn:microsoft.com/office/officeart/2009/layout/CircleArrowProcess"/>
    <dgm:cxn modelId="{55B3857E-203D-4D1C-89C5-1974D0925341}" type="presOf" srcId="{CF48E418-8EB5-4A1B-8F96-80504049EFBA}" destId="{84F49E2D-01FA-45A8-A2CE-14C2E7A16C91}" srcOrd="0" destOrd="0" presId="urn:microsoft.com/office/officeart/2009/layout/CircleArrowProcess"/>
    <dgm:cxn modelId="{25DC42F9-8841-4883-9DBE-77549CC4634C}" srcId="{E3CB36B1-E715-433D-99E9-A0B973887599}" destId="{E4C43FF7-7D6B-4E51-AB6C-BFE81C0814CD}" srcOrd="1" destOrd="0" parTransId="{1CBC4049-607E-4550-A7DF-5F41BACE371F}" sibTransId="{31316F5E-2232-4770-9AF7-386A520C5C2D}"/>
    <dgm:cxn modelId="{63464A16-8078-46D8-9979-31DCCF1EC03D}" type="presOf" srcId="{E3CB36B1-E715-433D-99E9-A0B973887599}" destId="{34B7C6E4-A20D-4789-A9EE-67F7A1A5B72F}" srcOrd="0" destOrd="0" presId="urn:microsoft.com/office/officeart/2009/layout/CircleArrowProcess"/>
    <dgm:cxn modelId="{26F0F5A6-E33B-44D0-BC38-F0513A0B9AD9}" srcId="{E3CB36B1-E715-433D-99E9-A0B973887599}" destId="{CF48E418-8EB5-4A1B-8F96-80504049EFBA}" srcOrd="0" destOrd="0" parTransId="{6D652C5E-F726-4E77-AC93-3A644F5AB660}" sibTransId="{879A6A95-6CF6-44F6-92FD-77E3A62EF797}"/>
    <dgm:cxn modelId="{BDF3870D-53C6-45B0-8821-DFA2DA6D249E}" type="presParOf" srcId="{34B7C6E4-A20D-4789-A9EE-67F7A1A5B72F}" destId="{0E16BD35-F406-4575-A882-2C95E79E0B55}" srcOrd="0" destOrd="0" presId="urn:microsoft.com/office/officeart/2009/layout/CircleArrowProcess"/>
    <dgm:cxn modelId="{CAA471A8-E0FE-4A2C-A459-57AFA42643BB}" type="presParOf" srcId="{0E16BD35-F406-4575-A882-2C95E79E0B55}" destId="{495B4CD8-A03A-4091-9474-E1AF34E20BC7}" srcOrd="0" destOrd="0" presId="urn:microsoft.com/office/officeart/2009/layout/CircleArrowProcess"/>
    <dgm:cxn modelId="{28F87C45-DCF6-44A9-874F-F8EA661B7129}" type="presParOf" srcId="{34B7C6E4-A20D-4789-A9EE-67F7A1A5B72F}" destId="{84F49E2D-01FA-45A8-A2CE-14C2E7A16C91}" srcOrd="1" destOrd="0" presId="urn:microsoft.com/office/officeart/2009/layout/CircleArrowProcess"/>
    <dgm:cxn modelId="{F94B562F-5088-4002-B11E-99995024CBE5}" type="presParOf" srcId="{34B7C6E4-A20D-4789-A9EE-67F7A1A5B72F}" destId="{5A41A49D-8B39-4EDB-931A-EF84D9057F05}" srcOrd="2" destOrd="0" presId="urn:microsoft.com/office/officeart/2009/layout/CircleArrowProcess"/>
    <dgm:cxn modelId="{A9898B1F-779C-4CB2-BDBE-035093241C18}" type="presParOf" srcId="{5A41A49D-8B39-4EDB-931A-EF84D9057F05}" destId="{CB9C699F-79B9-4A65-A0D3-B31AC58F58E7}" srcOrd="0" destOrd="0" presId="urn:microsoft.com/office/officeart/2009/layout/CircleArrowProcess"/>
    <dgm:cxn modelId="{F1C8F196-2633-42BC-AF23-AED4FB45C0C4}" type="presParOf" srcId="{34B7C6E4-A20D-4789-A9EE-67F7A1A5B72F}" destId="{FD7CC00E-A006-46F5-A08B-744641D2F417}"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3DCC6-8D7B-4528-90A6-276055E03463}" type="doc">
      <dgm:prSet loTypeId="urn:microsoft.com/office/officeart/2005/8/layout/equation2" loCatId="relationship" qsTypeId="urn:microsoft.com/office/officeart/2005/8/quickstyle/simple1" qsCatId="simple" csTypeId="urn:microsoft.com/office/officeart/2005/8/colors/colorful5" csCatId="colorful" phldr="1"/>
      <dgm:spPr/>
      <dgm:t>
        <a:bodyPr/>
        <a:lstStyle/>
        <a:p>
          <a:endParaRPr lang="tr-TR"/>
        </a:p>
      </dgm:t>
    </dgm:pt>
    <dgm:pt modelId="{E9A75D24-1BE2-4C00-A638-EDF29F91EFF2}">
      <dgm:prSet phldrT="[Metin]" custT="1"/>
      <dgm:spPr/>
      <dgm:t>
        <a:bodyPr/>
        <a:lstStyle/>
        <a:p>
          <a:r>
            <a:rPr lang="tr-TR" sz="2600" b="1" dirty="0" smtClean="0"/>
            <a:t>SFYS</a:t>
          </a:r>
          <a:endParaRPr lang="tr-TR" sz="2600" b="1" dirty="0"/>
        </a:p>
      </dgm:t>
    </dgm:pt>
    <dgm:pt modelId="{3778C098-A1C7-4B10-BDD8-318E3344C2F6}" type="parTrans" cxnId="{7422170F-4E4A-48FC-BEA3-278E8A2525F4}">
      <dgm:prSet/>
      <dgm:spPr/>
      <dgm:t>
        <a:bodyPr/>
        <a:lstStyle/>
        <a:p>
          <a:endParaRPr lang="tr-TR"/>
        </a:p>
      </dgm:t>
    </dgm:pt>
    <dgm:pt modelId="{7554A1F6-2352-41BD-88BA-97FDE5EFE01F}" type="sibTrans" cxnId="{7422170F-4E4A-48FC-BEA3-278E8A2525F4}">
      <dgm:prSet/>
      <dgm:spPr/>
      <dgm:t>
        <a:bodyPr/>
        <a:lstStyle/>
        <a:p>
          <a:endParaRPr lang="tr-TR"/>
        </a:p>
      </dgm:t>
    </dgm:pt>
    <dgm:pt modelId="{A71BD117-A634-436C-B40E-57C86D263112}">
      <dgm:prSet phldrT="[Metin]" custT="1"/>
      <dgm:spPr/>
      <dgm:t>
        <a:bodyPr/>
        <a:lstStyle/>
        <a:p>
          <a:r>
            <a:rPr lang="tr-TR" sz="2600" b="1" dirty="0" smtClean="0"/>
            <a:t>Mikro düzeyde tahliye işlemi </a:t>
          </a:r>
          <a:endParaRPr lang="tr-TR" sz="2600" b="1" dirty="0"/>
        </a:p>
      </dgm:t>
    </dgm:pt>
    <dgm:pt modelId="{BF9BC42C-CE1D-4B8A-B382-1C1C87562711}" type="parTrans" cxnId="{386C4C6D-E67D-40A8-86FD-2076B229FD6E}">
      <dgm:prSet/>
      <dgm:spPr/>
      <dgm:t>
        <a:bodyPr/>
        <a:lstStyle/>
        <a:p>
          <a:endParaRPr lang="tr-TR"/>
        </a:p>
      </dgm:t>
    </dgm:pt>
    <dgm:pt modelId="{C1D630C1-FC6C-40C8-9014-42E1D1355DD4}" type="sibTrans" cxnId="{386C4C6D-E67D-40A8-86FD-2076B229FD6E}">
      <dgm:prSet/>
      <dgm:spPr/>
      <dgm:t>
        <a:bodyPr/>
        <a:lstStyle/>
        <a:p>
          <a:endParaRPr lang="tr-TR"/>
        </a:p>
      </dgm:t>
    </dgm:pt>
    <dgm:pt modelId="{5D913C7B-2D90-4212-A69C-C73995823D93}">
      <dgm:prSet/>
      <dgm:spPr/>
      <dgm:t>
        <a:bodyPr/>
        <a:lstStyle/>
        <a:p>
          <a:r>
            <a:rPr lang="tr-TR" b="1" dirty="0" smtClean="0"/>
            <a:t>SFHS</a:t>
          </a:r>
          <a:endParaRPr lang="tr-TR" dirty="0"/>
        </a:p>
      </dgm:t>
    </dgm:pt>
    <dgm:pt modelId="{E9B25484-D3BB-42F2-ACE2-B679B55DA6AA}" type="parTrans" cxnId="{5CEC0774-6B79-4443-B452-FCDB46EEFE84}">
      <dgm:prSet/>
      <dgm:spPr/>
      <dgm:t>
        <a:bodyPr/>
        <a:lstStyle/>
        <a:p>
          <a:endParaRPr lang="tr-TR"/>
        </a:p>
      </dgm:t>
    </dgm:pt>
    <dgm:pt modelId="{A5DB3FC7-F069-4B5C-AB4F-4D262E34FD8D}" type="sibTrans" cxnId="{5CEC0774-6B79-4443-B452-FCDB46EEFE84}">
      <dgm:prSet/>
      <dgm:spPr/>
      <dgm:t>
        <a:bodyPr/>
        <a:lstStyle/>
        <a:p>
          <a:endParaRPr lang="tr-TR"/>
        </a:p>
      </dgm:t>
    </dgm:pt>
    <dgm:pt modelId="{FC3F5729-F9BE-4A9C-B8F6-77FED55B08CD}" type="pres">
      <dgm:prSet presAssocID="{3D13DCC6-8D7B-4528-90A6-276055E03463}" presName="Name0" presStyleCnt="0">
        <dgm:presLayoutVars>
          <dgm:dir/>
          <dgm:resizeHandles val="exact"/>
        </dgm:presLayoutVars>
      </dgm:prSet>
      <dgm:spPr/>
      <dgm:t>
        <a:bodyPr/>
        <a:lstStyle/>
        <a:p>
          <a:endParaRPr lang="tr-TR"/>
        </a:p>
      </dgm:t>
    </dgm:pt>
    <dgm:pt modelId="{7E5AD682-977F-4A4E-BB35-323BFA1FF10E}" type="pres">
      <dgm:prSet presAssocID="{3D13DCC6-8D7B-4528-90A6-276055E03463}" presName="vNodes" presStyleCnt="0"/>
      <dgm:spPr/>
    </dgm:pt>
    <dgm:pt modelId="{5AD50DB5-2E0B-4051-8DDA-2FF7C1897B13}" type="pres">
      <dgm:prSet presAssocID="{E9A75D24-1BE2-4C00-A638-EDF29F91EFF2}" presName="node" presStyleLbl="node1" presStyleIdx="0" presStyleCnt="3" custScaleX="141762" custScaleY="133670">
        <dgm:presLayoutVars>
          <dgm:bulletEnabled val="1"/>
        </dgm:presLayoutVars>
      </dgm:prSet>
      <dgm:spPr/>
      <dgm:t>
        <a:bodyPr/>
        <a:lstStyle/>
        <a:p>
          <a:endParaRPr lang="tr-TR"/>
        </a:p>
      </dgm:t>
    </dgm:pt>
    <dgm:pt modelId="{4A846DBA-02CA-48BE-8F0B-EEF8037346E6}" type="pres">
      <dgm:prSet presAssocID="{7554A1F6-2352-41BD-88BA-97FDE5EFE01F}" presName="spacerT" presStyleCnt="0"/>
      <dgm:spPr/>
    </dgm:pt>
    <dgm:pt modelId="{23B4CCAA-E5E6-4BCD-954B-18AEFB9DF0B5}" type="pres">
      <dgm:prSet presAssocID="{7554A1F6-2352-41BD-88BA-97FDE5EFE01F}" presName="sibTrans" presStyleLbl="sibTrans2D1" presStyleIdx="0" presStyleCnt="2"/>
      <dgm:spPr/>
      <dgm:t>
        <a:bodyPr/>
        <a:lstStyle/>
        <a:p>
          <a:endParaRPr lang="tr-TR"/>
        </a:p>
      </dgm:t>
    </dgm:pt>
    <dgm:pt modelId="{1548791F-9695-4274-AE12-9C963751BC7F}" type="pres">
      <dgm:prSet presAssocID="{7554A1F6-2352-41BD-88BA-97FDE5EFE01F}" presName="spacerB" presStyleCnt="0"/>
      <dgm:spPr/>
    </dgm:pt>
    <dgm:pt modelId="{5853A95D-218D-49F4-90A4-92A5C2DB96A2}" type="pres">
      <dgm:prSet presAssocID="{5D913C7B-2D90-4212-A69C-C73995823D93}" presName="node" presStyleLbl="node1" presStyleIdx="1" presStyleCnt="3" custScaleX="133065" custScaleY="149645">
        <dgm:presLayoutVars>
          <dgm:bulletEnabled val="1"/>
        </dgm:presLayoutVars>
      </dgm:prSet>
      <dgm:spPr/>
      <dgm:t>
        <a:bodyPr/>
        <a:lstStyle/>
        <a:p>
          <a:endParaRPr lang="tr-TR"/>
        </a:p>
      </dgm:t>
    </dgm:pt>
    <dgm:pt modelId="{7A231E92-DF2A-44F3-886C-E6AA6F5682D2}" type="pres">
      <dgm:prSet presAssocID="{3D13DCC6-8D7B-4528-90A6-276055E03463}" presName="sibTransLast" presStyleLbl="sibTrans2D1" presStyleIdx="1" presStyleCnt="2" custScaleX="170279" custScaleY="104402"/>
      <dgm:spPr/>
      <dgm:t>
        <a:bodyPr/>
        <a:lstStyle/>
        <a:p>
          <a:endParaRPr lang="tr-TR"/>
        </a:p>
      </dgm:t>
    </dgm:pt>
    <dgm:pt modelId="{B2AFCC68-B5B7-4F41-AE21-0B0D93A52D31}" type="pres">
      <dgm:prSet presAssocID="{3D13DCC6-8D7B-4528-90A6-276055E03463}" presName="connectorText" presStyleLbl="sibTrans2D1" presStyleIdx="1" presStyleCnt="2"/>
      <dgm:spPr/>
      <dgm:t>
        <a:bodyPr/>
        <a:lstStyle/>
        <a:p>
          <a:endParaRPr lang="tr-TR"/>
        </a:p>
      </dgm:t>
    </dgm:pt>
    <dgm:pt modelId="{A90691E6-BDE1-4E23-9696-9D4FCB8F2C93}" type="pres">
      <dgm:prSet presAssocID="{3D13DCC6-8D7B-4528-90A6-276055E03463}" presName="lastNode" presStyleLbl="node1" presStyleIdx="2" presStyleCnt="3" custScaleX="122389" custScaleY="141798">
        <dgm:presLayoutVars>
          <dgm:bulletEnabled val="1"/>
        </dgm:presLayoutVars>
      </dgm:prSet>
      <dgm:spPr/>
      <dgm:t>
        <a:bodyPr/>
        <a:lstStyle/>
        <a:p>
          <a:endParaRPr lang="tr-TR"/>
        </a:p>
      </dgm:t>
    </dgm:pt>
  </dgm:ptLst>
  <dgm:cxnLst>
    <dgm:cxn modelId="{8A2FAD42-1D60-4B21-AEB0-36417AA78FD3}" type="presOf" srcId="{5D913C7B-2D90-4212-A69C-C73995823D93}" destId="{5853A95D-218D-49F4-90A4-92A5C2DB96A2}" srcOrd="0" destOrd="0" presId="urn:microsoft.com/office/officeart/2005/8/layout/equation2"/>
    <dgm:cxn modelId="{5CEC0774-6B79-4443-B452-FCDB46EEFE84}" srcId="{3D13DCC6-8D7B-4528-90A6-276055E03463}" destId="{5D913C7B-2D90-4212-A69C-C73995823D93}" srcOrd="1" destOrd="0" parTransId="{E9B25484-D3BB-42F2-ACE2-B679B55DA6AA}" sibTransId="{A5DB3FC7-F069-4B5C-AB4F-4D262E34FD8D}"/>
    <dgm:cxn modelId="{E443A052-C7C3-4684-BF62-34ADF9871849}" type="presOf" srcId="{7554A1F6-2352-41BD-88BA-97FDE5EFE01F}" destId="{23B4CCAA-E5E6-4BCD-954B-18AEFB9DF0B5}" srcOrd="0" destOrd="0" presId="urn:microsoft.com/office/officeart/2005/8/layout/equation2"/>
    <dgm:cxn modelId="{5E7142E7-7863-45AC-8A40-5C45F08830E1}" type="presOf" srcId="{E9A75D24-1BE2-4C00-A638-EDF29F91EFF2}" destId="{5AD50DB5-2E0B-4051-8DDA-2FF7C1897B13}" srcOrd="0" destOrd="0" presId="urn:microsoft.com/office/officeart/2005/8/layout/equation2"/>
    <dgm:cxn modelId="{8D37BAB2-151A-423C-AFA5-323773406F84}" type="presOf" srcId="{A5DB3FC7-F069-4B5C-AB4F-4D262E34FD8D}" destId="{B2AFCC68-B5B7-4F41-AE21-0B0D93A52D31}" srcOrd="1" destOrd="0" presId="urn:microsoft.com/office/officeart/2005/8/layout/equation2"/>
    <dgm:cxn modelId="{04D84C45-8B51-4B30-9431-84638632C106}" type="presOf" srcId="{A71BD117-A634-436C-B40E-57C86D263112}" destId="{A90691E6-BDE1-4E23-9696-9D4FCB8F2C93}" srcOrd="0" destOrd="0" presId="urn:microsoft.com/office/officeart/2005/8/layout/equation2"/>
    <dgm:cxn modelId="{D6D003AF-0F2E-4DA1-B79F-7A961E6930BB}" type="presOf" srcId="{3D13DCC6-8D7B-4528-90A6-276055E03463}" destId="{FC3F5729-F9BE-4A9C-B8F6-77FED55B08CD}" srcOrd="0" destOrd="0" presId="urn:microsoft.com/office/officeart/2005/8/layout/equation2"/>
    <dgm:cxn modelId="{B8D3CECD-534D-4DF6-BC11-BEBD81DD3BD8}" type="presOf" srcId="{A5DB3FC7-F069-4B5C-AB4F-4D262E34FD8D}" destId="{7A231E92-DF2A-44F3-886C-E6AA6F5682D2}" srcOrd="0" destOrd="0" presId="urn:microsoft.com/office/officeart/2005/8/layout/equation2"/>
    <dgm:cxn modelId="{386C4C6D-E67D-40A8-86FD-2076B229FD6E}" srcId="{3D13DCC6-8D7B-4528-90A6-276055E03463}" destId="{A71BD117-A634-436C-B40E-57C86D263112}" srcOrd="2" destOrd="0" parTransId="{BF9BC42C-CE1D-4B8A-B382-1C1C87562711}" sibTransId="{C1D630C1-FC6C-40C8-9014-42E1D1355DD4}"/>
    <dgm:cxn modelId="{7422170F-4E4A-48FC-BEA3-278E8A2525F4}" srcId="{3D13DCC6-8D7B-4528-90A6-276055E03463}" destId="{E9A75D24-1BE2-4C00-A638-EDF29F91EFF2}" srcOrd="0" destOrd="0" parTransId="{3778C098-A1C7-4B10-BDD8-318E3344C2F6}" sibTransId="{7554A1F6-2352-41BD-88BA-97FDE5EFE01F}"/>
    <dgm:cxn modelId="{BE3D0061-D59A-449E-BB1F-76816057FA1A}" type="presParOf" srcId="{FC3F5729-F9BE-4A9C-B8F6-77FED55B08CD}" destId="{7E5AD682-977F-4A4E-BB35-323BFA1FF10E}" srcOrd="0" destOrd="0" presId="urn:microsoft.com/office/officeart/2005/8/layout/equation2"/>
    <dgm:cxn modelId="{92ADD181-DFC9-4D15-BA3E-1F5ADD1329AB}" type="presParOf" srcId="{7E5AD682-977F-4A4E-BB35-323BFA1FF10E}" destId="{5AD50DB5-2E0B-4051-8DDA-2FF7C1897B13}" srcOrd="0" destOrd="0" presId="urn:microsoft.com/office/officeart/2005/8/layout/equation2"/>
    <dgm:cxn modelId="{7D2BE0EC-3661-4735-B94D-7ED2F994646C}" type="presParOf" srcId="{7E5AD682-977F-4A4E-BB35-323BFA1FF10E}" destId="{4A846DBA-02CA-48BE-8F0B-EEF8037346E6}" srcOrd="1" destOrd="0" presId="urn:microsoft.com/office/officeart/2005/8/layout/equation2"/>
    <dgm:cxn modelId="{3101E96A-6432-418F-8F31-77F65F101902}" type="presParOf" srcId="{7E5AD682-977F-4A4E-BB35-323BFA1FF10E}" destId="{23B4CCAA-E5E6-4BCD-954B-18AEFB9DF0B5}" srcOrd="2" destOrd="0" presId="urn:microsoft.com/office/officeart/2005/8/layout/equation2"/>
    <dgm:cxn modelId="{D661A152-67FF-4D13-BDDC-C49858D31DD0}" type="presParOf" srcId="{7E5AD682-977F-4A4E-BB35-323BFA1FF10E}" destId="{1548791F-9695-4274-AE12-9C963751BC7F}" srcOrd="3" destOrd="0" presId="urn:microsoft.com/office/officeart/2005/8/layout/equation2"/>
    <dgm:cxn modelId="{A944F9A4-BDCC-4286-B21C-C9E6952D683F}" type="presParOf" srcId="{7E5AD682-977F-4A4E-BB35-323BFA1FF10E}" destId="{5853A95D-218D-49F4-90A4-92A5C2DB96A2}" srcOrd="4" destOrd="0" presId="urn:microsoft.com/office/officeart/2005/8/layout/equation2"/>
    <dgm:cxn modelId="{4F20B55A-4681-4809-8E23-9C84549AF96A}" type="presParOf" srcId="{FC3F5729-F9BE-4A9C-B8F6-77FED55B08CD}" destId="{7A231E92-DF2A-44F3-886C-E6AA6F5682D2}" srcOrd="1" destOrd="0" presId="urn:microsoft.com/office/officeart/2005/8/layout/equation2"/>
    <dgm:cxn modelId="{CB31EEF0-9984-4BCB-B4B1-DA52E3109210}" type="presParOf" srcId="{7A231E92-DF2A-44F3-886C-E6AA6F5682D2}" destId="{B2AFCC68-B5B7-4F41-AE21-0B0D93A52D31}" srcOrd="0" destOrd="0" presId="urn:microsoft.com/office/officeart/2005/8/layout/equation2"/>
    <dgm:cxn modelId="{EB26F6DE-C0F4-4FF0-908A-699A4618BBD3}" type="presParOf" srcId="{FC3F5729-F9BE-4A9C-B8F6-77FED55B08CD}" destId="{A90691E6-BDE1-4E23-9696-9D4FCB8F2C93}"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E40A-BACC-4D8C-939F-E7740A2C2E71}">
      <dsp:nvSpPr>
        <dsp:cNvPr id="0" name=""/>
        <dsp:cNvSpPr/>
      </dsp:nvSpPr>
      <dsp:spPr>
        <a:xfrm>
          <a:off x="3259604" y="2682368"/>
          <a:ext cx="375413" cy="2349570"/>
        </a:xfrm>
        <a:custGeom>
          <a:avLst/>
          <a:gdLst/>
          <a:ahLst/>
          <a:cxnLst/>
          <a:rect l="0" t="0" r="0" b="0"/>
          <a:pathLst>
            <a:path>
              <a:moveTo>
                <a:pt x="0" y="0"/>
              </a:moveTo>
              <a:lnTo>
                <a:pt x="0" y="2349570"/>
              </a:lnTo>
              <a:lnTo>
                <a:pt x="375413" y="23495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7DD7E-1094-4592-8246-DE4F94436C25}">
      <dsp:nvSpPr>
        <dsp:cNvPr id="0" name=""/>
        <dsp:cNvSpPr/>
      </dsp:nvSpPr>
      <dsp:spPr>
        <a:xfrm>
          <a:off x="3259604" y="2682368"/>
          <a:ext cx="375413" cy="923762"/>
        </a:xfrm>
        <a:custGeom>
          <a:avLst/>
          <a:gdLst/>
          <a:ahLst/>
          <a:cxnLst/>
          <a:rect l="0" t="0" r="0" b="0"/>
          <a:pathLst>
            <a:path>
              <a:moveTo>
                <a:pt x="0" y="0"/>
              </a:moveTo>
              <a:lnTo>
                <a:pt x="0" y="923762"/>
              </a:lnTo>
              <a:lnTo>
                <a:pt x="375413" y="9237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371BC-10BA-410F-9598-4678580E5B62}">
      <dsp:nvSpPr>
        <dsp:cNvPr id="0" name=""/>
        <dsp:cNvSpPr/>
      </dsp:nvSpPr>
      <dsp:spPr>
        <a:xfrm>
          <a:off x="2756227" y="1256560"/>
          <a:ext cx="1504477" cy="421717"/>
        </a:xfrm>
        <a:custGeom>
          <a:avLst/>
          <a:gdLst/>
          <a:ahLst/>
          <a:cxnLst/>
          <a:rect l="0" t="0" r="0" b="0"/>
          <a:pathLst>
            <a:path>
              <a:moveTo>
                <a:pt x="0" y="0"/>
              </a:moveTo>
              <a:lnTo>
                <a:pt x="0" y="210858"/>
              </a:lnTo>
              <a:lnTo>
                <a:pt x="1504477" y="210858"/>
              </a:lnTo>
              <a:lnTo>
                <a:pt x="1504477" y="4217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904C68-2E4D-4D13-ACC2-36FD118F6C99}">
      <dsp:nvSpPr>
        <dsp:cNvPr id="0" name=""/>
        <dsp:cNvSpPr/>
      </dsp:nvSpPr>
      <dsp:spPr>
        <a:xfrm>
          <a:off x="259096" y="2682368"/>
          <a:ext cx="388085" cy="2349570"/>
        </a:xfrm>
        <a:custGeom>
          <a:avLst/>
          <a:gdLst/>
          <a:ahLst/>
          <a:cxnLst/>
          <a:rect l="0" t="0" r="0" b="0"/>
          <a:pathLst>
            <a:path>
              <a:moveTo>
                <a:pt x="0" y="0"/>
              </a:moveTo>
              <a:lnTo>
                <a:pt x="0" y="2349570"/>
              </a:lnTo>
              <a:lnTo>
                <a:pt x="388085" y="23495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658D1-757C-4042-A91D-2C4698448B9F}">
      <dsp:nvSpPr>
        <dsp:cNvPr id="0" name=""/>
        <dsp:cNvSpPr/>
      </dsp:nvSpPr>
      <dsp:spPr>
        <a:xfrm>
          <a:off x="259096" y="2682368"/>
          <a:ext cx="388085" cy="923762"/>
        </a:xfrm>
        <a:custGeom>
          <a:avLst/>
          <a:gdLst/>
          <a:ahLst/>
          <a:cxnLst/>
          <a:rect l="0" t="0" r="0" b="0"/>
          <a:pathLst>
            <a:path>
              <a:moveTo>
                <a:pt x="0" y="0"/>
              </a:moveTo>
              <a:lnTo>
                <a:pt x="0" y="923762"/>
              </a:lnTo>
              <a:lnTo>
                <a:pt x="388085" y="9237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09AF8-64E0-46F0-8DAA-550831AE387C}">
      <dsp:nvSpPr>
        <dsp:cNvPr id="0" name=""/>
        <dsp:cNvSpPr/>
      </dsp:nvSpPr>
      <dsp:spPr>
        <a:xfrm>
          <a:off x="1293992" y="1256560"/>
          <a:ext cx="1462235" cy="421717"/>
        </a:xfrm>
        <a:custGeom>
          <a:avLst/>
          <a:gdLst/>
          <a:ahLst/>
          <a:cxnLst/>
          <a:rect l="0" t="0" r="0" b="0"/>
          <a:pathLst>
            <a:path>
              <a:moveTo>
                <a:pt x="1462235" y="0"/>
              </a:moveTo>
              <a:lnTo>
                <a:pt x="1462235" y="210858"/>
              </a:lnTo>
              <a:lnTo>
                <a:pt x="0" y="210858"/>
              </a:lnTo>
              <a:lnTo>
                <a:pt x="0" y="4217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A80658-383E-4975-B071-998E8312F562}">
      <dsp:nvSpPr>
        <dsp:cNvPr id="0" name=""/>
        <dsp:cNvSpPr/>
      </dsp:nvSpPr>
      <dsp:spPr>
        <a:xfrm>
          <a:off x="1019293" y="252470"/>
          <a:ext cx="3473869" cy="10040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rPr>
            <a:t>DOYMAMIŞ BÖLGENİN İZLENMESİ</a:t>
          </a:r>
          <a:endParaRPr lang="tr-TR" sz="2400" b="1" kern="1200" dirty="0">
            <a:effectLst>
              <a:outerShdw blurRad="38100" dist="38100" dir="2700000" algn="tl">
                <a:srgbClr val="000000">
                  <a:alpha val="43137"/>
                </a:srgbClr>
              </a:outerShdw>
            </a:effectLst>
          </a:endParaRPr>
        </a:p>
      </dsp:txBody>
      <dsp:txXfrm>
        <a:off x="1019293" y="252470"/>
        <a:ext cx="3473869" cy="1004089"/>
      </dsp:txXfrm>
    </dsp:sp>
    <dsp:sp modelId="{4162D4E6-1F73-4FA1-AE7A-2B19D2922A6C}">
      <dsp:nvSpPr>
        <dsp:cNvPr id="0" name=""/>
        <dsp:cNvSpPr/>
      </dsp:nvSpPr>
      <dsp:spPr>
        <a:xfrm>
          <a:off x="373" y="1678278"/>
          <a:ext cx="2587238" cy="100408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Katı numunelerden </a:t>
          </a:r>
          <a:r>
            <a:rPr lang="tr-TR" sz="2400" b="1" kern="1200" dirty="0" err="1" smtClean="0"/>
            <a:t>özütleme</a:t>
          </a:r>
          <a:r>
            <a:rPr lang="tr-TR" sz="2400" b="1" kern="1200" dirty="0" smtClean="0"/>
            <a:t> </a:t>
          </a:r>
          <a:endParaRPr lang="tr-TR" sz="2400" b="1" kern="1200" dirty="0"/>
        </a:p>
      </dsp:txBody>
      <dsp:txXfrm>
        <a:off x="373" y="1678278"/>
        <a:ext cx="2587238" cy="1004089"/>
      </dsp:txXfrm>
    </dsp:sp>
    <dsp:sp modelId="{B6906711-7795-4A5B-96F7-8A0FD649EF2E}">
      <dsp:nvSpPr>
        <dsp:cNvPr id="0" name=""/>
        <dsp:cNvSpPr/>
      </dsp:nvSpPr>
      <dsp:spPr>
        <a:xfrm>
          <a:off x="647182" y="3104085"/>
          <a:ext cx="2008179" cy="100408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smtClean="0"/>
            <a:t>Elle çalıştırılan </a:t>
          </a:r>
          <a:endParaRPr lang="tr-TR" sz="2300" kern="1200" dirty="0"/>
        </a:p>
      </dsp:txBody>
      <dsp:txXfrm>
        <a:off x="647182" y="3104085"/>
        <a:ext cx="2008179" cy="1004089"/>
      </dsp:txXfrm>
    </dsp:sp>
    <dsp:sp modelId="{A41AC268-8BCD-43DE-A80A-5231E0DA5590}">
      <dsp:nvSpPr>
        <dsp:cNvPr id="0" name=""/>
        <dsp:cNvSpPr/>
      </dsp:nvSpPr>
      <dsp:spPr>
        <a:xfrm>
          <a:off x="647182" y="4529893"/>
          <a:ext cx="2008179" cy="100408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smtClean="0"/>
            <a:t>Güç tahrikli çalıştırılan </a:t>
          </a:r>
          <a:endParaRPr lang="tr-TR" sz="2300" kern="1200" dirty="0"/>
        </a:p>
      </dsp:txBody>
      <dsp:txXfrm>
        <a:off x="647182" y="4529893"/>
        <a:ext cx="2008179" cy="1004089"/>
      </dsp:txXfrm>
    </dsp:sp>
    <dsp:sp modelId="{1D42292D-651A-4E96-8BEF-7F54B76BD4C6}">
      <dsp:nvSpPr>
        <dsp:cNvPr id="0" name=""/>
        <dsp:cNvSpPr/>
      </dsp:nvSpPr>
      <dsp:spPr>
        <a:xfrm>
          <a:off x="3009328" y="1678278"/>
          <a:ext cx="2502753" cy="100408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Gözenek sıvılarından numune alma</a:t>
          </a:r>
          <a:endParaRPr lang="tr-TR" sz="2400" b="1" kern="1200" dirty="0"/>
        </a:p>
      </dsp:txBody>
      <dsp:txXfrm>
        <a:off x="3009328" y="1678278"/>
        <a:ext cx="2502753" cy="1004089"/>
      </dsp:txXfrm>
    </dsp:sp>
    <dsp:sp modelId="{E2381C4C-9334-418B-9068-1BDF4A2DE301}">
      <dsp:nvSpPr>
        <dsp:cNvPr id="0" name=""/>
        <dsp:cNvSpPr/>
      </dsp:nvSpPr>
      <dsp:spPr>
        <a:xfrm>
          <a:off x="3635017" y="3104085"/>
          <a:ext cx="2008179" cy="100408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smtClean="0"/>
            <a:t>Vakumlu</a:t>
          </a:r>
          <a:endParaRPr lang="tr-TR" sz="2300" kern="1200" dirty="0"/>
        </a:p>
      </dsp:txBody>
      <dsp:txXfrm>
        <a:off x="3635017" y="3104085"/>
        <a:ext cx="2008179" cy="1004089"/>
      </dsp:txXfrm>
    </dsp:sp>
    <dsp:sp modelId="{B2078B7A-4CAE-42B9-8F93-5FADD219F5AF}">
      <dsp:nvSpPr>
        <dsp:cNvPr id="0" name=""/>
        <dsp:cNvSpPr/>
      </dsp:nvSpPr>
      <dsp:spPr>
        <a:xfrm>
          <a:off x="3635017" y="4529893"/>
          <a:ext cx="2008179" cy="100408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smtClean="0"/>
            <a:t>Süzmeli toprak suyu numune  alma</a:t>
          </a:r>
          <a:endParaRPr lang="tr-TR" sz="2300" kern="1200" dirty="0"/>
        </a:p>
      </dsp:txBody>
      <dsp:txXfrm>
        <a:off x="3635017" y="4529893"/>
        <a:ext cx="2008179" cy="100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92ADF7-06C3-4EA8-B756-86BA4BE8F02C}" type="datetimeFigureOut">
              <a:rPr lang="tr-TR" smtClean="0"/>
              <a:pPr/>
              <a:t>16.12.2015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A9D7A-590D-4E88-8F6C-7555EA5BA4A9}" type="slidenum">
              <a:rPr lang="tr-TR" smtClean="0"/>
              <a:pPr/>
              <a:t>‹#›</a:t>
            </a:fld>
            <a:endParaRPr lang="tr-TR"/>
          </a:p>
        </p:txBody>
      </p:sp>
    </p:spTree>
    <p:extLst>
      <p:ext uri="{BB962C8B-B14F-4D97-AF65-F5344CB8AC3E}">
        <p14:creationId xmlns:p14="http://schemas.microsoft.com/office/powerpoint/2010/main" val="3867240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05D07-CFBF-45DD-9ADE-EE337D10D1D2}" type="datetimeFigureOut">
              <a:rPr lang="tr-TR" smtClean="0"/>
              <a:pPr/>
              <a:t>16.12.2015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7EECA-6724-4554-8161-732107163D45}" type="slidenum">
              <a:rPr lang="tr-TR" smtClean="0"/>
              <a:pPr/>
              <a:t>‹#›</a:t>
            </a:fld>
            <a:endParaRPr lang="tr-TR"/>
          </a:p>
        </p:txBody>
      </p:sp>
    </p:spTree>
    <p:extLst>
      <p:ext uri="{BB962C8B-B14F-4D97-AF65-F5344CB8AC3E}">
        <p14:creationId xmlns:p14="http://schemas.microsoft.com/office/powerpoint/2010/main" val="169855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1 Slayt Görüntüsü Yer Tutucusu"/>
          <p:cNvSpPr>
            <a:spLocks noGrp="1" noRot="1" noChangeAspect="1"/>
          </p:cNvSpPr>
          <p:nvPr>
            <p:ph type="sldImg"/>
          </p:nvPr>
        </p:nvSpPr>
        <p:spPr bwMode="auto">
          <a:noFill/>
          <a:ln>
            <a:solidFill>
              <a:srgbClr val="000000"/>
            </a:solidFill>
            <a:miter lim="800000"/>
            <a:headEnd/>
            <a:tailEnd/>
          </a:ln>
        </p:spPr>
      </p:sp>
      <p:sp>
        <p:nvSpPr>
          <p:cNvPr id="9218"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3 Slayt Numarası Yer Tutucusu"/>
          <p:cNvSpPr>
            <a:spLocks noGrp="1"/>
          </p:cNvSpPr>
          <p:nvPr>
            <p:ph type="sldNum" sz="quarter" idx="5"/>
          </p:nvPr>
        </p:nvSpPr>
        <p:spPr/>
        <p:txBody>
          <a:bodyPr/>
          <a:lstStyle/>
          <a:p>
            <a:pPr>
              <a:defRPr/>
            </a:pPr>
            <a:fld id="{AACDCA77-2C55-4F6D-AC64-AC2919A82F69}" type="slidenum">
              <a:rPr lang="tr-TR" smtClean="0">
                <a:solidFill>
                  <a:prstClr val="black"/>
                </a:solidFill>
              </a:rPr>
              <a:pPr>
                <a:defRPr/>
              </a:pPr>
              <a:t>1</a:t>
            </a:fld>
            <a:endParaRPr lang="tr-T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En uygun numune alma programı</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için, bütün bu faktörler dikkate alınmalıdır.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Analiz için seçilen değişkenler, araştırmanın amacını ve/veya sahanın geçmişteki, günümüzdeki ve gelecekte düşünülen kullanımlarını yansıtmalıdır.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Doğal kirletici kaynakların bir sonucu olarak, incelenmekte olan bölgede yüksek derişimler zaten mevcut olabilir.</a:t>
            </a:r>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Elle çalıştırılan numune alma cihazları: </a:t>
            </a:r>
            <a:r>
              <a:rPr lang="tr-TR" sz="1200" kern="1200" dirty="0" smtClean="0">
                <a:solidFill>
                  <a:schemeClr val="tx1"/>
                </a:solidFill>
                <a:latin typeface="+mn-lt"/>
                <a:ea typeface="+mn-ea"/>
                <a:cs typeface="+mn-cs"/>
              </a:rPr>
              <a:t>Bunlar genelde, boru veya matkap şeklinde numune alma cihazlarıdır. Boru şeklinde numune alma cihazları, numuneyi almak için yere çakılır. Matkapların, en alt kısmında kesici uçlar ve hemen üst kısımda bir numune bölmesi (tepesi ve tabanı açık) bulunur. Numune alma cihazı, elle yerin içine doğru döndürülür.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Güç tahrikli çalıştırılan numune</a:t>
            </a:r>
            <a:r>
              <a:rPr lang="tr-TR" sz="1200" b="1" kern="1200" baseline="0" dirty="0" smtClean="0">
                <a:solidFill>
                  <a:schemeClr val="tx1"/>
                </a:solidFill>
                <a:latin typeface="+mn-lt"/>
                <a:ea typeface="+mn-ea"/>
                <a:cs typeface="+mn-cs"/>
              </a:rPr>
              <a:t> cihazları: </a:t>
            </a:r>
            <a:r>
              <a:rPr lang="tr-TR" sz="1200" kern="1200" dirty="0" smtClean="0">
                <a:solidFill>
                  <a:schemeClr val="tx1"/>
                </a:solidFill>
                <a:latin typeface="+mn-lt"/>
                <a:ea typeface="+mn-ea"/>
                <a:cs typeface="+mn-cs"/>
              </a:rPr>
              <a:t>Doymamış bölgeden numune almada, </a:t>
            </a:r>
            <a:r>
              <a:rPr lang="tr-TR" sz="1200" kern="1200" dirty="0" err="1" smtClean="0">
                <a:solidFill>
                  <a:schemeClr val="tx1"/>
                </a:solidFill>
                <a:latin typeface="+mn-lt"/>
                <a:ea typeface="+mn-ea"/>
                <a:cs typeface="+mn-cs"/>
              </a:rPr>
              <a:t>standard</a:t>
            </a:r>
            <a:r>
              <a:rPr lang="tr-TR" sz="1200" kern="1200" dirty="0" smtClean="0">
                <a:solidFill>
                  <a:schemeClr val="tx1"/>
                </a:solidFill>
                <a:latin typeface="+mn-lt"/>
                <a:ea typeface="+mn-ea"/>
                <a:cs typeface="+mn-cs"/>
              </a:rPr>
              <a:t> sondaj teknikleri kullanılabilir. Numune almak için, dolma ve delik gövdeli matkaplar kullanılabilir. Dolma gövdeli matkabın kullanıldığı yöntemlerde numuneler, matkabın dönme hareketinin etkisiyle yüzeye geri çıkan parçalardan alınır. Ancak bu durum çapraz kirlenmeye sebep olabilir.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Vakumlu numune alma cihazları: </a:t>
            </a:r>
            <a:r>
              <a:rPr lang="tr-TR" sz="1200" kern="1200" dirty="0" smtClean="0">
                <a:solidFill>
                  <a:schemeClr val="tx1"/>
                </a:solidFill>
                <a:latin typeface="+mn-lt"/>
                <a:ea typeface="+mn-ea"/>
                <a:cs typeface="+mn-cs"/>
              </a:rPr>
              <a:t>Zeminin altına yerleştirilen bu numune alma cihazları, gözenek suyunu numune toplayıcının içerisine çekmek için vakum kullanır.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Süzmeli toprak suyu numune alma cihazları: </a:t>
            </a:r>
            <a:r>
              <a:rPr lang="tr-TR" sz="1200" kern="1200" dirty="0" smtClean="0">
                <a:solidFill>
                  <a:schemeClr val="tx1"/>
                </a:solidFill>
                <a:latin typeface="+mn-lt"/>
                <a:ea typeface="+mn-ea"/>
                <a:cs typeface="+mn-cs"/>
              </a:rPr>
              <a:t>Elek ve fitil tiplerini içeren bu numune alma cihazları, doymuş bölgedeki ortam suyunun ve tercihi yollardan (çatlaklar vb.) akan suyun yolunu kesmek için, yerçekimi ve/veya kılcal hareketi kullanır.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14</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15</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Doymuş bölgenin izlenmesinde kullanılan büyük tipli izleme tesisleri</a:t>
            </a:r>
            <a:r>
              <a:rPr lang="tr-TR" baseline="0" dirty="0" smtClean="0"/>
              <a:t> görülmektedir.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16</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lphaLcParenR"/>
            </a:pPr>
            <a:r>
              <a:rPr lang="tr-TR" sz="1200" kern="1200" dirty="0" smtClean="0">
                <a:solidFill>
                  <a:schemeClr val="tx1"/>
                </a:solidFill>
                <a:effectLst/>
                <a:latin typeface="+mn-lt"/>
                <a:ea typeface="+mn-ea"/>
                <a:cs typeface="+mn-cs"/>
              </a:rPr>
              <a:t>Şekli kuyuları göstermekte, b) şeklinde kesikli çizgiler </a:t>
            </a:r>
            <a:r>
              <a:rPr lang="tr-TR" sz="1200" kern="1200" baseline="0" dirty="0" smtClean="0">
                <a:solidFill>
                  <a:schemeClr val="tx1"/>
                </a:solidFill>
                <a:effectLst/>
                <a:latin typeface="+mn-lt"/>
                <a:ea typeface="+mn-ea"/>
                <a:cs typeface="+mn-cs"/>
              </a:rPr>
              <a:t>ise bir kirleticinin yeraltısuyuna karışması durumunda varsayımsal olarak kapladığı alanı göstermektedir. </a:t>
            </a:r>
            <a:endParaRPr lang="tr-TR" sz="1200" kern="1200" dirty="0" smtClean="0">
              <a:solidFill>
                <a:schemeClr val="tx1"/>
              </a:solidFill>
              <a:effectLst/>
              <a:latin typeface="+mn-lt"/>
              <a:ea typeface="+mn-ea"/>
              <a:cs typeface="+mn-cs"/>
            </a:endParaRPr>
          </a:p>
          <a:p>
            <a:pPr marL="228600" indent="-228600">
              <a:buAutoNum type="alphaLcParenR"/>
            </a:pP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“L” kuyusundan elde edilen numuneler: </a:t>
            </a:r>
          </a:p>
          <a:p>
            <a:pPr lvl="0"/>
            <a:r>
              <a:rPr lang="tr-TR" sz="1200" kern="1200" dirty="0" smtClean="0">
                <a:solidFill>
                  <a:schemeClr val="tx1"/>
                </a:solidFill>
                <a:effectLst/>
                <a:latin typeface="+mn-lt"/>
                <a:ea typeface="+mn-ea"/>
                <a:cs typeface="+mn-cs"/>
              </a:rPr>
              <a:t>Kuyu filtre aralığının üst kısmındaki </a:t>
            </a:r>
            <a:r>
              <a:rPr lang="tr-TR" sz="1200" kern="1200" dirty="0" err="1" smtClean="0">
                <a:solidFill>
                  <a:schemeClr val="tx1"/>
                </a:solidFill>
                <a:effectLst/>
                <a:latin typeface="+mn-lt"/>
                <a:ea typeface="+mn-ea"/>
                <a:cs typeface="+mn-cs"/>
              </a:rPr>
              <a:t>akiferin</a:t>
            </a:r>
            <a:r>
              <a:rPr lang="tr-TR" sz="1200" kern="1200" dirty="0" smtClean="0">
                <a:solidFill>
                  <a:schemeClr val="tx1"/>
                </a:solidFill>
                <a:effectLst/>
                <a:latin typeface="+mn-lt"/>
                <a:ea typeface="+mn-ea"/>
                <a:cs typeface="+mn-cs"/>
              </a:rPr>
              <a:t> yüksek konsantrasyonlarını olduğundan düşük gösterir </a:t>
            </a:r>
          </a:p>
          <a:p>
            <a:pPr lvl="0"/>
            <a:r>
              <a:rPr lang="tr-TR" sz="1200" kern="1200" dirty="0" err="1" smtClean="0">
                <a:solidFill>
                  <a:schemeClr val="tx1"/>
                </a:solidFill>
                <a:effectLst/>
                <a:latin typeface="+mn-lt"/>
                <a:ea typeface="+mn-ea"/>
                <a:cs typeface="+mn-cs"/>
              </a:rPr>
              <a:t>Akiferdeki</a:t>
            </a:r>
            <a:r>
              <a:rPr lang="tr-TR" sz="1200" kern="1200" dirty="0" smtClean="0">
                <a:solidFill>
                  <a:schemeClr val="tx1"/>
                </a:solidFill>
                <a:effectLst/>
                <a:latin typeface="+mn-lt"/>
                <a:ea typeface="+mn-ea"/>
                <a:cs typeface="+mn-cs"/>
              </a:rPr>
              <a:t> çözünmüş faz kirliliğinin derinliği hakkındaki tahminlere yönelik abartılı sonuçlar verir. </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“N” kuyusundan elde edilen numuneler: </a:t>
            </a:r>
          </a:p>
          <a:p>
            <a:r>
              <a:rPr lang="tr-TR" sz="1200" kern="1200" dirty="0" smtClean="0">
                <a:solidFill>
                  <a:schemeClr val="tx1"/>
                </a:solidFill>
                <a:effectLst/>
                <a:latin typeface="+mn-lt"/>
                <a:ea typeface="+mn-ea"/>
                <a:cs typeface="+mn-cs"/>
              </a:rPr>
              <a:t>Farklı derinliklerde filtrelere sahip çok seviyeli bir kuyu olup, </a:t>
            </a:r>
            <a:r>
              <a:rPr lang="tr-TR" sz="1200" kern="1200" dirty="0" err="1" smtClean="0">
                <a:solidFill>
                  <a:schemeClr val="tx1"/>
                </a:solidFill>
                <a:effectLst/>
                <a:latin typeface="+mn-lt"/>
                <a:ea typeface="+mn-ea"/>
                <a:cs typeface="+mn-cs"/>
              </a:rPr>
              <a:t>akiferdeki</a:t>
            </a:r>
            <a:r>
              <a:rPr lang="tr-TR" sz="1200" kern="1200" dirty="0" smtClean="0">
                <a:solidFill>
                  <a:schemeClr val="tx1"/>
                </a:solidFill>
                <a:effectLst/>
                <a:latin typeface="+mn-lt"/>
                <a:ea typeface="+mn-ea"/>
                <a:cs typeface="+mn-cs"/>
              </a:rPr>
              <a:t> çözünmüş faz kirleticilerinin gerçek dağılımına en yakın numuneler alınmasını sağlamaktadır.</a:t>
            </a:r>
            <a:endParaRPr lang="tr-TR" dirty="0"/>
          </a:p>
        </p:txBody>
      </p:sp>
      <p:sp>
        <p:nvSpPr>
          <p:cNvPr id="4" name="Slayt Numarası Yer Tutucusu 3"/>
          <p:cNvSpPr>
            <a:spLocks noGrp="1"/>
          </p:cNvSpPr>
          <p:nvPr>
            <p:ph type="sldNum" sz="quarter" idx="10"/>
          </p:nvPr>
        </p:nvSpPr>
        <p:spPr/>
        <p:txBody>
          <a:bodyPr/>
          <a:lstStyle/>
          <a:p>
            <a:fld id="{8F9019E0-BAA4-4D7A-B9A6-8708E003F42C}" type="slidenum">
              <a:rPr lang="tr-TR" smtClean="0"/>
              <a:pPr/>
              <a:t>18</a:t>
            </a:fld>
            <a:endParaRPr lang="tr-TR"/>
          </a:p>
        </p:txBody>
      </p:sp>
    </p:spTree>
    <p:extLst>
      <p:ext uri="{BB962C8B-B14F-4D97-AF65-F5344CB8AC3E}">
        <p14:creationId xmlns:p14="http://schemas.microsoft.com/office/powerpoint/2010/main" val="211245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Uzun kuyu filtrelerine ilişkin bu sorunlar, filtre aralığı boyunca düşük geçirgenliğe sahip katman ile yüksek geçirgenliğe sahip katmanın bir arada olması durumunda daha da artmaktadır. Böyle bir durumda yeraltısuyu, maksimum kirlenmenin olduğu katman olsun yada olmasın, daha yüksek geçirgenliğe sahip akım bölgelerinden su çeker. </a:t>
            </a:r>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19</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Yüksek pompalama hızı, özellikle uzun filtre kullanılması durumunda, kirletici bulutu konumu ve kirletici konsantrasyonu hakkında hatalı</a:t>
            </a:r>
            <a:r>
              <a:rPr lang="tr-TR" sz="1200" kern="1200" baseline="0" dirty="0" smtClean="0">
                <a:solidFill>
                  <a:schemeClr val="tx1"/>
                </a:solidFill>
                <a:latin typeface="+mn-lt"/>
                <a:ea typeface="+mn-ea"/>
                <a:cs typeface="+mn-cs"/>
              </a:rPr>
              <a:t> bilgiler sunar. Şekilde göründüğü üzere </a:t>
            </a:r>
            <a:r>
              <a:rPr lang="tr-TR" sz="1200" kern="1200" dirty="0" smtClean="0">
                <a:solidFill>
                  <a:schemeClr val="tx1"/>
                </a:solidFill>
                <a:latin typeface="+mn-lt"/>
                <a:ea typeface="+mn-ea"/>
                <a:cs typeface="+mn-cs"/>
              </a:rPr>
              <a:t>yüksek pompalama hızının kirleticilerin farklı bir katmana çekilmesindeki etkis</a:t>
            </a:r>
            <a:r>
              <a:rPr lang="tr-TR" sz="1200" kern="1200" baseline="0" dirty="0" smtClean="0">
                <a:solidFill>
                  <a:schemeClr val="tx1"/>
                </a:solidFill>
                <a:latin typeface="+mn-lt"/>
                <a:ea typeface="+mn-ea"/>
                <a:cs typeface="+mn-cs"/>
              </a:rPr>
              <a:t>i görülmektedir. </a:t>
            </a:r>
            <a:r>
              <a:rPr lang="tr-TR" sz="1200" kern="1200" dirty="0" smtClean="0">
                <a:solidFill>
                  <a:schemeClr val="tx1"/>
                </a:solidFill>
                <a:latin typeface="+mn-lt"/>
                <a:ea typeface="+mn-ea"/>
                <a:cs typeface="+mn-cs"/>
              </a:rPr>
              <a:t>Böyle bir durum, kirletici bulutunun normal ölçüsünden çok daha geniş bir alanda tahmin edilmesinin yanı sıra kirliliğin kirlenmemiş bölgelere yayılması sonucunu da doğurmaktadır. </a:t>
            </a:r>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20</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kern="1200" dirty="0" smtClean="0">
                <a:ln w="12700">
                  <a:solidFill>
                    <a:schemeClr val="tx2">
                      <a:satMod val="155000"/>
                    </a:schemeClr>
                  </a:solidFill>
                  <a:prstDash val="solid"/>
                </a:ln>
                <a:solidFill>
                  <a:srgbClr val="18029A"/>
                </a:solidFill>
                <a:latin typeface="+mn-lt"/>
                <a:ea typeface="+mn-ea"/>
                <a:cs typeface="+mn-cs"/>
              </a:rPr>
              <a:t>Farklı yer altı suyu değişkenleri için numune alma cihazlarının uygunluğu tabloda </a:t>
            </a:r>
            <a:r>
              <a:rPr lang="tr-TR" sz="1000" b="1" kern="1200" baseline="0" dirty="0" smtClean="0">
                <a:ln w="12700">
                  <a:solidFill>
                    <a:schemeClr val="tx2">
                      <a:satMod val="155000"/>
                    </a:schemeClr>
                  </a:solidFill>
                  <a:prstDash val="solid"/>
                </a:ln>
                <a:solidFill>
                  <a:srgbClr val="18029A"/>
                </a:solidFill>
                <a:latin typeface="+mn-lt"/>
                <a:ea typeface="+mn-ea"/>
                <a:cs typeface="+mn-cs"/>
              </a:rPr>
              <a:t>görülmektedir. </a:t>
            </a:r>
            <a:endParaRPr lang="tr-TR" sz="1000" b="1" kern="1200" dirty="0" smtClean="0">
              <a:ln w="12700">
                <a:solidFill>
                  <a:schemeClr val="tx2">
                    <a:satMod val="155000"/>
                  </a:schemeClr>
                </a:solidFill>
                <a:prstDash val="solid"/>
              </a:ln>
              <a:solidFill>
                <a:srgbClr val="18029A"/>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000" b="1" kern="1200" dirty="0" smtClean="0">
                <a:ln w="12700">
                  <a:solidFill>
                    <a:schemeClr val="tx2">
                      <a:satMod val="155000"/>
                    </a:schemeClr>
                  </a:solidFill>
                  <a:prstDash val="solid"/>
                </a:ln>
                <a:solidFill>
                  <a:srgbClr val="18029A"/>
                </a:solidFill>
                <a:latin typeface="+mn-lt"/>
                <a:ea typeface="+mn-ea"/>
                <a:cs typeface="+mn-cs"/>
              </a:rPr>
              <a:t>- Emme pompalar:</a:t>
            </a:r>
            <a:r>
              <a:rPr lang="tr-TR" sz="1000" b="1" kern="1200" baseline="0" dirty="0" smtClean="0">
                <a:ln w="12700">
                  <a:solidFill>
                    <a:schemeClr val="tx2">
                      <a:satMod val="155000"/>
                    </a:schemeClr>
                  </a:solidFill>
                  <a:prstDash val="solid"/>
                </a:ln>
                <a:solidFill>
                  <a:srgbClr val="18029A"/>
                </a:solidFill>
                <a:latin typeface="+mn-lt"/>
                <a:ea typeface="+mn-ea"/>
                <a:cs typeface="+mn-cs"/>
              </a:rPr>
              <a:t> </a:t>
            </a:r>
            <a:r>
              <a:rPr lang="tr-TR" sz="1000" dirty="0" smtClean="0"/>
              <a:t>Emme gücü atmosfer basıncı ile sınırlıdır</a:t>
            </a:r>
            <a:r>
              <a:rPr lang="tr-TR" sz="1000" baseline="0" dirty="0" smtClean="0"/>
              <a:t> </a:t>
            </a:r>
            <a:r>
              <a:rPr lang="tr-TR" sz="1000" dirty="0" smtClean="0"/>
              <a:t>ve 8 </a:t>
            </a:r>
            <a:r>
              <a:rPr lang="tr-TR" sz="1000" dirty="0" err="1" smtClean="0"/>
              <a:t>m’den</a:t>
            </a:r>
            <a:r>
              <a:rPr lang="tr-TR" sz="1000" dirty="0" smtClean="0"/>
              <a:t> daha derin kuyularda </a:t>
            </a:r>
            <a:r>
              <a:rPr lang="tr-TR" sz="1000" dirty="0" err="1" smtClean="0"/>
              <a:t>kullanılamaktadır</a:t>
            </a:r>
            <a:r>
              <a:rPr lang="tr-TR" sz="1000" dirty="0" smtClean="0"/>
              <a:t>.</a:t>
            </a:r>
            <a:r>
              <a:rPr lang="tr-TR" sz="1000" baseline="0" dirty="0" smtClean="0"/>
              <a:t> </a:t>
            </a:r>
            <a:r>
              <a:rPr lang="tr-TR" sz="1000" dirty="0" smtClean="0"/>
              <a:t>ABD EPA, numune alma işlemi esnasında uçucu organik kimyasalların kaybedilmesinden dolayı kullanımlarını tavsiye etmemektedir.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000" b="1" kern="1200" dirty="0" smtClean="0">
                <a:ln w="12700">
                  <a:solidFill>
                    <a:schemeClr val="tx2">
                      <a:satMod val="155000"/>
                    </a:schemeClr>
                  </a:solidFill>
                  <a:prstDash val="solid"/>
                </a:ln>
                <a:solidFill>
                  <a:srgbClr val="18029A"/>
                </a:solidFill>
                <a:latin typeface="+mn-lt"/>
                <a:ea typeface="+mn-ea"/>
                <a:cs typeface="+mn-cs"/>
              </a:rPr>
              <a:t>- Dalgıç pompalar: </a:t>
            </a:r>
            <a:r>
              <a:rPr lang="tr-TR" sz="1000" dirty="0" smtClean="0"/>
              <a:t>Diğer pompa sistemlerine göre yüksek çekme gücü sağlarlar. 100 m</a:t>
            </a:r>
            <a:r>
              <a:rPr lang="tr-TR" sz="1000" baseline="0" dirty="0" smtClean="0"/>
              <a:t> derinliğe kadar su çekenleri vardır. </a:t>
            </a:r>
            <a:r>
              <a:rPr lang="tr-TR" sz="1000" dirty="0" smtClean="0"/>
              <a:t>Numune alma işlemi sırasında tahliye tüpünde ve kuyu içerisinde önemli derecede numune karışımına</a:t>
            </a:r>
            <a:r>
              <a:rPr lang="tr-TR" sz="1000" baseline="0" dirty="0" smtClean="0"/>
              <a:t> neden olur. </a:t>
            </a:r>
            <a:endParaRPr lang="tr-TR"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000" b="1" kern="1200" dirty="0" smtClean="0">
                <a:ln w="12700">
                  <a:solidFill>
                    <a:schemeClr val="tx2">
                      <a:satMod val="155000"/>
                    </a:schemeClr>
                  </a:solidFill>
                  <a:prstDash val="solid"/>
                </a:ln>
                <a:solidFill>
                  <a:srgbClr val="18029A"/>
                </a:solidFill>
                <a:latin typeface="+mn-lt"/>
                <a:ea typeface="+mn-ea"/>
                <a:cs typeface="+mn-cs"/>
              </a:rPr>
              <a:t>- Gazla çalışan pompalar: </a:t>
            </a:r>
            <a:r>
              <a:rPr lang="tr-TR" sz="1000" dirty="0" smtClean="0"/>
              <a:t>Gaz-basma (havalı) pompalar, suyu çekmek için sıkıştırılmış hava kullanırlar. Numunelerin çalkalanması ve karışmasına sebep olduklarından dolayı uçucu organik analizi ve çözünmüş gazlara yönelik alınan numunelerde kullanılmamalıdır.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000" b="1" dirty="0" smtClean="0"/>
              <a:t>- Diyaframlı pompalar:</a:t>
            </a:r>
            <a:r>
              <a:rPr lang="tr-TR" sz="1000" b="1" baseline="0" dirty="0" smtClean="0"/>
              <a:t> </a:t>
            </a:r>
            <a:r>
              <a:rPr lang="tr-TR" sz="1000" dirty="0" smtClean="0"/>
              <a:t>Diyaframlı pompalar, gaz operasyonlu sıkıştırma pompalarıdır.</a:t>
            </a:r>
            <a:r>
              <a:rPr lang="tr-TR" sz="1000" baseline="0" dirty="0" smtClean="0"/>
              <a:t> </a:t>
            </a:r>
            <a:r>
              <a:rPr lang="tr-TR" sz="1000" dirty="0" smtClean="0"/>
              <a:t>Diyaframlı pompaların, tahrik gazı ile temasları olmaması bakımından gaz basan pompalara göre farklı bir avantajı söz konusudur.</a:t>
            </a:r>
            <a:r>
              <a:rPr lang="tr-TR" sz="1000" baseline="0" dirty="0" smtClean="0"/>
              <a:t> </a:t>
            </a:r>
            <a:r>
              <a:rPr lang="tr-TR" sz="1000" dirty="0" smtClean="0"/>
              <a:t>Dezavantajları arasında ise çok büyük gaz hacimlerine ihtiyaç duyulmasıdır. ABD EPA, diyaframlı pompaları, en güvenilir numune alma tekniği olarak göstermektedir. </a:t>
            </a:r>
          </a:p>
          <a:p>
            <a:pPr algn="just"/>
            <a:endParaRPr lang="tr-TR"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000" b="1" kern="1200" dirty="0" smtClean="0">
              <a:ln w="12700">
                <a:solidFill>
                  <a:schemeClr val="tx2">
                    <a:satMod val="155000"/>
                  </a:schemeClr>
                </a:solidFill>
                <a:prstDash val="solid"/>
              </a:ln>
              <a:solidFill>
                <a:srgbClr val="18029A"/>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sunum çerçevesinde:</a:t>
            </a:r>
            <a:r>
              <a:rPr lang="tr-TR" baseline="0" dirty="0" smtClean="0"/>
              <a:t>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tr-TR" sz="1200" dirty="0" smtClean="0"/>
              <a:t>Bu cihazlar büyük hacimli numune alımı ve derin kuyulardan numune alımı için uygun değildir. Zaman kaybına neden</a:t>
            </a:r>
            <a:r>
              <a:rPr lang="tr-TR" sz="1200" baseline="0" dirty="0" smtClean="0"/>
              <a:t> olmaktadır. </a:t>
            </a:r>
            <a:endParaRPr lang="tr-TR" sz="1200" dirty="0" smtClean="0"/>
          </a:p>
          <a:p>
            <a:pPr>
              <a:buFontTx/>
              <a:buNone/>
            </a:pPr>
            <a:endParaRPr lang="tr-TR" sz="1200" kern="1200" dirty="0" smtClean="0">
              <a:solidFill>
                <a:schemeClr val="tx1"/>
              </a:solidFill>
              <a:latin typeface="+mn-lt"/>
              <a:ea typeface="+mn-ea"/>
              <a:cs typeface="+mn-cs"/>
            </a:endParaRPr>
          </a:p>
          <a:p>
            <a:pPr>
              <a:buFontTx/>
              <a:buChar char="-"/>
            </a:pPr>
            <a:r>
              <a:rPr lang="tr-TR" sz="1200" kern="1200" dirty="0" smtClean="0">
                <a:solidFill>
                  <a:schemeClr val="tx1"/>
                </a:solidFill>
                <a:latin typeface="+mn-lt"/>
                <a:ea typeface="+mn-ea"/>
                <a:cs typeface="+mn-cs"/>
              </a:rPr>
              <a:t>Tek kontrol</a:t>
            </a:r>
            <a:r>
              <a:rPr lang="tr-TR" sz="1200" kern="1200" baseline="0" dirty="0" smtClean="0">
                <a:solidFill>
                  <a:schemeClr val="tx1"/>
                </a:solidFill>
                <a:latin typeface="+mn-lt"/>
                <a:ea typeface="+mn-ea"/>
                <a:cs typeface="+mn-cs"/>
              </a:rPr>
              <a:t> vanalı</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bailer</a:t>
            </a:r>
            <a:r>
              <a:rPr lang="tr-TR" sz="1200" kern="1200" dirty="0" smtClean="0">
                <a:solidFill>
                  <a:schemeClr val="tx1"/>
                </a:solidFill>
                <a:latin typeface="+mn-lt"/>
                <a:ea typeface="+mn-ea"/>
                <a:cs typeface="+mn-cs"/>
              </a:rPr>
              <a:t> kova, kuyu içerisine, su yüzeyinin hemen altındaki bir derinliğe kadar yavaşça indirilir, su alttan hazne içerisine dolar ve </a:t>
            </a:r>
            <a:r>
              <a:rPr lang="tr-TR" sz="1200" kern="1200" dirty="0" err="1" smtClean="0">
                <a:solidFill>
                  <a:schemeClr val="tx1"/>
                </a:solidFill>
                <a:latin typeface="+mn-lt"/>
                <a:ea typeface="+mn-ea"/>
                <a:cs typeface="+mn-cs"/>
              </a:rPr>
              <a:t>bailer</a:t>
            </a:r>
            <a:r>
              <a:rPr lang="tr-TR" sz="1200" kern="1200" dirty="0" smtClean="0">
                <a:solidFill>
                  <a:schemeClr val="tx1"/>
                </a:solidFill>
                <a:latin typeface="+mn-lt"/>
                <a:ea typeface="+mn-ea"/>
                <a:cs typeface="+mn-cs"/>
              </a:rPr>
              <a:t> kova geri çekilmesi esnasında, su kolonunun ağırlığı ve</a:t>
            </a:r>
            <a:r>
              <a:rPr lang="tr-TR" sz="1200" kern="1200" baseline="0" dirty="0" smtClean="0">
                <a:solidFill>
                  <a:schemeClr val="tx1"/>
                </a:solidFill>
                <a:latin typeface="+mn-lt"/>
                <a:ea typeface="+mn-ea"/>
                <a:cs typeface="+mn-cs"/>
              </a:rPr>
              <a:t> bilyeyi </a:t>
            </a:r>
            <a:r>
              <a:rPr lang="tr-TR" sz="1200" kern="1200" dirty="0" smtClean="0">
                <a:solidFill>
                  <a:schemeClr val="tx1"/>
                </a:solidFill>
                <a:latin typeface="+mn-lt"/>
                <a:ea typeface="+mn-ea"/>
                <a:cs typeface="+mn-cs"/>
              </a:rPr>
              <a:t>kapatır. </a:t>
            </a:r>
          </a:p>
          <a:p>
            <a:pPr>
              <a:buFontTx/>
              <a:buChar char="-"/>
            </a:pPr>
            <a:r>
              <a:rPr lang="tr-TR" sz="1200" kern="1200" dirty="0" smtClean="0">
                <a:solidFill>
                  <a:schemeClr val="tx1"/>
                </a:solidFill>
                <a:latin typeface="+mn-lt"/>
                <a:ea typeface="+mn-ea"/>
                <a:cs typeface="+mn-cs"/>
              </a:rPr>
              <a:t>Çift kontrol vanalı </a:t>
            </a:r>
            <a:r>
              <a:rPr lang="tr-TR" sz="1200" kern="1200" dirty="0" err="1" smtClean="0">
                <a:solidFill>
                  <a:schemeClr val="tx1"/>
                </a:solidFill>
                <a:latin typeface="+mn-lt"/>
                <a:ea typeface="+mn-ea"/>
                <a:cs typeface="+mn-cs"/>
              </a:rPr>
              <a:t>bailer</a:t>
            </a:r>
            <a:r>
              <a:rPr lang="tr-TR" sz="1200" kern="1200" dirty="0" smtClean="0">
                <a:solidFill>
                  <a:schemeClr val="tx1"/>
                </a:solidFill>
                <a:latin typeface="+mn-lt"/>
                <a:ea typeface="+mn-ea"/>
                <a:cs typeface="+mn-cs"/>
              </a:rPr>
              <a:t> kova belirli bir derinlikte noktasal numune alma işlemine olanak sağlamaktadır. Bunlar ayrıca izleme kuyusunun dibinden, susuz fazlı yoğun sıvı (SFYS) toplanmasında da etkilidir. </a:t>
            </a:r>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22</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23</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Kuyuda uzun bir süre kalan su, bu süre zarfında oluşan muhtemel kimyasal veya biyokimyasal değişimler ile numune alma sırasındaki özelliklerini temsil etmeyebilir. Bu sebeple, uzun süre kuyuda bekleyen su numune alma işlemine dahil edilmemelidir. </a:t>
            </a:r>
          </a:p>
          <a:p>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Hızlı pompalamanın</a:t>
            </a:r>
            <a:r>
              <a:rPr lang="tr-TR" sz="1200" kern="1200" baseline="0" dirty="0" smtClean="0">
                <a:solidFill>
                  <a:schemeClr val="tx1"/>
                </a:solidFill>
                <a:latin typeface="+mn-lt"/>
                <a:ea typeface="+mn-ea"/>
                <a:cs typeface="+mn-cs"/>
              </a:rPr>
              <a:t> yapılması, </a:t>
            </a:r>
            <a:r>
              <a:rPr lang="tr-TR" sz="1200" kern="1200" dirty="0" smtClean="0">
                <a:solidFill>
                  <a:schemeClr val="tx1"/>
                </a:solidFill>
                <a:latin typeface="+mn-lt"/>
                <a:ea typeface="+mn-ea"/>
                <a:cs typeface="+mn-cs"/>
              </a:rPr>
              <a:t>seviye düşüşüne</a:t>
            </a:r>
            <a:r>
              <a:rPr lang="tr-TR" sz="1200" kern="1200" baseline="0" dirty="0" smtClean="0">
                <a:solidFill>
                  <a:schemeClr val="tx1"/>
                </a:solidFill>
                <a:latin typeface="+mn-lt"/>
                <a:ea typeface="+mn-ea"/>
                <a:cs typeface="+mn-cs"/>
              </a:rPr>
              <a:t> sebep olur bunu</a:t>
            </a:r>
            <a:r>
              <a:rPr lang="tr-TR" sz="1200" kern="1200" dirty="0" smtClean="0">
                <a:solidFill>
                  <a:schemeClr val="tx1"/>
                </a:solidFill>
                <a:latin typeface="+mn-lt"/>
                <a:ea typeface="+mn-ea"/>
                <a:cs typeface="+mn-cs"/>
              </a:rPr>
              <a:t> asgariye indirecek nispette olmalıdır. Aşırı seviye düşüklüğü kuyu çevresindeki tabi akışı bozup kuyuda mevcut olmayan kirleticilerin kuyu içine sızmasına sebep olacaktır.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Serbest fazlı kirleticilerin (SFHS ve SFYS) olduğu, muhtemel olarak kirli bir alan araştırılırken, tahliye işlemi kirleticileri tekrar dağıtıp yayabilir. Böyle bir durumda, mikro düzeyde tahliye işlemi düşünülmelidir. </a:t>
            </a:r>
          </a:p>
          <a:p>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25</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9019E0-BAA4-4D7A-B9A6-8708E003F42C}" type="slidenum">
              <a:rPr lang="tr-TR" smtClean="0"/>
              <a:pPr/>
              <a:t>26</a:t>
            </a:fld>
            <a:endParaRPr lang="tr-TR"/>
          </a:p>
        </p:txBody>
      </p:sp>
    </p:spTree>
    <p:extLst>
      <p:ext uri="{BB962C8B-B14F-4D97-AF65-F5344CB8AC3E}">
        <p14:creationId xmlns:p14="http://schemas.microsoft.com/office/powerpoint/2010/main" val="380755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27</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28</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SFYS ve SFHS gibi serbest fazlı kirleticiler bulunduğunda, bu kirleticilerin özellikleri ve yer altı suyu sistemindeki muhtemel dağılımı</a:t>
            </a:r>
            <a:r>
              <a:rPr lang="tr-TR" sz="1200" kern="1200" baseline="0" dirty="0" smtClean="0">
                <a:solidFill>
                  <a:schemeClr val="tx1"/>
                </a:solidFill>
                <a:latin typeface="+mn-lt"/>
                <a:ea typeface="+mn-ea"/>
                <a:cs typeface="+mn-cs"/>
              </a:rPr>
              <a:t> görünmektedir.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Çözünür fazın taşınımı genellikle yeraltısuyu akımı yönünde gerçekleşir. Susuz fazlı sıvıların hareketi ise akışkanın yoğunluğundan etkilenmektedir.</a:t>
            </a:r>
          </a:p>
          <a:p>
            <a:r>
              <a:rPr lang="tr-TR" sz="1200" kern="1200" dirty="0" smtClean="0">
                <a:solidFill>
                  <a:schemeClr val="tx1"/>
                </a:solidFill>
                <a:effectLst/>
                <a:latin typeface="+mn-lt"/>
                <a:ea typeface="+mn-ea"/>
                <a:cs typeface="+mn-cs"/>
              </a:rPr>
              <a:t>Bir kirletici </a:t>
            </a:r>
            <a:r>
              <a:rPr lang="tr-TR" sz="1200" kern="1200" dirty="0" err="1" smtClean="0">
                <a:solidFill>
                  <a:schemeClr val="tx1"/>
                </a:solidFill>
                <a:effectLst/>
                <a:latin typeface="+mn-lt"/>
                <a:ea typeface="+mn-ea"/>
                <a:cs typeface="+mn-cs"/>
              </a:rPr>
              <a:t>yeraltısuyundan</a:t>
            </a:r>
            <a:r>
              <a:rPr lang="tr-TR" sz="1200" kern="1200" dirty="0" smtClean="0">
                <a:solidFill>
                  <a:schemeClr val="tx1"/>
                </a:solidFill>
                <a:effectLst/>
                <a:latin typeface="+mn-lt"/>
                <a:ea typeface="+mn-ea"/>
                <a:cs typeface="+mn-cs"/>
              </a:rPr>
              <a:t> daha yoğun ise çökme eğilimi gösterir ve susuz fazlı yoğun sıvı (SFYS) olarak </a:t>
            </a:r>
            <a:r>
              <a:rPr lang="tr-TR" sz="1200" kern="1200" dirty="0" err="1" smtClean="0">
                <a:solidFill>
                  <a:schemeClr val="tx1"/>
                </a:solidFill>
                <a:effectLst/>
                <a:latin typeface="+mn-lt"/>
                <a:ea typeface="+mn-ea"/>
                <a:cs typeface="+mn-cs"/>
              </a:rPr>
              <a:t>akiferde</a:t>
            </a:r>
            <a:r>
              <a:rPr lang="tr-TR" sz="1200" kern="1200" dirty="0" smtClean="0">
                <a:solidFill>
                  <a:schemeClr val="tx1"/>
                </a:solidFill>
                <a:effectLst/>
                <a:latin typeface="+mn-lt"/>
                <a:ea typeface="+mn-ea"/>
                <a:cs typeface="+mn-cs"/>
              </a:rPr>
              <a:t> birikir.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SFYS’lere</a:t>
            </a:r>
            <a:r>
              <a:rPr lang="tr-TR" sz="1200" kern="1200" baseline="0" dirty="0" smtClean="0">
                <a:solidFill>
                  <a:schemeClr val="tx1"/>
                </a:solidFill>
                <a:effectLst/>
                <a:latin typeface="+mn-lt"/>
                <a:ea typeface="+mn-ea"/>
                <a:cs typeface="+mn-cs"/>
              </a:rPr>
              <a:t> örnek olarak </a:t>
            </a:r>
            <a:r>
              <a:rPr lang="tr-TR" sz="1200" kern="1200" dirty="0" smtClean="0">
                <a:solidFill>
                  <a:schemeClr val="tx1"/>
                </a:solidFill>
                <a:effectLst/>
                <a:latin typeface="+mn-lt"/>
                <a:ea typeface="+mn-ea"/>
                <a:cs typeface="+mn-cs"/>
              </a:rPr>
              <a:t>klorlu bileşikler (karbon </a:t>
            </a:r>
            <a:r>
              <a:rPr lang="tr-TR" sz="1200" kern="1200" dirty="0" err="1" smtClean="0">
                <a:solidFill>
                  <a:schemeClr val="tx1"/>
                </a:solidFill>
                <a:effectLst/>
                <a:latin typeface="+mn-lt"/>
                <a:ea typeface="+mn-ea"/>
                <a:cs typeface="+mn-cs"/>
              </a:rPr>
              <a:t>tetraklorür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tetrakloroetilen</a:t>
            </a:r>
            <a:r>
              <a:rPr lang="tr-TR" sz="1200" kern="1200" dirty="0" smtClean="0">
                <a:solidFill>
                  <a:schemeClr val="tx1"/>
                </a:solidFill>
                <a:effectLst/>
                <a:latin typeface="+mn-lt"/>
                <a:ea typeface="+mn-ea"/>
                <a:cs typeface="+mn-cs"/>
              </a:rPr>
              <a:t> gibi), </a:t>
            </a:r>
            <a:r>
              <a:rPr lang="tr-TR" sz="1200" kern="1200" dirty="0" err="1" smtClean="0">
                <a:solidFill>
                  <a:schemeClr val="tx1"/>
                </a:solidFill>
                <a:effectLst/>
                <a:latin typeface="+mn-lt"/>
                <a:ea typeface="+mn-ea"/>
                <a:cs typeface="+mn-cs"/>
              </a:rPr>
              <a:t>PCB’ler</a:t>
            </a:r>
            <a:r>
              <a:rPr lang="tr-TR" sz="1200" kern="1200" dirty="0" smtClean="0">
                <a:solidFill>
                  <a:schemeClr val="tx1"/>
                </a:solidFill>
                <a:effectLst/>
                <a:latin typeface="+mn-lt"/>
                <a:ea typeface="+mn-ea"/>
                <a:cs typeface="+mn-cs"/>
              </a:rPr>
              <a:t> ve kreozot içerir.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F9019E0-BAA4-4D7A-B9A6-8708E003F42C}" type="slidenum">
              <a:rPr lang="tr-TR" smtClean="0"/>
              <a:pPr/>
              <a:t>29</a:t>
            </a:fld>
            <a:endParaRPr lang="tr-TR"/>
          </a:p>
        </p:txBody>
      </p:sp>
    </p:spTree>
    <p:extLst>
      <p:ext uri="{BB962C8B-B14F-4D97-AF65-F5344CB8AC3E}">
        <p14:creationId xmlns:p14="http://schemas.microsoft.com/office/powerpoint/2010/main" val="3631077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Sudan daha az yoğun olan bir kirletici madde, susuz fazlı hafif sıvı olarak (SFHS) doymuş bölgelerin üst kısımlarında birikmeye eğilimlidir. Birçok </a:t>
            </a:r>
            <a:r>
              <a:rPr lang="tr-TR" sz="1200" kern="1200" dirty="0" err="1" smtClean="0">
                <a:solidFill>
                  <a:schemeClr val="tx1"/>
                </a:solidFill>
                <a:effectLst/>
                <a:latin typeface="+mn-lt"/>
                <a:ea typeface="+mn-ea"/>
                <a:cs typeface="+mn-cs"/>
              </a:rPr>
              <a:t>SFHS’ler</a:t>
            </a:r>
            <a:r>
              <a:rPr lang="tr-TR" sz="1200" kern="1200" dirty="0" smtClean="0">
                <a:solidFill>
                  <a:schemeClr val="tx1"/>
                </a:solidFill>
                <a:effectLst/>
                <a:latin typeface="+mn-lt"/>
                <a:ea typeface="+mn-ea"/>
                <a:cs typeface="+mn-cs"/>
              </a:rPr>
              <a:t> yağ ve yakıt hidrokarbonlarıdır.</a:t>
            </a:r>
          </a:p>
          <a:p>
            <a:r>
              <a:rPr lang="tr-TR" sz="1200" kern="1200" dirty="0" smtClean="0">
                <a:solidFill>
                  <a:schemeClr val="tx1"/>
                </a:solidFill>
                <a:effectLst/>
                <a:latin typeface="+mn-lt"/>
                <a:ea typeface="+mn-ea"/>
                <a:cs typeface="+mn-cs"/>
              </a:rPr>
              <a:t>Şekilde de göründüğü üzere,</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kirletici çözünür fakat düşük yoğunlukta</a:t>
            </a:r>
            <a:r>
              <a:rPr lang="tr-TR" sz="1200" kern="1200" baseline="0" dirty="0" smtClean="0">
                <a:solidFill>
                  <a:schemeClr val="tx1"/>
                </a:solidFill>
                <a:effectLst/>
                <a:latin typeface="+mn-lt"/>
                <a:ea typeface="+mn-ea"/>
                <a:cs typeface="+mn-cs"/>
              </a:rPr>
              <a:t> olduğu için</a:t>
            </a:r>
            <a:r>
              <a:rPr lang="tr-TR" sz="1200" kern="1200" dirty="0" smtClean="0">
                <a:solidFill>
                  <a:schemeClr val="tx1"/>
                </a:solidFill>
                <a:effectLst/>
                <a:latin typeface="+mn-lt"/>
                <a:ea typeface="+mn-ea"/>
                <a:cs typeface="+mn-cs"/>
              </a:rPr>
              <a:t>, kirletici bulutu yayılımının büyük bir kısmı doymuş bölgenin üst kısımları ile sınırlıdır.</a:t>
            </a:r>
            <a:endParaRPr lang="tr-TR" dirty="0"/>
          </a:p>
        </p:txBody>
      </p:sp>
      <p:sp>
        <p:nvSpPr>
          <p:cNvPr id="4" name="Slayt Numarası Yer Tutucusu 3"/>
          <p:cNvSpPr>
            <a:spLocks noGrp="1"/>
          </p:cNvSpPr>
          <p:nvPr>
            <p:ph type="sldNum" sz="quarter" idx="10"/>
          </p:nvPr>
        </p:nvSpPr>
        <p:spPr/>
        <p:txBody>
          <a:bodyPr/>
          <a:lstStyle/>
          <a:p>
            <a:fld id="{8F9019E0-BAA4-4D7A-B9A6-8708E003F42C}" type="slidenum">
              <a:rPr lang="tr-TR" smtClean="0"/>
              <a:pPr/>
              <a:t>30</a:t>
            </a:fld>
            <a:endParaRPr lang="tr-TR"/>
          </a:p>
        </p:txBody>
      </p:sp>
    </p:spTree>
    <p:extLst>
      <p:ext uri="{BB962C8B-B14F-4D97-AF65-F5344CB8AC3E}">
        <p14:creationId xmlns:p14="http://schemas.microsoft.com/office/powerpoint/2010/main" val="1109858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Bazı durumlarda, </a:t>
            </a:r>
            <a:r>
              <a:rPr lang="tr-TR" sz="1200" kern="1200" dirty="0" err="1" smtClean="0">
                <a:solidFill>
                  <a:schemeClr val="tx1"/>
                </a:solidFill>
                <a:effectLst/>
                <a:latin typeface="+mn-lt"/>
                <a:ea typeface="+mn-ea"/>
                <a:cs typeface="+mn-cs"/>
              </a:rPr>
              <a:t>SFYS’ler</a:t>
            </a:r>
            <a:r>
              <a:rPr lang="tr-TR" sz="1200" kern="1200" dirty="0" smtClean="0">
                <a:solidFill>
                  <a:schemeClr val="tx1"/>
                </a:solidFill>
                <a:effectLst/>
                <a:latin typeface="+mn-lt"/>
                <a:ea typeface="+mn-ea"/>
                <a:cs typeface="+mn-cs"/>
              </a:rPr>
              <a:t> yeraltısuyu akım yönüne karşılık gelmeyen bir doğrultuda hareket edebilir.</a:t>
            </a:r>
            <a:r>
              <a:rPr lang="tr-TR" sz="1200" kern="1200" baseline="0" dirty="0" smtClean="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fld id="{8F9019E0-BAA4-4D7A-B9A6-8708E003F42C}" type="slidenum">
              <a:rPr lang="tr-TR" smtClean="0"/>
              <a:pPr/>
              <a:t>31</a:t>
            </a:fld>
            <a:endParaRPr lang="tr-TR"/>
          </a:p>
        </p:txBody>
      </p:sp>
    </p:spTree>
    <p:extLst>
      <p:ext uri="{BB962C8B-B14F-4D97-AF65-F5344CB8AC3E}">
        <p14:creationId xmlns:p14="http://schemas.microsoft.com/office/powerpoint/2010/main" val="2892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Bir bileşiğin SFYS veya SFHS halinde bulunup bulunmadığını tanımlamak, içinde çözündüğü madde dolayısıyla zor olabilir. Örneğin, serbest fazlı </a:t>
            </a:r>
            <a:r>
              <a:rPr lang="tr-TR" sz="1200" kern="1200" dirty="0" err="1" smtClean="0">
                <a:solidFill>
                  <a:schemeClr val="tx1"/>
                </a:solidFill>
                <a:effectLst/>
                <a:latin typeface="+mn-lt"/>
                <a:ea typeface="+mn-ea"/>
                <a:cs typeface="+mn-cs"/>
              </a:rPr>
              <a:t>PCB’ler</a:t>
            </a:r>
            <a:r>
              <a:rPr lang="tr-TR" sz="1200" kern="1200" dirty="0" smtClean="0">
                <a:solidFill>
                  <a:schemeClr val="tx1"/>
                </a:solidFill>
                <a:effectLst/>
                <a:latin typeface="+mn-lt"/>
                <a:ea typeface="+mn-ea"/>
                <a:cs typeface="+mn-cs"/>
              </a:rPr>
              <a:t> sudan daha yoğun olabilir ancak yağın içinde çözünmüş </a:t>
            </a:r>
            <a:r>
              <a:rPr lang="tr-TR" sz="1200" kern="1200" dirty="0" err="1" smtClean="0">
                <a:solidFill>
                  <a:schemeClr val="tx1"/>
                </a:solidFill>
                <a:effectLst/>
                <a:latin typeface="+mn-lt"/>
                <a:ea typeface="+mn-ea"/>
                <a:cs typeface="+mn-cs"/>
              </a:rPr>
              <a:t>PCB’ler</a:t>
            </a:r>
            <a:r>
              <a:rPr lang="tr-TR" sz="1200" kern="1200" dirty="0" smtClean="0">
                <a:solidFill>
                  <a:schemeClr val="tx1"/>
                </a:solidFill>
                <a:effectLst/>
                <a:latin typeface="+mn-lt"/>
                <a:ea typeface="+mn-ea"/>
                <a:cs typeface="+mn-cs"/>
              </a:rPr>
              <a:t> SFHS şeklinde taşınabilmektedir.</a:t>
            </a:r>
            <a:r>
              <a:rPr lang="tr-TR"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Bir SFYS olan </a:t>
            </a:r>
            <a:r>
              <a:rPr lang="tr-TR" sz="1200" kern="1200" dirty="0" err="1" smtClean="0">
                <a:solidFill>
                  <a:schemeClr val="tx1"/>
                </a:solidFill>
                <a:latin typeface="+mn-lt"/>
                <a:ea typeface="+mn-ea"/>
                <a:cs typeface="+mn-cs"/>
              </a:rPr>
              <a:t>trikloroetilenin</a:t>
            </a:r>
            <a:r>
              <a:rPr lang="tr-TR" sz="1200" kern="1200" dirty="0" smtClean="0">
                <a:solidFill>
                  <a:schemeClr val="tx1"/>
                </a:solidFill>
                <a:latin typeface="+mn-lt"/>
                <a:ea typeface="+mn-ea"/>
                <a:cs typeface="+mn-cs"/>
              </a:rPr>
              <a:t> (TKE) parçalanması buna bir örnektir. Bunun muhtemel parçalanma ürünlerinden bir tanesi, yüksek oranda uçucu ve nispeten çözünebilir olan </a:t>
            </a:r>
            <a:r>
              <a:rPr lang="tr-TR" sz="1200" kern="1200" dirty="0" err="1" smtClean="0">
                <a:solidFill>
                  <a:schemeClr val="tx1"/>
                </a:solidFill>
                <a:latin typeface="+mn-lt"/>
                <a:ea typeface="+mn-ea"/>
                <a:cs typeface="+mn-cs"/>
              </a:rPr>
              <a:t>vinil</a:t>
            </a:r>
            <a:r>
              <a:rPr lang="tr-TR" sz="1200" kern="1200" dirty="0" smtClean="0">
                <a:solidFill>
                  <a:schemeClr val="tx1"/>
                </a:solidFill>
                <a:latin typeface="+mn-lt"/>
                <a:ea typeface="+mn-ea"/>
                <a:cs typeface="+mn-cs"/>
              </a:rPr>
              <a:t> klorürdür.</a:t>
            </a:r>
          </a:p>
          <a:p>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8F9019E0-BAA4-4D7A-B9A6-8708E003F42C}" type="slidenum">
              <a:rPr lang="tr-TR" smtClean="0"/>
              <a:pPr/>
              <a:t>32</a:t>
            </a:fld>
            <a:endParaRPr lang="tr-TR"/>
          </a:p>
        </p:txBody>
      </p:sp>
    </p:spTree>
    <p:extLst>
      <p:ext uri="{BB962C8B-B14F-4D97-AF65-F5344CB8AC3E}">
        <p14:creationId xmlns:p14="http://schemas.microsoft.com/office/powerpoint/2010/main" val="96171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647EECA-6724-4554-8161-732107163D45}"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Mevcut bir SFYS varlığında kirletici maddenin düşey yönde taşınımı ve daha aşağıdaki geçirimsiz bir ara yüzeyde birikmesi durumunda, </a:t>
            </a:r>
            <a:r>
              <a:rPr lang="tr-TR" sz="1200" kern="1200" dirty="0" err="1" smtClean="0">
                <a:solidFill>
                  <a:schemeClr val="tx1"/>
                </a:solidFill>
                <a:latin typeface="+mn-lt"/>
                <a:ea typeface="+mn-ea"/>
                <a:cs typeface="+mn-cs"/>
              </a:rPr>
              <a:t>SFYS’nin</a:t>
            </a:r>
            <a:r>
              <a:rPr lang="tr-TR" sz="1200" kern="1200" dirty="0" smtClean="0">
                <a:solidFill>
                  <a:schemeClr val="tx1"/>
                </a:solidFill>
                <a:latin typeface="+mn-lt"/>
                <a:ea typeface="+mn-ea"/>
                <a:cs typeface="+mn-cs"/>
              </a:rPr>
              <a:t> göçünü izleyebilmek için kirlilik kaynağının yukarı yönünde kalan kuyular yerleştirilebilir. Yoğun sıvılar yerçekimine veya geçirimsiz tabakanın</a:t>
            </a:r>
            <a:r>
              <a:rPr lang="tr-TR" sz="1200" kern="1200" baseline="0" dirty="0" smtClean="0">
                <a:solidFill>
                  <a:schemeClr val="tx1"/>
                </a:solidFill>
                <a:latin typeface="+mn-lt"/>
                <a:ea typeface="+mn-ea"/>
                <a:cs typeface="+mn-cs"/>
              </a:rPr>
              <a:t> eğimine bağlı </a:t>
            </a:r>
            <a:r>
              <a:rPr lang="tr-TR" sz="1200" kern="1200" dirty="0" smtClean="0">
                <a:solidFill>
                  <a:schemeClr val="tx1"/>
                </a:solidFill>
                <a:latin typeface="+mn-lt"/>
                <a:ea typeface="+mn-ea"/>
                <a:cs typeface="+mn-cs"/>
              </a:rPr>
              <a:t>olarak hareket eder, bu yüzden yeraltısuyu akım yönünden farklı yönde hareket edebilirler.  Geçirimsiz tabakanın eğimine ilişkin bilgi yoğun fazı izlemek amacıyla yerleştirilecek kuyular için gerekli olabilir. Eğer yoğun faz aynı zamanda suda çözünüyorsa, çözünmüş kirlilik bulutunun</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yeraltısuyu akımı ile aynı yönde hareket edeceği dikkate alınmalıdır.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 Eğer gözetimsel izlemenin sonucunda bir kirlilik durumu saptanırsa, kirlilik kaynağı alanından itibaren artan aralıklarla ilave kuyular eklenmelidir. </a:t>
            </a:r>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33</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Şekil</a:t>
            </a:r>
            <a:r>
              <a:rPr lang="tr-TR" baseline="0" dirty="0" smtClean="0"/>
              <a:t>de su ve kirleticilerin bir tünek akifer boyunca </a:t>
            </a:r>
            <a:r>
              <a:rPr lang="tr-TR" sz="1200" kern="1200" dirty="0" smtClean="0">
                <a:solidFill>
                  <a:schemeClr val="tx1"/>
                </a:solidFill>
                <a:effectLst/>
                <a:latin typeface="+mn-lt"/>
                <a:ea typeface="+mn-ea"/>
                <a:cs typeface="+mn-cs"/>
              </a:rPr>
              <a:t>yatay yönlü </a:t>
            </a:r>
            <a:r>
              <a:rPr lang="tr-TR" sz="1200" kern="1200" dirty="0" err="1" smtClean="0">
                <a:solidFill>
                  <a:schemeClr val="tx1"/>
                </a:solidFill>
                <a:effectLst/>
                <a:latin typeface="+mn-lt"/>
                <a:ea typeface="+mn-ea"/>
                <a:cs typeface="+mn-cs"/>
              </a:rPr>
              <a:t>taşınımı</a:t>
            </a:r>
            <a:r>
              <a:rPr lang="tr-TR" sz="1200" kern="1200" dirty="0" smtClean="0">
                <a:solidFill>
                  <a:schemeClr val="tx1"/>
                </a:solidFill>
                <a:effectLst/>
                <a:latin typeface="+mn-lt"/>
                <a:ea typeface="+mn-ea"/>
                <a:cs typeface="+mn-cs"/>
              </a:rPr>
              <a:t> ve daha sonra kirleticilerin düşey yönlü hareketi</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görülmektedir. </a:t>
            </a:r>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34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647EECA-6724-4554-8161-732107163D45}"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smtClean="0">
                <a:solidFill>
                  <a:schemeClr val="tx1"/>
                </a:solidFill>
                <a:latin typeface="+mn-lt"/>
                <a:ea typeface="+mn-ea"/>
                <a:cs typeface="+mn-cs"/>
              </a:rPr>
              <a:t>Yer altı suyu</a:t>
            </a:r>
          </a:p>
          <a:p>
            <a:r>
              <a:rPr lang="tr-TR" sz="1200" kern="1200" dirty="0" smtClean="0">
                <a:solidFill>
                  <a:schemeClr val="tx1"/>
                </a:solidFill>
                <a:latin typeface="+mn-lt"/>
                <a:ea typeface="+mn-ea"/>
                <a:cs typeface="+mn-cs"/>
              </a:rPr>
              <a:t>Jeolojik yer altı oluşumu veya doldurma zemin gibi yapay bir birikimin, doymuş ve/veya doymamış bölgesindeki su</a:t>
            </a:r>
          </a:p>
          <a:p>
            <a:r>
              <a:rPr lang="tr-TR" sz="1200" b="1" kern="1200" dirty="0" smtClean="0">
                <a:solidFill>
                  <a:schemeClr val="tx1"/>
                </a:solidFill>
                <a:latin typeface="+mn-lt"/>
                <a:ea typeface="+mn-ea"/>
                <a:cs typeface="+mn-cs"/>
              </a:rPr>
              <a:t>Yer altı su yatağı</a:t>
            </a:r>
          </a:p>
          <a:p>
            <a:r>
              <a:rPr lang="tr-TR" sz="1200" kern="1200" dirty="0" smtClean="0">
                <a:solidFill>
                  <a:schemeClr val="tx1"/>
                </a:solidFill>
                <a:latin typeface="+mn-lt"/>
                <a:ea typeface="+mn-ea"/>
                <a:cs typeface="+mn-cs"/>
              </a:rPr>
              <a:t>Önemli miktarda su geçirebilen, geçirgen kaya veya gevşek malzemeden (meselâ kum ve çakıllar) oluşan jeolojik oluşum (katman)</a:t>
            </a:r>
          </a:p>
          <a:p>
            <a:r>
              <a:rPr lang="tr-TR" sz="1200" kern="1200" dirty="0" smtClean="0">
                <a:solidFill>
                  <a:schemeClr val="tx1"/>
                </a:solidFill>
                <a:latin typeface="+mn-lt"/>
                <a:ea typeface="+mn-ea"/>
                <a:cs typeface="+mn-cs"/>
              </a:rPr>
              <a:t> </a:t>
            </a:r>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Doymuş bölge</a:t>
            </a:r>
          </a:p>
          <a:p>
            <a:r>
              <a:rPr lang="tr-TR" sz="1200" kern="1200" dirty="0" smtClean="0">
                <a:solidFill>
                  <a:schemeClr val="tx1"/>
                </a:solidFill>
                <a:latin typeface="+mn-lt"/>
                <a:ea typeface="+mn-ea"/>
                <a:cs typeface="+mn-cs"/>
              </a:rPr>
              <a:t>Gözenek boşluklarının suya tamamen doyduğu yer altı su yatağı bölümü</a:t>
            </a:r>
          </a:p>
          <a:p>
            <a:r>
              <a:rPr lang="tr-TR" sz="1200" kern="1200" dirty="0" smtClean="0">
                <a:solidFill>
                  <a:schemeClr val="tx1"/>
                </a:solidFill>
                <a:latin typeface="+mn-lt"/>
                <a:ea typeface="+mn-ea"/>
                <a:cs typeface="+mn-cs"/>
              </a:rPr>
              <a:t> </a:t>
            </a:r>
          </a:p>
          <a:p>
            <a:r>
              <a:rPr lang="tr-TR" sz="1200" b="1" kern="1200" dirty="0" smtClean="0">
                <a:solidFill>
                  <a:schemeClr val="tx1"/>
                </a:solidFill>
                <a:latin typeface="+mn-lt"/>
                <a:ea typeface="+mn-ea"/>
                <a:cs typeface="+mn-cs"/>
              </a:rPr>
              <a:t>Doymamış bölge</a:t>
            </a:r>
          </a:p>
          <a:p>
            <a:r>
              <a:rPr lang="tr-TR" sz="1200" kern="1200" dirty="0" smtClean="0">
                <a:solidFill>
                  <a:schemeClr val="tx1"/>
                </a:solidFill>
                <a:latin typeface="+mn-lt"/>
                <a:ea typeface="+mn-ea"/>
                <a:cs typeface="+mn-cs"/>
              </a:rPr>
              <a:t>Gözenek boşluklarının suya tamamen doymadığı yeraltı su yatağı bölümü</a:t>
            </a:r>
          </a:p>
          <a:p>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Az geçirgen tabaka (</a:t>
            </a:r>
            <a:r>
              <a:rPr lang="tr-TR" sz="1200" b="1" kern="1200" dirty="0" err="1" smtClean="0">
                <a:solidFill>
                  <a:schemeClr val="tx1"/>
                </a:solidFill>
                <a:latin typeface="+mn-lt"/>
                <a:ea typeface="+mn-ea"/>
                <a:cs typeface="+mn-cs"/>
              </a:rPr>
              <a:t>akuitard</a:t>
            </a:r>
            <a:r>
              <a:rPr lang="tr-TR" sz="1200" b="1"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İki yeraltı su yatağı arasındaki suyun akışını durduran, geçirgenliği düşük jeolojik katman oluşumunu ifade eder. </a:t>
            </a:r>
            <a:r>
              <a:rPr lang="tr-TR" dirty="0" smtClean="0"/>
              <a:t>Suyu taşır ve yavaş iletir. Gözenekli ancak yarı geçirimlidir. Örn; </a:t>
            </a:r>
            <a:r>
              <a:rPr lang="tr-TR" dirty="0" err="1" smtClean="0"/>
              <a:t>Siltli</a:t>
            </a:r>
            <a:r>
              <a:rPr lang="tr-TR" dirty="0" smtClean="0"/>
              <a:t> kum, killi ince kum</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Hapsedilmiş</a:t>
            </a:r>
            <a:r>
              <a:rPr lang="tr-TR" sz="1200" b="1" i="1" kern="1200" dirty="0" smtClean="0">
                <a:solidFill>
                  <a:schemeClr val="tx1"/>
                </a:solidFill>
                <a:latin typeface="+mn-lt"/>
                <a:ea typeface="+mn-ea"/>
                <a:cs typeface="+mn-cs"/>
              </a:rPr>
              <a:t> </a:t>
            </a:r>
            <a:r>
              <a:rPr lang="tr-TR" sz="1200" b="1" kern="1200" dirty="0" smtClean="0">
                <a:solidFill>
                  <a:schemeClr val="tx1"/>
                </a:solidFill>
                <a:latin typeface="+mn-lt"/>
                <a:ea typeface="+mn-ea"/>
                <a:cs typeface="+mn-cs"/>
              </a:rPr>
              <a:t>taban suyu/Tünek akifer</a:t>
            </a:r>
            <a:r>
              <a:rPr lang="tr-TR" sz="1200" kern="1200" dirty="0" smtClean="0">
                <a:solidFill>
                  <a:schemeClr val="tx1"/>
                </a:solidFill>
                <a:latin typeface="+mn-lt"/>
                <a:ea typeface="+mn-ea"/>
                <a:cs typeface="+mn-cs"/>
              </a:rPr>
              <a:t>: ise doygun olmayan </a:t>
            </a:r>
            <a:r>
              <a:rPr lang="tr-TR" sz="1200" kern="1200" dirty="0" err="1" smtClean="0">
                <a:solidFill>
                  <a:schemeClr val="tx1"/>
                </a:solidFill>
                <a:latin typeface="+mn-lt"/>
                <a:ea typeface="+mn-ea"/>
                <a:cs typeface="+mn-cs"/>
              </a:rPr>
              <a:t>zonda</a:t>
            </a:r>
            <a:r>
              <a:rPr lang="tr-TR" sz="1200" kern="1200" dirty="0" smtClean="0">
                <a:solidFill>
                  <a:schemeClr val="tx1"/>
                </a:solidFill>
                <a:latin typeface="+mn-lt"/>
                <a:ea typeface="+mn-ea"/>
                <a:cs typeface="+mn-cs"/>
              </a:rPr>
              <a:t> mercek şeklinde geçirimsiz</a:t>
            </a:r>
            <a:r>
              <a:rPr lang="tr-TR" sz="1200" kern="1200" baseline="0" dirty="0" smtClean="0">
                <a:solidFill>
                  <a:schemeClr val="tx1"/>
                </a:solidFill>
                <a:latin typeface="+mn-lt"/>
                <a:ea typeface="+mn-ea"/>
                <a:cs typeface="+mn-cs"/>
              </a:rPr>
              <a:t> bir tabaka üzerinde duran </a:t>
            </a:r>
            <a:r>
              <a:rPr lang="tr-TR" sz="1200" kern="1200" baseline="0" dirty="0" err="1" smtClean="0">
                <a:solidFill>
                  <a:schemeClr val="tx1"/>
                </a:solidFill>
                <a:latin typeface="+mn-lt"/>
                <a:ea typeface="+mn-ea"/>
                <a:cs typeface="+mn-cs"/>
              </a:rPr>
              <a:t>yeraltısuyudur</a:t>
            </a:r>
            <a:r>
              <a:rPr lang="tr-TR" sz="1200" kern="1200" baseline="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endParaRPr lang="tr-TR" sz="120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Bir piyezometre, kısa filtre uzunluğuna sahip,</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ortalama </a:t>
            </a:r>
            <a:r>
              <a:rPr lang="tr-TR" sz="1200" kern="1200" dirty="0" err="1" smtClean="0">
                <a:solidFill>
                  <a:schemeClr val="tx1"/>
                </a:solidFill>
                <a:latin typeface="+mn-lt"/>
                <a:ea typeface="+mn-ea"/>
                <a:cs typeface="+mn-cs"/>
              </a:rPr>
              <a:t>piyezometrik</a:t>
            </a:r>
            <a:r>
              <a:rPr lang="tr-TR" sz="1200" kern="1200" dirty="0" smtClean="0">
                <a:solidFill>
                  <a:schemeClr val="tx1"/>
                </a:solidFill>
                <a:latin typeface="+mn-lt"/>
                <a:ea typeface="+mn-ea"/>
                <a:cs typeface="+mn-cs"/>
              </a:rPr>
              <a:t> seviyeyi ölçmeye yarayan</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bir kuyudur. </a:t>
            </a:r>
            <a:r>
              <a:rPr lang="tr-TR" sz="1200" kern="1200" dirty="0" err="1" smtClean="0">
                <a:solidFill>
                  <a:schemeClr val="tx1"/>
                </a:solidFill>
                <a:latin typeface="+mn-lt"/>
                <a:ea typeface="+mn-ea"/>
                <a:cs typeface="+mn-cs"/>
              </a:rPr>
              <a:t>Piyezometreler</a:t>
            </a:r>
            <a:r>
              <a:rPr lang="tr-TR" sz="1200" kern="1200" dirty="0" smtClean="0">
                <a:solidFill>
                  <a:schemeClr val="tx1"/>
                </a:solidFill>
                <a:latin typeface="+mn-lt"/>
                <a:ea typeface="+mn-ea"/>
                <a:cs typeface="+mn-cs"/>
              </a:rPr>
              <a:t> genellikle küçük çaplı kuyular olup (~2 cm-3 cm) su numunelerinin alınmasına uygun tasarlanmamıştır. Farklı derinliklere yerleştirilmiş olan </a:t>
            </a:r>
            <a:r>
              <a:rPr lang="tr-TR" sz="1200" kern="1200" dirty="0" err="1" smtClean="0">
                <a:solidFill>
                  <a:schemeClr val="tx1"/>
                </a:solidFill>
                <a:latin typeface="+mn-lt"/>
                <a:ea typeface="+mn-ea"/>
                <a:cs typeface="+mn-cs"/>
              </a:rPr>
              <a:t>piyezometreler</a:t>
            </a:r>
            <a:r>
              <a:rPr lang="tr-TR" sz="1200" kern="1200" dirty="0" smtClean="0">
                <a:solidFill>
                  <a:schemeClr val="tx1"/>
                </a:solidFill>
                <a:latin typeface="+mn-lt"/>
                <a:ea typeface="+mn-ea"/>
                <a:cs typeface="+mn-cs"/>
              </a:rPr>
              <a:t> yatay ve düşey hidrolik yük hakkında faydalı bilgiler sağlar. Aynı kuyu deliği içine yerleştirilen</a:t>
            </a:r>
            <a:r>
              <a:rPr lang="tr-TR" sz="1200" kern="1200" baseline="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piyezometreler</a:t>
            </a:r>
            <a:r>
              <a:rPr lang="tr-TR" sz="1200" kern="1200" dirty="0" smtClean="0">
                <a:solidFill>
                  <a:schemeClr val="tx1"/>
                </a:solidFill>
                <a:latin typeface="+mn-lt"/>
                <a:ea typeface="+mn-ea"/>
                <a:cs typeface="+mn-cs"/>
              </a:rPr>
              <a:t> de kümeli </a:t>
            </a:r>
            <a:r>
              <a:rPr lang="tr-TR" sz="1200" kern="1200" dirty="0" err="1" smtClean="0">
                <a:solidFill>
                  <a:schemeClr val="tx1"/>
                </a:solidFill>
                <a:latin typeface="+mn-lt"/>
                <a:ea typeface="+mn-ea"/>
                <a:cs typeface="+mn-cs"/>
              </a:rPr>
              <a:t>piyezometreler</a:t>
            </a:r>
            <a:r>
              <a:rPr lang="tr-TR" sz="1200" kern="1200" baseline="0" dirty="0" smtClean="0">
                <a:solidFill>
                  <a:schemeClr val="tx1"/>
                </a:solidFill>
                <a:latin typeface="+mn-lt"/>
                <a:ea typeface="+mn-ea"/>
                <a:cs typeface="+mn-cs"/>
              </a:rPr>
              <a:t> olarak adlandırılmaktadır. </a:t>
            </a:r>
            <a:r>
              <a:rPr lang="tr-T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Yeraltısuyu seviyesi</a:t>
            </a:r>
            <a:r>
              <a:rPr lang="tr-TR" baseline="0" dirty="0" smtClean="0"/>
              <a:t> ölçümünde; çelik metre şeridi, kuyu düdüğü, şamandıra</a:t>
            </a:r>
            <a:endParaRPr lang="tr-TR" dirty="0" smtClean="0"/>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effectLst/>
                <a:latin typeface="+mn-lt"/>
                <a:ea typeface="+mn-ea"/>
                <a:cs typeface="+mn-cs"/>
              </a:rPr>
              <a:t>Çoklu</a:t>
            </a:r>
            <a:r>
              <a:rPr lang="tr-TR" sz="1200" kern="1200" baseline="0" dirty="0" smtClean="0">
                <a:solidFill>
                  <a:schemeClr val="tx1"/>
                </a:solidFill>
                <a:effectLst/>
                <a:latin typeface="+mn-lt"/>
                <a:ea typeface="+mn-ea"/>
                <a:cs typeface="+mn-cs"/>
              </a:rPr>
              <a:t> sondaj kuyuları veya </a:t>
            </a:r>
            <a:r>
              <a:rPr lang="tr-TR" sz="1200" kern="1200" dirty="0" smtClean="0">
                <a:solidFill>
                  <a:schemeClr val="tx1"/>
                </a:solidFill>
                <a:effectLst/>
                <a:latin typeface="+mn-lt"/>
                <a:ea typeface="+mn-ea"/>
                <a:cs typeface="+mn-cs"/>
              </a:rPr>
              <a:t>izleme kuyuları, bir akifer içinde birden fazla derinlikte, birden fazla </a:t>
            </a:r>
            <a:r>
              <a:rPr lang="tr-TR" sz="1200" kern="1200" dirty="0" err="1" smtClean="0">
                <a:solidFill>
                  <a:schemeClr val="tx1"/>
                </a:solidFill>
                <a:effectLst/>
                <a:latin typeface="+mn-lt"/>
                <a:ea typeface="+mn-ea"/>
                <a:cs typeface="+mn-cs"/>
              </a:rPr>
              <a:t>akiferde</a:t>
            </a:r>
            <a:r>
              <a:rPr lang="tr-TR" sz="1200" kern="1200" dirty="0" smtClean="0">
                <a:solidFill>
                  <a:schemeClr val="tx1"/>
                </a:solidFill>
                <a:effectLst/>
                <a:latin typeface="+mn-lt"/>
                <a:ea typeface="+mn-ea"/>
                <a:cs typeface="+mn-cs"/>
              </a:rPr>
              <a:t> veya çoklu kırık kayaç bölgelerinde izleme yapılacağı zaman kurulur.</a:t>
            </a:r>
          </a:p>
          <a:p>
            <a:endParaRPr lang="tr-TR" b="1" dirty="0" smtClean="0"/>
          </a:p>
          <a:p>
            <a:r>
              <a:rPr lang="tr-TR" b="1" dirty="0" smtClean="0"/>
              <a:t>İç içe izleme kuyuları,</a:t>
            </a:r>
            <a:r>
              <a:rPr lang="tr-TR" dirty="0" smtClean="0"/>
              <a:t> aynı</a:t>
            </a:r>
            <a:r>
              <a:rPr lang="tr-TR" baseline="0" dirty="0" smtClean="0"/>
              <a:t> sondaj deliği içinde iki veya daha fazla muhafaza borusu içeren kuyulardır. Kuyu filtreleri farklı derinliklerde veya farklı </a:t>
            </a:r>
            <a:r>
              <a:rPr lang="tr-TR" baseline="0" dirty="0" err="1" smtClean="0"/>
              <a:t>akiferlerde</a:t>
            </a:r>
            <a:r>
              <a:rPr lang="tr-TR" baseline="0" dirty="0" smtClean="0"/>
              <a:t> yer alır ve tecrit malzemeleri ile birbirlerinden ayrılırlar. </a:t>
            </a:r>
          </a:p>
          <a:p>
            <a:endParaRPr lang="tr-TR" baseline="0" dirty="0" smtClean="0"/>
          </a:p>
          <a:p>
            <a:r>
              <a:rPr lang="tr-TR" b="1" baseline="0" dirty="0" smtClean="0"/>
              <a:t>Kümeli izleme kuyuları, </a:t>
            </a:r>
            <a:r>
              <a:rPr lang="tr-TR" b="0" baseline="0" dirty="0" smtClean="0"/>
              <a:t>farklı sondaj deliklerinde birbirlerine yakın mesafede yer alan bireysel izleme kuyularıdır. İç içe izleme kuyularının kullanım amacı ile kümeli izleme kuyularının kullanım amacı aynıdır. </a:t>
            </a:r>
            <a:endParaRPr lang="tr-TR" b="1" baseline="0"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Farklı derinliklerden numune alabilen izleme kuyuları</a:t>
            </a:r>
            <a:r>
              <a:rPr lang="tr-TR" sz="1200" kern="1200" dirty="0" smtClean="0">
                <a:solidFill>
                  <a:schemeClr val="tx1"/>
                </a:solidFill>
                <a:effectLst/>
                <a:latin typeface="+mn-lt"/>
                <a:ea typeface="+mn-ea"/>
                <a:cs typeface="+mn-cs"/>
              </a:rPr>
              <a:t>, bir kuyu içinde farklı derinliklerde birden çok filtre aralığı oluşturularak kurulan izleme kuyularıdır. Belli bir seviyede izleme yapmak için kurulan bu kuyularda sızdırmazlık filtreler arası </a:t>
            </a:r>
            <a:r>
              <a:rPr lang="tr-TR" sz="1200" kern="1200" dirty="0" err="1" smtClean="0">
                <a:solidFill>
                  <a:schemeClr val="tx1"/>
                </a:solidFill>
                <a:effectLst/>
                <a:latin typeface="+mn-lt"/>
                <a:ea typeface="+mn-ea"/>
                <a:cs typeface="+mn-cs"/>
              </a:rPr>
              <a:t>packerlar</a:t>
            </a:r>
            <a:r>
              <a:rPr lang="tr-TR" sz="1200" kern="1200" dirty="0" smtClean="0">
                <a:solidFill>
                  <a:schemeClr val="tx1"/>
                </a:solidFill>
                <a:effectLst/>
                <a:latin typeface="+mn-lt"/>
                <a:ea typeface="+mn-ea"/>
                <a:cs typeface="+mn-cs"/>
              </a:rPr>
              <a:t>/ayırıcılar yardımıyla gerçekleştirilmektedir.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Bir kirletici yeraltısuyundan daha yoğun ise çökme eğilimi gösterir ve susuz fazlı yoğun sıvı (SFYS) olarak </a:t>
            </a:r>
            <a:r>
              <a:rPr lang="tr-TR" sz="1200" kern="1200" dirty="0" err="1" smtClean="0">
                <a:solidFill>
                  <a:schemeClr val="tx1"/>
                </a:solidFill>
                <a:latin typeface="+mn-lt"/>
                <a:ea typeface="+mn-ea"/>
                <a:cs typeface="+mn-cs"/>
              </a:rPr>
              <a:t>akiferde</a:t>
            </a:r>
            <a:r>
              <a:rPr lang="tr-TR" sz="1200" kern="1200" dirty="0" smtClean="0">
                <a:solidFill>
                  <a:schemeClr val="tx1"/>
                </a:solidFill>
                <a:latin typeface="+mn-lt"/>
                <a:ea typeface="+mn-ea"/>
                <a:cs typeface="+mn-cs"/>
              </a:rPr>
              <a:t> birikir. Buna karşılık, daha az yoğun olan bir kirletici madde, susuz fazlı hafif sıvı olarak (SFHS) doymuş bölgelerin üst kısımlarında birikmeye eğilimlidir. Birçok </a:t>
            </a:r>
            <a:r>
              <a:rPr lang="tr-TR" sz="1200" kern="1200" dirty="0" err="1" smtClean="0">
                <a:solidFill>
                  <a:schemeClr val="tx1"/>
                </a:solidFill>
                <a:latin typeface="+mn-lt"/>
                <a:ea typeface="+mn-ea"/>
                <a:cs typeface="+mn-cs"/>
              </a:rPr>
              <a:t>SFHS’ler</a:t>
            </a:r>
            <a:r>
              <a:rPr lang="tr-TR" sz="1200" kern="1200" dirty="0" smtClean="0">
                <a:solidFill>
                  <a:schemeClr val="tx1"/>
                </a:solidFill>
                <a:latin typeface="+mn-lt"/>
                <a:ea typeface="+mn-ea"/>
                <a:cs typeface="+mn-cs"/>
              </a:rPr>
              <a:t> yağ ve yakıt hidrokarbonlarıdır. </a:t>
            </a:r>
            <a:r>
              <a:rPr lang="tr-TR" sz="1200" kern="1200" dirty="0" err="1" smtClean="0">
                <a:solidFill>
                  <a:schemeClr val="tx1"/>
                </a:solidFill>
                <a:latin typeface="+mn-lt"/>
                <a:ea typeface="+mn-ea"/>
                <a:cs typeface="+mn-cs"/>
              </a:rPr>
              <a:t>SFYS’ler</a:t>
            </a:r>
            <a:r>
              <a:rPr lang="tr-TR" sz="1200" kern="1200" dirty="0" smtClean="0">
                <a:solidFill>
                  <a:schemeClr val="tx1"/>
                </a:solidFill>
                <a:latin typeface="+mn-lt"/>
                <a:ea typeface="+mn-ea"/>
                <a:cs typeface="+mn-cs"/>
              </a:rPr>
              <a:t> ise klorlu bileşikler (karbon </a:t>
            </a:r>
            <a:r>
              <a:rPr lang="tr-TR" sz="1200" kern="1200" dirty="0" err="1" smtClean="0">
                <a:solidFill>
                  <a:schemeClr val="tx1"/>
                </a:solidFill>
                <a:latin typeface="+mn-lt"/>
                <a:ea typeface="+mn-ea"/>
                <a:cs typeface="+mn-cs"/>
              </a:rPr>
              <a:t>tetraklorür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tetrakloroetilen</a:t>
            </a:r>
            <a:r>
              <a:rPr lang="tr-TR" sz="1200" kern="1200" dirty="0" smtClean="0">
                <a:solidFill>
                  <a:schemeClr val="tx1"/>
                </a:solidFill>
                <a:latin typeface="+mn-lt"/>
                <a:ea typeface="+mn-ea"/>
                <a:cs typeface="+mn-cs"/>
              </a:rPr>
              <a:t> gibi), </a:t>
            </a:r>
            <a:r>
              <a:rPr lang="tr-TR" sz="1200" kern="1200" dirty="0" err="1" smtClean="0">
                <a:solidFill>
                  <a:schemeClr val="tx1"/>
                </a:solidFill>
                <a:latin typeface="+mn-lt"/>
                <a:ea typeface="+mn-ea"/>
                <a:cs typeface="+mn-cs"/>
              </a:rPr>
              <a:t>PCB’ler</a:t>
            </a:r>
            <a:r>
              <a:rPr lang="tr-TR" sz="1200" kern="1200" dirty="0" smtClean="0">
                <a:solidFill>
                  <a:schemeClr val="tx1"/>
                </a:solidFill>
                <a:latin typeface="+mn-lt"/>
                <a:ea typeface="+mn-ea"/>
                <a:cs typeface="+mn-cs"/>
              </a:rPr>
              <a:t> ve kreozot içerir.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EB06AB59-57C1-44F9-876C-CF0825B87BF5}" type="datetime1">
              <a:rPr lang="tr-TR">
                <a:solidFill>
                  <a:prstClr val="black">
                    <a:tint val="75000"/>
                  </a:prstClr>
                </a:solidFill>
              </a:rPr>
              <a:pPr>
                <a:defRPr/>
              </a:pPr>
              <a:t>16.12.2015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2D12C81-4572-43BC-B2F3-2655BE2D753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fld id="{E2511BCB-223B-42DD-A24E-CA32C40F6027}" type="datetime1">
              <a:rPr lang="tr-TR">
                <a:solidFill>
                  <a:prstClr val="black">
                    <a:tint val="75000"/>
                  </a:prstClr>
                </a:solidFill>
              </a:rPr>
              <a:pPr>
                <a:defRPr/>
              </a:pPr>
              <a:t>16.12.2015</a:t>
            </a:fld>
            <a:endParaRPr lang="tr-TR">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3AEAE15-48D9-4236-A116-2CB3B03DA43C}"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transition spd="med">
    <p:cover dir="d"/>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F38681-5CB7-44D5-8E4A-E8F6D1DCCF79}" type="datetime1">
              <a:rPr lang="tr-TR">
                <a:solidFill>
                  <a:prstClr val="black">
                    <a:tint val="75000"/>
                  </a:prstClr>
                </a:solidFill>
              </a:rPr>
              <a:pPr>
                <a:defRPr/>
              </a:pPr>
              <a:t>16.12.2015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F93EC5-DF4C-4D47-BCF1-2A8ACD0170BC}"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0CAcQjRw&amp;url=http://www.epa.gov/region1/lab/investigations/directpush.html&amp;ei=WhCGVJniIMnEPO7qgLgF&amp;bvm=bv.80642063,d.bGQ&amp;psig=AFQjCNF6DiCQjJ-CsuwH6xAuARITFNqC2Q&amp;ust=141815844438720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png"/><Relationship Id="rId5" Type="http://schemas.openxmlformats.org/officeDocument/2006/relationships/diagramQuickStyle" Target="../diagrams/quickStyle2.xml"/><Relationship Id="rId10" Type="http://schemas.openxmlformats.org/officeDocument/2006/relationships/image" Target="../media/image22.jpeg"/><Relationship Id="rId4" Type="http://schemas.openxmlformats.org/officeDocument/2006/relationships/diagramLayout" Target="../diagrams/layout2.xml"/><Relationship Id="rId9" Type="http://schemas.openxmlformats.org/officeDocument/2006/relationships/hyperlink" Target="https://www.google.com.tr/url?sa=i&amp;rct=j&amp;q=&amp;esrc=s&amp;source=images&amp;cd=&amp;cad=rja&amp;uact=8&amp;ved=0CAcQjRw&amp;url=https://www.lifesourcewater.com/well.php&amp;ei=shKGVPSqL83VPIPqgJgK&amp;bvm=bv.80642063,d.bGQ&amp;psig=AFQjCNFGEN0dhqr2BLsifWy6F6hJitMITQ&amp;ust=141815914189855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docid=GZK5YXUOZ72zQM&amp;tbnid=20R4_ed7acYsBM:&amp;ved=0CAUQjRw&amp;url=http://www.solinst.com/products/groundwater-samplers/428-bio-bailer/&amp;ei=oireU--VGIWk0QWYvYHwBA&amp;psig=AFQjCNG9EVa3ywV73PjJ6D5Bcd2PGsBE3Q&amp;ust=1407155219785683" TargetMode="External"/><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jpeg"/><Relationship Id="rId7" Type="http://schemas.openxmlformats.org/officeDocument/2006/relationships/diagramQuickStyle" Target="../diagrams/quickStyle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3.jpeg"/><Relationship Id="rId4" Type="http://schemas.openxmlformats.org/officeDocument/2006/relationships/image" Target="../media/image2.png"/><Relationship Id="rId9" Type="http://schemas.microsoft.com/office/2007/relationships/diagramDrawing" Target="../diagrams/drawing3.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hyperlink" Target="http://www.google.com.tr/url?sa=i&amp;rct=j&amp;q=&amp;esrc=s&amp;source=images&amp;cd=&amp;cad=rja&amp;uact=8&amp;ved=0CAcQjRw&amp;url=http://www.sandikliesnafodasi.org.tr/TSE.html&amp;ei=g_qFVPqzIoi3OJ-7gKgO&amp;bvm=bv.80642063,d.bGQ&amp;psig=AFQjCNGSHMFaHG_8X6RQq67k1TzmTh-F5Q&amp;ust=1418152847411511"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hyperlink" Target="http://www.google.com.tr/url?sa=i&amp;rct=j&amp;q=&amp;esrc=s&amp;frm=1&amp;source=images&amp;cd=&amp;cad=rja&amp;uact=8&amp;ved=0CAcQjRw&amp;url=http://www.clker.com/clipart-semantic-social-network.html&amp;ei=PeZcVLugKOWP7Aby4oBA&amp;bvm=bv.79184187,d.ZGU&amp;psig=AFQjCNEDrFaCnvZvezj-gN51AfLu24mkrw&amp;ust=141546066707267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tr/url?sa=i&amp;source=images&amp;cd=&amp;cad=rja&amp;uact=8&amp;ved=0CAgQjRw&amp;url=https://www.teachengineering.org/view_activity.php?url=collection/cub_/activities/cub_enveng/cub_enveng_lesson04_activity2.xml&amp;ei=n-ZcVMOfMqjV7Qao5oH4AQ&amp;psig=AFQjCNHsg2IQIKZdIRu4d6pAT0DIGWXAMg&amp;ust=1415460895922823" TargetMode="Externa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172272" y="-180731"/>
            <a:ext cx="7750841" cy="1200329"/>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a:defRPr/>
            </a:pPr>
            <a:r>
              <a:rPr lang="tr-TR" sz="3600" b="1" kern="0" dirty="0">
                <a:ln w="11430"/>
                <a:solidFill>
                  <a:srgbClr val="0000FF"/>
                </a:solidFill>
                <a:effectLst>
                  <a:outerShdw blurRad="50800" dist="39000" dir="5460000" algn="tl">
                    <a:srgbClr val="000000">
                      <a:alpha val="38000"/>
                    </a:srgbClr>
                  </a:outerShdw>
                </a:effectLst>
                <a:latin typeface="Arial"/>
                <a:cs typeface="Arial" charset="0"/>
              </a:rPr>
              <a:t>T.C.</a:t>
            </a:r>
          </a:p>
          <a:p>
            <a:pPr algn="ctr">
              <a:defRPr/>
            </a:pPr>
            <a:r>
              <a:rPr lang="tr-TR" sz="3600" b="1" kern="0" dirty="0">
                <a:ln w="11430"/>
                <a:solidFill>
                  <a:srgbClr val="0000FF"/>
                </a:solidFill>
                <a:effectLst>
                  <a:outerShdw blurRad="50800" dist="39000" dir="5460000" algn="tl">
                    <a:srgbClr val="000000">
                      <a:alpha val="38000"/>
                    </a:srgbClr>
                  </a:outerShdw>
                </a:effectLst>
                <a:latin typeface="Arial"/>
                <a:cs typeface="Arial" charset="0"/>
              </a:rPr>
              <a:t>ORMAN VE SU İŞLERİ BAKANLIĞI</a:t>
            </a:r>
            <a:endParaRPr lang="tr-TR" sz="4300" b="1" kern="0" dirty="0">
              <a:ln w="11430"/>
              <a:solidFill>
                <a:srgbClr val="0000FF"/>
              </a:solidFill>
              <a:effectLst>
                <a:outerShdw blurRad="50800" dist="39000" dir="5460000" algn="tl">
                  <a:srgbClr val="000000">
                    <a:alpha val="38000"/>
                  </a:srgbClr>
                </a:outerShdw>
              </a:effectLst>
              <a:latin typeface="Arial"/>
              <a:cs typeface="Arial" charset="0"/>
            </a:endParaRPr>
          </a:p>
        </p:txBody>
      </p:sp>
      <p:sp>
        <p:nvSpPr>
          <p:cNvPr id="4" name="3 Dikdörtgen"/>
          <p:cNvSpPr/>
          <p:nvPr/>
        </p:nvSpPr>
        <p:spPr>
          <a:xfrm>
            <a:off x="323850" y="1427163"/>
            <a:ext cx="8712200" cy="58420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tr-TR" sz="3200" b="1" kern="0" spc="50" dirty="0">
              <a:ln w="11430"/>
              <a:solidFill>
                <a:srgbClr val="FF0000"/>
              </a:solidFill>
              <a:effectLst>
                <a:outerShdw blurRad="76200" dist="50800" dir="5400000" algn="tl" rotWithShape="0">
                  <a:srgbClr val="000000">
                    <a:alpha val="65000"/>
                  </a:srgbClr>
                </a:outerShdw>
              </a:effectLst>
              <a:latin typeface="Arial"/>
              <a:cs typeface="Arial" charset="0"/>
            </a:endParaRPr>
          </a:p>
        </p:txBody>
      </p:sp>
      <p:sp>
        <p:nvSpPr>
          <p:cNvPr id="6" name="5 Slayt Numarası Yer Tutucusu"/>
          <p:cNvSpPr>
            <a:spLocks noGrp="1"/>
          </p:cNvSpPr>
          <p:nvPr>
            <p:ph type="sldNum" sz="quarter" idx="12"/>
          </p:nvPr>
        </p:nvSpPr>
        <p:spPr/>
        <p:txBody>
          <a:bodyPr/>
          <a:lstStyle/>
          <a:p>
            <a:pPr>
              <a:defRPr/>
            </a:pPr>
            <a:fld id="{520C394A-B68F-4906-8D6D-D04072B2D053}" type="slidenum">
              <a:rPr lang="tr-TR" smtClean="0">
                <a:solidFill>
                  <a:prstClr val="black">
                    <a:tint val="75000"/>
                  </a:prstClr>
                </a:solidFill>
              </a:rPr>
              <a:pPr>
                <a:defRPr/>
              </a:pPr>
              <a:t>1</a:t>
            </a:fld>
            <a:endParaRPr lang="tr-TR" dirty="0">
              <a:solidFill>
                <a:prstClr val="black">
                  <a:tint val="75000"/>
                </a:prstClr>
              </a:solidFill>
            </a:endParaRPr>
          </a:p>
        </p:txBody>
      </p:sp>
      <p:sp>
        <p:nvSpPr>
          <p:cNvPr id="8" name="7 Metin kutusu"/>
          <p:cNvSpPr txBox="1"/>
          <p:nvPr/>
        </p:nvSpPr>
        <p:spPr>
          <a:xfrm>
            <a:off x="723330" y="4655616"/>
            <a:ext cx="8239544" cy="201593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tr-TR" sz="2400" b="1" kern="0" spc="50" dirty="0">
                <a:ln w="11430"/>
                <a:solidFill>
                  <a:srgbClr val="0B15DB"/>
                </a:solidFill>
                <a:latin typeface="Arial"/>
                <a:cs typeface="Arial" charset="0"/>
              </a:rPr>
              <a:t>İZLEME VE SU BİLGİ SİSTEMİ DAİRESİ BAŞKANLIĞI</a:t>
            </a:r>
          </a:p>
          <a:p>
            <a:pPr algn="ctr" fontAlgn="base">
              <a:spcBef>
                <a:spcPct val="0"/>
              </a:spcBef>
              <a:spcAft>
                <a:spcPct val="0"/>
              </a:spcAft>
              <a:defRPr/>
            </a:pPr>
            <a:r>
              <a:rPr lang="tr-TR" sz="2400" b="1" kern="0" spc="50" dirty="0">
                <a:ln w="11430"/>
                <a:solidFill>
                  <a:srgbClr val="0B15DB"/>
                </a:solidFill>
                <a:latin typeface="Arial"/>
                <a:cs typeface="Arial" charset="0"/>
              </a:rPr>
              <a:t>Feyza SANCAK</a:t>
            </a:r>
          </a:p>
          <a:p>
            <a:pPr algn="ctr">
              <a:defRPr/>
            </a:pPr>
            <a:endParaRPr lang="tr-TR" sz="500" b="1" kern="0" spc="50" dirty="0">
              <a:ln w="11430"/>
              <a:solidFill>
                <a:srgbClr val="0B15DB"/>
              </a:solidFill>
              <a:latin typeface="Arial"/>
              <a:cs typeface="Arial" charset="0"/>
            </a:endParaRPr>
          </a:p>
          <a:p>
            <a:pPr algn="ctr">
              <a:defRPr/>
            </a:pPr>
            <a:r>
              <a:rPr lang="tr-TR" sz="2400" b="1" kern="0" spc="50" dirty="0" smtClean="0">
                <a:ln w="11430"/>
                <a:solidFill>
                  <a:srgbClr val="00B050"/>
                </a:solidFill>
                <a:latin typeface="Arial"/>
                <a:cs typeface="Arial" charset="0"/>
              </a:rPr>
              <a:t>Kasım </a:t>
            </a:r>
            <a:r>
              <a:rPr lang="tr-TR" sz="2400" b="1" kern="0" spc="50" dirty="0" smtClean="0">
                <a:ln w="11430"/>
                <a:solidFill>
                  <a:srgbClr val="00B050"/>
                </a:solidFill>
                <a:latin typeface="Arial"/>
                <a:cs typeface="Arial" charset="0"/>
              </a:rPr>
              <a:t>2015</a:t>
            </a:r>
          </a:p>
          <a:p>
            <a:pPr algn="ctr">
              <a:defRPr/>
            </a:pPr>
            <a:r>
              <a:rPr lang="tr-TR" sz="2400" b="1" dirty="0">
                <a:solidFill>
                  <a:srgbClr val="00B050"/>
                </a:solidFill>
              </a:rPr>
              <a:t>İzleme ve Su Bilgi Sistemi Dairesi Başkanlığı Faaliyetleri Konulu </a:t>
            </a:r>
            <a:r>
              <a:rPr lang="tr-TR" sz="2400" b="1" dirty="0" err="1">
                <a:solidFill>
                  <a:srgbClr val="00B050"/>
                </a:solidFill>
              </a:rPr>
              <a:t>Hizmetiçi</a:t>
            </a:r>
            <a:r>
              <a:rPr lang="tr-TR" sz="2400" b="1" dirty="0">
                <a:solidFill>
                  <a:srgbClr val="00B050"/>
                </a:solidFill>
              </a:rPr>
              <a:t> Eğitim</a:t>
            </a:r>
            <a:endParaRPr lang="tr-TR" sz="2400" b="1" kern="0" spc="50" dirty="0">
              <a:ln w="11430"/>
              <a:solidFill>
                <a:srgbClr val="00B050"/>
              </a:solidFill>
              <a:latin typeface="Arial"/>
              <a:cs typeface="Arial" charset="0"/>
            </a:endParaRPr>
          </a:p>
        </p:txBody>
      </p:sp>
      <p:sp>
        <p:nvSpPr>
          <p:cNvPr id="9" name="8 Dikdörtgen"/>
          <p:cNvSpPr/>
          <p:nvPr/>
        </p:nvSpPr>
        <p:spPr>
          <a:xfrm>
            <a:off x="323528" y="1283276"/>
            <a:ext cx="8712968" cy="156966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3200" b="1" dirty="0" smtClean="0">
                <a:solidFill>
                  <a:srgbClr val="FF0000"/>
                </a:solidFill>
                <a:latin typeface="Arial" charset="0"/>
                <a:cs typeface="Arial" charset="0"/>
              </a:rPr>
              <a:t>KİRLENMİŞ </a:t>
            </a:r>
            <a:r>
              <a:rPr lang="tr-TR" sz="3200" b="1" smtClean="0">
                <a:solidFill>
                  <a:srgbClr val="FF0000"/>
                </a:solidFill>
                <a:latin typeface="Arial" charset="0"/>
                <a:cs typeface="Arial" charset="0"/>
              </a:rPr>
              <a:t>SAHALARDAKİ YERALTI </a:t>
            </a:r>
            <a:r>
              <a:rPr lang="tr-TR" sz="3200" b="1" dirty="0" smtClean="0">
                <a:solidFill>
                  <a:srgbClr val="FF0000"/>
                </a:solidFill>
                <a:latin typeface="Arial" charset="0"/>
                <a:cs typeface="Arial" charset="0"/>
              </a:rPr>
              <a:t>SUYUNDAN NUMUNE ALMA KILAVUZU</a:t>
            </a:r>
          </a:p>
          <a:p>
            <a:pPr algn="ctr">
              <a:defRPr/>
            </a:pPr>
            <a:r>
              <a:rPr lang="tr-TR" sz="3200" b="1" dirty="0" smtClean="0">
                <a:solidFill>
                  <a:srgbClr val="FF0000"/>
                </a:solidFill>
                <a:latin typeface="Arial" charset="0"/>
                <a:cs typeface="Arial" charset="0"/>
              </a:rPr>
              <a:t>TS ISO 5667-18</a:t>
            </a:r>
          </a:p>
        </p:txBody>
      </p:sp>
      <p:pic>
        <p:nvPicPr>
          <p:cNvPr id="10"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4" y="2857496"/>
            <a:ext cx="1785950" cy="1798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0"/>
            <a:ext cx="8229600" cy="1143000"/>
          </a:xfrm>
        </p:spPr>
        <p:txBody>
          <a:bodyPr/>
          <a:lstStyle/>
          <a:p>
            <a:r>
              <a:rPr lang="tr-TR" sz="4000" b="1" kern="0" spc="50" dirty="0" smtClean="0">
                <a:ln w="11430"/>
                <a:solidFill>
                  <a:srgbClr val="FF0000"/>
                </a:solidFill>
                <a:latin typeface="+mn-lt"/>
              </a:rPr>
              <a:t>Numune Alma Yerlerinin Seçimi</a:t>
            </a:r>
            <a:endParaRPr lang="tr-TR" sz="4000" b="1" kern="0" spc="50" dirty="0">
              <a:ln w="11430"/>
              <a:solidFill>
                <a:srgbClr val="FF0000"/>
              </a:solidFill>
              <a:latin typeface="+mn-lt"/>
            </a:endParaRPr>
          </a:p>
        </p:txBody>
      </p:sp>
      <p:sp>
        <p:nvSpPr>
          <p:cNvPr id="3" name="2 İçerik Yer Tutucusu"/>
          <p:cNvSpPr>
            <a:spLocks noGrp="1"/>
          </p:cNvSpPr>
          <p:nvPr>
            <p:ph idx="1"/>
          </p:nvPr>
        </p:nvSpPr>
        <p:spPr>
          <a:xfrm>
            <a:off x="395536" y="1052736"/>
            <a:ext cx="8291264" cy="4929411"/>
          </a:xfrm>
        </p:spPr>
        <p:txBody>
          <a:bodyPr/>
          <a:lstStyle/>
          <a:p>
            <a:pPr lvl="0">
              <a:buSzPct val="150000"/>
              <a:buNone/>
            </a:pPr>
            <a:endParaRPr lang="tr-TR" dirty="0" smtClean="0"/>
          </a:p>
          <a:p>
            <a:pPr lvl="0">
              <a:buSzPct val="150000"/>
              <a:buBlip>
                <a:blip r:embed="rId3"/>
              </a:buBlip>
            </a:pPr>
            <a:r>
              <a:rPr lang="tr-TR" dirty="0" smtClean="0"/>
              <a:t>Araştırma sahasının hidrojeolojik durumu,</a:t>
            </a:r>
          </a:p>
          <a:p>
            <a:pPr lvl="0">
              <a:buSzPct val="150000"/>
              <a:buBlip>
                <a:blip r:embed="rId3"/>
              </a:buBlip>
            </a:pPr>
            <a:r>
              <a:rPr lang="tr-TR" dirty="0" smtClean="0"/>
              <a:t>Sahanın geçmiş ve gelecekteki kullanımı (kullanımları),</a:t>
            </a:r>
          </a:p>
          <a:p>
            <a:pPr lvl="0">
              <a:buSzPct val="150000"/>
              <a:buBlip>
                <a:blip r:embed="rId3"/>
              </a:buBlip>
            </a:pPr>
            <a:r>
              <a:rPr lang="tr-TR" dirty="0" smtClean="0"/>
              <a:t>Uygulamanın amacı,</a:t>
            </a:r>
          </a:p>
          <a:p>
            <a:pPr lvl="0">
              <a:buSzPct val="150000"/>
              <a:buBlip>
                <a:blip r:embed="rId3"/>
              </a:buBlip>
            </a:pPr>
            <a:r>
              <a:rPr lang="tr-TR" dirty="0" smtClean="0"/>
              <a:t>Muhtemel kirleticiler,</a:t>
            </a:r>
          </a:p>
          <a:p>
            <a:pPr lvl="0">
              <a:buSzPct val="150000"/>
              <a:buBlip>
                <a:blip r:embed="rId3"/>
              </a:buBlip>
            </a:pPr>
            <a:r>
              <a:rPr lang="tr-TR" dirty="0" smtClean="0"/>
              <a:t>Kirlenmenin boyutu.</a:t>
            </a:r>
          </a:p>
          <a:p>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10</a:t>
            </a:fld>
            <a:endParaRPr lang="tr-TR">
              <a:solidFill>
                <a:prstClr val="black">
                  <a:tint val="75000"/>
                </a:prstClr>
              </a:solidFill>
            </a:endParaRPr>
          </a:p>
        </p:txBody>
      </p:sp>
      <p:pic>
        <p:nvPicPr>
          <p:cNvPr id="1026" name="Picture 2" descr="C:\Users\fsancak\Pictures\imagesCATCYGMK.jpg"/>
          <p:cNvPicPr>
            <a:picLocks noChangeAspect="1" noChangeArrowheads="1"/>
          </p:cNvPicPr>
          <p:nvPr/>
        </p:nvPicPr>
        <p:blipFill>
          <a:blip r:embed="rId4" cstate="print"/>
          <a:srcRect/>
          <a:stretch>
            <a:fillRect/>
          </a:stretch>
        </p:blipFill>
        <p:spPr bwMode="auto">
          <a:xfrm rot="2333300">
            <a:off x="6504728" y="3035602"/>
            <a:ext cx="2078984" cy="2818961"/>
          </a:xfrm>
          <a:prstGeom prst="rect">
            <a:avLst/>
          </a:prstGeom>
          <a:ln>
            <a:noFill/>
          </a:ln>
          <a:effectLst>
            <a:outerShdw blurRad="292100" dist="139700" dir="2700000" algn="tl" rotWithShape="0">
              <a:srgbClr val="333333">
                <a:alpha val="65000"/>
              </a:srgbClr>
            </a:outerShdw>
          </a:effectLst>
        </p:spPr>
      </p:pic>
      <p:pic>
        <p:nvPicPr>
          <p:cNvPr id="7" name="6 Resim" descr="imagesCA3UPY33.jpg"/>
          <p:cNvPicPr>
            <a:picLocks noChangeAspect="1"/>
          </p:cNvPicPr>
          <p:nvPr/>
        </p:nvPicPr>
        <p:blipFill>
          <a:blip r:embed="rId5" cstate="print"/>
          <a:stretch>
            <a:fillRect/>
          </a:stretch>
        </p:blipFill>
        <p:spPr>
          <a:xfrm rot="727471">
            <a:off x="3642747" y="5249853"/>
            <a:ext cx="2371149" cy="1374463"/>
          </a:xfrm>
          <a:prstGeom prst="rect">
            <a:avLst/>
          </a:prstGeom>
          <a:ln>
            <a:noFill/>
          </a:ln>
          <a:effectLst>
            <a:softEdge rad="112500"/>
          </a:effectLst>
        </p:spPr>
      </p:pic>
      <p:pic>
        <p:nvPicPr>
          <p:cNvPr id="8" name="Picture 2" descr="C:\Users\fsancak\Pictures\Resim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817240" y="-27384"/>
            <a:ext cx="8363272" cy="1143000"/>
          </a:xfrm>
        </p:spPr>
        <p:txBody>
          <a:bodyPr/>
          <a:lstStyle/>
          <a:p>
            <a:r>
              <a:rPr lang="tr-TR" sz="4000" b="1" kern="0" spc="50" dirty="0" smtClean="0">
                <a:ln w="11430"/>
                <a:solidFill>
                  <a:srgbClr val="FF0000"/>
                </a:solidFill>
                <a:latin typeface="+mn-lt"/>
              </a:rPr>
              <a:t>Yeraltı suyu değişkenlerinin seçilmesi</a:t>
            </a:r>
            <a:endParaRPr lang="tr-TR" sz="4000" b="1" kern="0" spc="50" dirty="0">
              <a:ln w="11430"/>
              <a:solidFill>
                <a:srgbClr val="FF0000"/>
              </a:solidFill>
              <a:latin typeface="+mn-lt"/>
            </a:endParaRPr>
          </a:p>
        </p:txBody>
      </p:sp>
      <p:sp>
        <p:nvSpPr>
          <p:cNvPr id="3" name="2 İçerik Yer Tutucusu"/>
          <p:cNvSpPr>
            <a:spLocks noGrp="1"/>
          </p:cNvSpPr>
          <p:nvPr>
            <p:ph idx="1"/>
          </p:nvPr>
        </p:nvSpPr>
        <p:spPr>
          <a:xfrm>
            <a:off x="395536" y="1196752"/>
            <a:ext cx="8291264" cy="4929411"/>
          </a:xfrm>
        </p:spPr>
        <p:txBody>
          <a:bodyPr/>
          <a:lstStyle/>
          <a:p>
            <a:pPr algn="just"/>
            <a:r>
              <a:rPr lang="tr-TR" sz="2800" dirty="0" smtClean="0"/>
              <a:t>Belirli kirleticilerle ilgili ulusal düzenlemelerin yanında  farklı jeokimyasal ve hidrojeolojik koşullarda kirlenme etkileri de göz önünde bulundurulmalıdır.</a:t>
            </a:r>
          </a:p>
          <a:p>
            <a:pPr algn="just"/>
            <a:r>
              <a:rPr lang="tr-TR" sz="2800" dirty="0" smtClean="0"/>
              <a:t>Örneğin, organik kirleticiler parçalanmaya meyilli olduğunda, bazı durumlarda tehlikeli olabilen parçalanma ürünleri de incelenecek madde listesine dâhil edilmelidir. </a:t>
            </a:r>
            <a:r>
              <a:rPr lang="tr-TR" sz="2800" dirty="0" err="1" smtClean="0"/>
              <a:t>Trikloroetilenin</a:t>
            </a:r>
            <a:r>
              <a:rPr lang="tr-TR" sz="2800" dirty="0" smtClean="0"/>
              <a:t> (TKE) parçalanması buna bir örnektir. Bunun muhtemel parçalanma ürünlerinden bir tanesi, yüksek oranda uçucu ve nispeten çözünebilir olan </a:t>
            </a:r>
            <a:r>
              <a:rPr lang="tr-TR" sz="2800" dirty="0" err="1" smtClean="0"/>
              <a:t>vinil</a:t>
            </a:r>
            <a:r>
              <a:rPr lang="tr-TR" sz="2800" dirty="0" smtClean="0"/>
              <a:t> klorürdür.</a:t>
            </a:r>
          </a:p>
          <a:p>
            <a:pPr algn="just"/>
            <a:r>
              <a:rPr lang="tr-TR" sz="2800" dirty="0" smtClean="0"/>
              <a:t>Sahanın genel veya doğal yer altı su </a:t>
            </a:r>
            <a:r>
              <a:rPr lang="tr-TR" sz="2800" dirty="0" err="1" smtClean="0"/>
              <a:t>derişimleri</a:t>
            </a:r>
            <a:r>
              <a:rPr lang="tr-TR" sz="2800" dirty="0" smtClean="0"/>
              <a:t>  de göz önünde bulundurulmalıdır. </a:t>
            </a:r>
          </a:p>
          <a:p>
            <a:pPr algn="just"/>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11</a:t>
            </a:fld>
            <a:endParaRPr lang="tr-TR" dirty="0">
              <a:solidFill>
                <a:prstClr val="black">
                  <a:tint val="75000"/>
                </a:prstClr>
              </a:solidFill>
            </a:endParaRPr>
          </a:p>
        </p:txBody>
      </p:sp>
    </p:spTree>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4000" b="1" kern="0" spc="50" dirty="0" smtClean="0">
                <a:ln w="11430"/>
                <a:solidFill>
                  <a:srgbClr val="FF0000"/>
                </a:solidFill>
                <a:latin typeface="+mn-lt"/>
              </a:rPr>
              <a:t>Numune alma sıklığı</a:t>
            </a:r>
            <a:endParaRPr lang="tr-TR" sz="4000" b="1" kern="0" spc="50" dirty="0">
              <a:ln w="11430"/>
              <a:solidFill>
                <a:srgbClr val="FF0000"/>
              </a:solidFill>
              <a:latin typeface="+mn-lt"/>
            </a:endParaRPr>
          </a:p>
        </p:txBody>
      </p:sp>
      <p:sp>
        <p:nvSpPr>
          <p:cNvPr id="3" name="2 İçerik Yer Tutucusu"/>
          <p:cNvSpPr>
            <a:spLocks noGrp="1"/>
          </p:cNvSpPr>
          <p:nvPr>
            <p:ph idx="1"/>
          </p:nvPr>
        </p:nvSpPr>
        <p:spPr>
          <a:xfrm>
            <a:off x="323528" y="1052736"/>
            <a:ext cx="8496944" cy="1947636"/>
          </a:xfrm>
          <a:prstGeom prst="roundRect">
            <a:avLst/>
          </a:prstGeom>
          <a:blipFill>
            <a:blip r:embed="rId3"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a:lstStyle/>
          <a:p>
            <a:pPr algn="just"/>
            <a:r>
              <a:rPr lang="tr-TR" sz="2800" dirty="0" smtClean="0"/>
              <a:t>Zamana bağlı değişimlerin etkisini en aza indirmek için, numune alma işlemi </a:t>
            </a:r>
            <a:r>
              <a:rPr lang="tr-TR" sz="2800" b="1" dirty="0" smtClean="0">
                <a:solidFill>
                  <a:srgbClr val="00B050"/>
                </a:solidFill>
              </a:rPr>
              <a:t>mümkün olduğunca hızlı</a:t>
            </a:r>
            <a:r>
              <a:rPr lang="tr-TR" sz="2800" dirty="0" smtClean="0">
                <a:solidFill>
                  <a:srgbClr val="00B050"/>
                </a:solidFill>
              </a:rPr>
              <a:t> </a:t>
            </a:r>
            <a:r>
              <a:rPr lang="tr-TR" sz="2800" dirty="0" smtClean="0"/>
              <a:t>bir şekilde tamamlanmalıdır.</a:t>
            </a:r>
          </a:p>
          <a:p>
            <a:pPr algn="just"/>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12</a:t>
            </a:fld>
            <a:endParaRPr lang="tr-TR" dirty="0">
              <a:solidFill>
                <a:prstClr val="black">
                  <a:tint val="75000"/>
                </a:prstClr>
              </a:solidFill>
            </a:endParaRPr>
          </a:p>
        </p:txBody>
      </p:sp>
      <p:sp>
        <p:nvSpPr>
          <p:cNvPr id="9" name="8 Metin kutusu"/>
          <p:cNvSpPr txBox="1"/>
          <p:nvPr/>
        </p:nvSpPr>
        <p:spPr>
          <a:xfrm>
            <a:off x="500034" y="3143248"/>
            <a:ext cx="8143932" cy="3268980"/>
          </a:xfrm>
          <a:prstGeom prst="round2DiagRect">
            <a:avLst/>
          </a:prstGeom>
          <a:blipFill>
            <a:blip r:embed="rId4"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defRPr/>
            </a:pPr>
            <a:r>
              <a:rPr lang="tr-TR" sz="2800" dirty="0" smtClean="0">
                <a:solidFill>
                  <a:schemeClr val="dk1"/>
                </a:solidFill>
              </a:rPr>
              <a:t>Erken uyarı amacıyla izlemenin gerektiği durumlarda, genellikle tavsiye edilen asgarî numune alma sıklığı, kimyasal bileşenlerin (başlıca iyonlar, vb.) çoğunluğu </a:t>
            </a:r>
            <a:r>
              <a:rPr lang="tr-TR" sz="2800" dirty="0" smtClean="0">
                <a:solidFill>
                  <a:schemeClr val="tx1"/>
                </a:solidFill>
              </a:rPr>
              <a:t>için</a:t>
            </a:r>
            <a:r>
              <a:rPr lang="tr-TR" sz="2800" b="1" dirty="0" smtClean="0">
                <a:solidFill>
                  <a:srgbClr val="FF0000"/>
                </a:solidFill>
              </a:rPr>
              <a:t> 3 ayda bir, </a:t>
            </a:r>
            <a:r>
              <a:rPr lang="tr-TR" sz="2800" dirty="0" smtClean="0">
                <a:solidFill>
                  <a:schemeClr val="dk1"/>
                </a:solidFill>
              </a:rPr>
              <a:t>daha hareketli ve reaktif bileşenler (meselâ, UOK [Uçucu Organik Karbon]’</a:t>
            </a:r>
            <a:r>
              <a:rPr lang="tr-TR" sz="2800" dirty="0" err="1" smtClean="0">
                <a:solidFill>
                  <a:schemeClr val="dk1"/>
                </a:solidFill>
              </a:rPr>
              <a:t>lar</a:t>
            </a:r>
            <a:r>
              <a:rPr lang="tr-TR" sz="2800" dirty="0" smtClean="0">
                <a:solidFill>
                  <a:schemeClr val="dk1"/>
                </a:solidFill>
              </a:rPr>
              <a:t> ve çözünmüş gazlar) için </a:t>
            </a:r>
            <a:r>
              <a:rPr lang="tr-TR" sz="2800" dirty="0" smtClean="0">
                <a:solidFill>
                  <a:schemeClr val="tx1"/>
                </a:solidFill>
              </a:rPr>
              <a:t>de </a:t>
            </a:r>
            <a:r>
              <a:rPr lang="tr-TR" sz="2800" b="1" dirty="0" smtClean="0">
                <a:solidFill>
                  <a:srgbClr val="FF0000"/>
                </a:solidFill>
              </a:rPr>
              <a:t>ayda 1. </a:t>
            </a:r>
          </a:p>
          <a:p>
            <a:endParaRPr lang="tr-TR" dirty="0"/>
          </a:p>
        </p:txBody>
      </p:sp>
      <p:pic>
        <p:nvPicPr>
          <p:cNvPr id="7"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13</a:t>
            </a:fld>
            <a:endParaRPr lang="tr-TR">
              <a:solidFill>
                <a:prstClr val="black">
                  <a:tint val="75000"/>
                </a:prstClr>
              </a:solidFill>
            </a:endParaRPr>
          </a:p>
        </p:txBody>
      </p:sp>
      <p:sp>
        <p:nvSpPr>
          <p:cNvPr id="6" name="Başlık 1"/>
          <p:cNvSpPr txBox="1">
            <a:spLocks/>
          </p:cNvSpPr>
          <p:nvPr/>
        </p:nvSpPr>
        <p:spPr bwMode="auto">
          <a:xfrm>
            <a:off x="214282" y="2500306"/>
            <a:ext cx="8648454" cy="1787082"/>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tr-TR" sz="5400" b="1" kern="0" spc="50" dirty="0" smtClean="0">
                <a:ln w="11430"/>
                <a:solidFill>
                  <a:srgbClr val="18029A"/>
                </a:solidFill>
              </a:rPr>
              <a:t>İZLEME DONANIMLARI </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
        <p:nvSpPr>
          <p:cNvPr id="7" name="6 Başlık"/>
          <p:cNvSpPr>
            <a:spLocks noGrp="1"/>
          </p:cNvSpPr>
          <p:nvPr>
            <p:ph type="title"/>
          </p:nvPr>
        </p:nvSpPr>
        <p:spPr/>
        <p:txBody>
          <a:bodyPr/>
          <a:lstStyle/>
          <a:p>
            <a:endParaRPr lang="tr-TR"/>
          </a:p>
        </p:txBody>
      </p:sp>
      <p:pic>
        <p:nvPicPr>
          <p:cNvPr id="8" name="Picture 2" descr="C:\Users\fsancak\Pictures\Resim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14</a:t>
            </a:fld>
            <a:endParaRPr lang="tr-TR">
              <a:solidFill>
                <a:prstClr val="black">
                  <a:tint val="75000"/>
                </a:prstClr>
              </a:solidFill>
            </a:endParaRPr>
          </a:p>
        </p:txBody>
      </p:sp>
      <p:graphicFrame>
        <p:nvGraphicFramePr>
          <p:cNvPr id="6" name="5 Diyagram"/>
          <p:cNvGraphicFramePr/>
          <p:nvPr>
            <p:extLst>
              <p:ext uri="{D42A27DB-BD31-4B8C-83A1-F6EECF244321}">
                <p14:modId xmlns:p14="http://schemas.microsoft.com/office/powerpoint/2010/main" val="1760311250"/>
              </p:ext>
            </p:extLst>
          </p:nvPr>
        </p:nvGraphicFramePr>
        <p:xfrm>
          <a:off x="0" y="1071546"/>
          <a:ext cx="5643570" cy="578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Başlık"/>
          <p:cNvSpPr>
            <a:spLocks noGrp="1"/>
          </p:cNvSpPr>
          <p:nvPr>
            <p:ph type="title"/>
          </p:nvPr>
        </p:nvSpPr>
        <p:spPr>
          <a:xfrm>
            <a:off x="457200" y="-27384"/>
            <a:ext cx="8229600" cy="1143000"/>
          </a:xfrm>
        </p:spPr>
        <p:txBody>
          <a:bodyPr/>
          <a:lstStyle/>
          <a:p>
            <a:r>
              <a:rPr lang="tr-TR" sz="4000" b="1" kern="0" spc="50" dirty="0" smtClean="0">
                <a:ln w="11430"/>
                <a:solidFill>
                  <a:srgbClr val="FF0000"/>
                </a:solidFill>
                <a:latin typeface="+mn-lt"/>
              </a:rPr>
              <a:t>Doymamış Bölgenin İzlenmesi</a:t>
            </a:r>
            <a:endParaRPr lang="tr-TR" sz="4000" b="1" kern="0" spc="50" dirty="0">
              <a:ln w="11430"/>
              <a:solidFill>
                <a:srgbClr val="FF0000"/>
              </a:solidFill>
              <a:latin typeface="+mn-lt"/>
            </a:endParaRPr>
          </a:p>
        </p:txBody>
      </p:sp>
      <p:sp>
        <p:nvSpPr>
          <p:cNvPr id="50178" name="AutoShape 2" descr="data:image/jpeg;base64,/9j/4AAQSkZJRgABAQAAAQABAAD/2wCEAAkGBxQTEhUUExQVFhQXGR0aGBYYGB0fHxwaHhofFx0aHxkdHyogGBwlHRwXITEhJSorLi4uHB8zODMsNygtLisBCgoKDg0OGhAQGywkHyQsLCwsLCwsLCwsLCwsLCwsLCwsLCwsLCwsLCwsLCwsLCwsLCwsLCwsLCwsLCwsLCwsLP/AABEIAMIBAwMBIgACEQEDEQH/xAAcAAABBQEBAQAAAAAAAAAAAAAGAAMEBQcCAQj/xABLEAACAQIEAwUFBQMHCwQDAQABAhEAAwQSITEFQVEGEyJhcTKBkaGxBxRCwfBSktEjU2JygrLhFRYkMzRUk6LS0/FDY4PDJbPiF//EABoBAAMBAQEBAAAAAAAAAAAAAAABAgMEBQb/xAAvEQACAgEEAQMACAcAAAAAAAAAAQIRAwQSITFBE1FhBRQyQnGBocEiI1KRsdHx/9oADAMBAAIRAxEAPwDcaVKlQAqVKlQAqVKlQAqVKlQAqVKlQAqVKlQB4xioHFb5QDLzJ69Kmk8jVLxd5QZh4lJHu5H3iPnQBFtcWuvauBwEfJdygT+FdGzEAAnQ5fXerzhl3NbQ/wBFf7oNBGBxxOKFk+wTA28IZMzk9ZCkc4miDs1iW/yfYue0zWEcTp4mQEDy1igSCEGoGH/2m7/Ut/V6mW9AAd6rcM/+l3PO0n95v176BltSpUqAFSpUqAFSpUqAObikiASPMR+YIpj7mp9os39YmP3Rp8qfuEx4QCehMfODTBW6fxIvopJ+JP5UAPWrSqIUBR0AArpmA1JgVG+6E+1cuH35f7oBr1cBbH4AT1bU/EyaAPWxKMGCsrEA7GfpVJjnIcKN519Br+Yq+vjwH0NB+I4mpxRVbV7PDAmbaowRikz4mmRyAq4kyLtf1/5p/D3J7wDcKPz+dVfe3TsllD/SuM3y8HwqdgLjBbjXXTKFBOVCsATJ3M6eZpt8Epck0cPXm10//K/5NFKvP8qJ0u/8G7/0UqzNCWErqlSoCjkrSy11SoA8ilFe0qAPIpRXtKgDyKUV7SoA8ikRXtKgCHi7mXcHJzM/Prp9J6VV8YtgL57TMkgDST5SfrVux1jXr/48/KqXFoRbFskkoYltyIkesAhZ5kGh9AZ7jOI91i7uvs4c3I9DlHzNHOM4pYwi27DAxkt5QoJMA5Sxj2VBCa89Y2rNsUQ3FLyMqtmwhtqDqCTdRtdNNm66fChn7Ru0V1sbcKO6qrHQArOUwoI5qFAhTpqx500I3DDcewObJnIzcrmczv8AieQJIKgSJ2qfhlH365pr3Kz72Jj4zWA8avXLbtbud9MAMqqjKNNfCRoddBy8jWydhuJnEC1eYyz4ZM0xJYNldiPw+IdabQJhtSrlDpXVSMVKlSoAVKlSoA5uPAkz7gT8hUf72TtbuH3Af3iDUmm3xCDdlHqRQA33lw7Io/rP/AGllun8SD+yT88w+lL79b5Op9DP0rz78vIOfS2//TQBzcRlU5nLSI2AA+An50J49f8ATVj9h51je6253+FFd+9mU+FhH7Qj60J8Sj74D0tjy3dzVxIkW9pyIyqo/qgfHXepeFJK3ASTsNQOZPTQ1WG8BEEn58+pFTMHcbLcKnxEoBmkjUxMSOuwIqn0THsvaVQhZv8AO7a/4Lf92lWRqUfYfjtzE973jhsoUjQDcsDsBp4RRQbgGk1k+A4m2FvMbZg3QMwKgjwkxHl4vKrDH9q33Lovmu/P1I91EXuVg++DSZrzPWVW+0xZQDcaSSAfEdRHI+o1p5eMONrrcvxMP0N6bVCtmno4Oxrqsw4f2gOYA3HK9AxmddgSBrPWrHjHbTubRuGCAyiCjSqlgCCQ+VidQDIjQwaKE5Jdh6TVfe4iEYqzANvABJgnTQeQNAh+1PAkH+RviekA9Nw81Hwfb7hluStrEid5dm/vXDBooTkvDNDucWUIzwxCgkxA26SRXNnjSMsidDBB0IPMdCfSR50Dt9pHDSpUpfysII11Hueotzt3w2AFbF2xqfBzJ5kkkk+Zp0Ld8h9iuOhAG7q6yHTMuSJ2j25302qI3ay1+xd9IX/qoJ/z24eRlN7Gsp/CTGszMqA2/nTicV4cQpV7y5hIDXSDEkT4h1Bo/Ia/EOLnE+9tl7ZIXboZDKNwTpBqtu3C25J23JPMda44VetthptEsknUsDrmE6j3V4D+X1qGUwE4fe//ADF6P93I/wCZGod+0bBWxxe3oqi4MO1yA0ks0MwC6liBy1J8zVxwEzxe/wCWHP8A9dQftAuEcXskHYYYxkmYaYnz1poCo+0S8DxC+QtxRKwo3X+TQQ28tpO53rTfsiufyNn2v9S++/8AtD7wPmTWQdpbpu4q88N7RAgjQDwge4AD4VpnZvEm1gMMRmU92FJB11YvB6anbWaqTpDo1zvNJGte2rhO4j3H9Gqzs9bKWV7xiXYAtJnLpOUeg086ewHHLF65dtWriu9oxcC65TJETtIIIPQjWpFZKvYpVMGvDiYfKYAiaDe24RLoy3F7xwSbQcZhAJLhd8p5nadeZrjglxr1xpOchQuuvM/tSNlP71MYZYTiCXCQp2/XupYniVtCAzAE0LDgllkJ7onQMUkyCAViJjMJPPkdabx+Bw9uA0r+FWDn2tdpMUqZLkkFljErdLIVnKecEeRqSlhRsqj0AoH7MXXbGPbF1ioQywjUKUCjWY9tvhRj9zP85c+I/IUDJdeVGGDH7dz98/lS+4L1uf8AFuf9VAz3HOAuvp8xVLjOFq91rjGJUKAFYkEE6+HQ71a3eE223z/8W4Po2tcjgtnmrH1dz9WpptCasrF4XoPG2n/st+ZqVw7Ad0GlmYs6mWAWIIgAe6n24DhjvYtn1UH614nZ7CAyMNYBHPukn4xT3MKLA3V6j40qbGDt/wA2n7o/hSqRmM/fMOzKS9wRuVDz5aFIIqyw1yzelFuMTEwwCknnl/kgPdM+tUr8LwyavdvqOrBVH/MulN4XE4MMGt3btxlMiGSJHoo+tdXopLg5fX9ghXh9rNmPiMz4iCJMDYrB0Va9PD7Y2iDyDrp6dKkW8aMoJQBiNVZQY3nxK5BO1eHFdFQeg/jXlT1VOjVzceGRbGBRTMeLWGLggb/KqftpaIwbncZreo21aRDbH3TRC+II0MTExlAnTTWNJ2mhXteg+6O3NrluDG6rI357jnXRp8m9NkN7gEzUQdlsFbuB2fu2MquR9wCR4/bWFOql9SsTGtDteBoraUdyq6IaLvuUUfhdQG8eUeIgtB1YHWAYgcqiY+2gWUgEEEiTMNy1008OxPOoWc9a5zTpNdDmmqoiMGndjmDxbWnW4sZkYMsiRIMiRzEiib7QcUq4x10UqX9+a4zbbDQ8qE2WjLib2sUBfbDpdxOW2cQO9vJCOq5boVWIyAmHgaEg7HTmZ0wLr7O+OXmt3MKICIhuqxAknMuh/e+Ao0wjPHjIJkbAChLsJeVmvBbIt5bcZhcdsy5l2zbcuVFqbfCoZoZ92dE8Xvb/AOpI93g/OKq+0GJa5xe33neAC7h0JtwBEpBhp1156abVa9npXitw9bPy/kz9RQ7xUKOLyVhRftGc3JQh0X3VS7GDvEsSTdumGIztEkTGYwDGk9Y0mtGw/GbCWrVqzcS4qIuZnbKRcjxAKfwiRrHXpWU2Ea46iJZ2A31zMY29TW32vsz4dZchsdrqCjvbHkdJBBptWIIuHces28EmIv3VW2VEEEmTHsrpNxiANFB9ay3tJ22IvvdwNn7p3hJuXp/lLkjYgEpbBOsamdZBo/432BR7Dut+7ibq2gLKt3YBC6qlvKFW0DESsA85rJOMYC5YLWb9tkedQ3PzBEhh5gkUDhFNN2X/AGI4v94uix3RLuc3e6Fy+QzmuMCYIBOv+Na3huCfdLb3s2d4DMpChVjNmgxpCs3PlWN9kuJJhdcEhfEMIa/dEhOoRNp13M6daL+E9u+IrcVLvd3VYgZoCkeZjSKlyjfydUdDnlj9SMeAnwfEAocSGV9gXzRCqmRZMKvhmOUnrUfFYrvCDJTxSdJ/GenkRtvS4xjla5mLJJCzlkgHaJjU+lQXxyaguJ6T+o5VxS1c1Jqjgd+wQ9lsddN3JlRh3WhgJGVgDrmYmZXkNjRX3tz+bX9//wDmg3spxGylx2uXbaDIApZwJJYyBJ12WfUUaDGW/wCcT94V1Y5742y49HBvXP5ofvj+FIYi5/NH95f40+Lo5EfGugasoinEv/Mv+8n/AFVx98uf7vd/etf9yp1KgCF99f8A3e78bX/cpHHP/u9742v+5U2lQBD++t/MXfjb/wC5XlTaVID5sfhGLa5ZF3DYm7Zzhny2rxEDlDIpPWrvivY03b4axh7ti2EGbLZaGM+yA2SCACSxAGoAmJrTzbPU/Cl3B8/hVyk5eSVFLoEsLwz7pYbw3oB0NxwYBIkABQACJ286tTww/wAydR/Or/EGrLGcM7xcjhsu5AA198T8K7XBsF3YwNzl5DyA+lci00XNtm83jeKKXabv86Byzw253jd3YDZSxOa5qpLhhHiIYAidxM7b0KdreAvhsNlfV7rWgqrBnLoQIMltVBgROxNGfDsWb6XbuEIzXcuWcsgpcS25ObQ+AFvQrzqt42mIb7rbib9y3dZ0hHC3FdLi6KpA8MmFImOZJnpjFRXBztGV3uG3lBzWboA3lG0+VRsRZZAGa26jqVI90nnWk3MRjE0vY1LRPs5FH1IEegqrPCu/ZiMZibszmylrg1EGQJCAgkcqzeqx3X7GbST5A1LDAB8ukgzB5Eef5UcWrBcsBl2J1YLp6kgc9qX+TLZt5AWMrlzBDMDppEwY586sMNg7QVsy3GLQZIMj0gAD3g1UddjjF/6Dbjm+XVAJwbD/AMt3d22zwDKopYyI5KeU9Y1FE+I4ZfC4S9hldb1tYYMFACBQFSDqwPjDBp386tsLgbdvMVbEqGaSFuFddpgAcgB7qeXDKWHixJ8ziXHxMiKz+uYy04ryWPZ7Bqjs6Wyi3LZzJytuGUld/ZMEqfdyq2c+E/rrVRwS2BcOtw+EgZrrsNx+0xFEOEwhuADYEwTziCDHWJpxyKatFpp9GeFO7x9q4F8LKoZpiAWFs6cxL259PWgftk4HEL5hT4156+wvzo343iGYOBhLwKkhBmYm4pPdtli2NcsMAJ1AOwof45gLOIwtzHzcF8kd4mZModcqHTIG1HiAmddzWqYwIwpbvFNsS4bMuXUypzAjzETVsmCZ7RfOzNkN1hDaJmK5i07lgdI98mKZ7LYbvMXaTw7ktKyICkmR05e+tSt4WLZtRa7qQe7C5VPPYaVhm1cMTpkTmolv2ObE4TBW7F6yXuW8/s3UOhcuAJuDUTHuoe+0XjL3rdu2+ENrNmHe3QjMEEMy2yHYpPhk6GNtyRJODG5t2vXKf40NdsLIzIFVVyqSzAQIYiNZMnwn3Gox6yOR0jTRpZcyjREwGMVFyqAq1Y2OIazQr3k7VNsYqPdoPWm0fZ4s1KvARdoOPtZCuighpkknfSPlNDmK7YXGMqFURIjUn1/wp7jNzNhWJ1yke+dD8poUFwRzinDHFq6PnfpTFGGe49NWEVvtTdEaIduWp5b8pq04d28vW2BBZYPImP3TII8jpzoW4Lw9L7kPc7tFXMzRruBHSdaMMBhOHp7NrvIkZ7zGGIHICFnzqckow8O/g85Js1vsB2ptcQRg6W++TeEEMp2ImSDyI8p56F33K3+wvuArB8H2osWCxsJZtxovd+BtRDSwHu01jpUt/tAQajEXy3Lx3I25+ID109BSWpf9DHtNsOCT+kPR2H0Nefchya4P/kY/UmsW/wD9JcHS+8z+LprsPEOlW/DvteOcK9vMCddApAj+sQddZMaH31pHNfaaFRqLYQ8rtwfun6qapcX2isWiQcWWObLlVFczE/gX4nYHSsy4n23u4klbrju9fAoKggnQFQxzmP2jHhOmtVbdpEg6OvKI3AEyAGGm87etTPPL7qCjUG7apya6fPuV/wC4KVZhc40oMAgjyUn/AO2lWXrZPj9R7TTOAcZATIyFSu0OzDXzYkj41eWscp1y+8t/hQf2ceVMg5p5Dl60RKJ5EeVdmFXjTZnGTosL/EEtqWIAA8p+g/Kqj/PXClsouKeXsOQfRgpU/GphAA/FPlP10oZx3Zmw7E3EZ5OYhiIk84VQ3xNa7UOzvg2EXD2rdpfu922pJzuqlzmY3NHDQsFgQMuwA03qqvYnu8auIQWRdS2bVuwttlDKTJYkhcx9qCBsYjnU5OC2BmyWraltyFgkEgmWJnUgH1A6V7Y4eLeiliv7LMXUf2HLKD5gA0bRWWOA49fMu+EdWbc21zDTnFwL4uWm49BVdxO/dae8dip1ynw6cwUHPlVrYvtzVD6Er9cwJ96iurmIU6NpPJwPkwJUnyDT5Vjlwqa7omStUDuTop1E7Hb31y1syfCfQ71eYxLKIc7C0W2YkAE8hrvz0qt8OVgtzvJGwAkmDBA1Oh5ivMyad4+zJ4q5IV1GB9mPUx8t68IPT5U5Ejy615kYc/h61zbTEncNIUtMzl01jmOUGpeJ4wV8SWyzASqB8o8IzBZCkxpr1161WWWAzSTIXn/WAp/B63rc7BifgpNelpeMZ14vslrwzGXLkq1xEcXHUEsZyq5USsxEAawKz3tv2Vv/AHlzYxFu7bxbZ3tqwSWB08OY5/FEEDdgKOMRgATdXpc9gTJkB9+mpqlxmOtWnvo1m4LbMgdCdBowGUKJjMhaSZ2jaK6Ys1oFeGcFOF4otjKCxwh9mDmYSWff/wBtvOOVEmcTtQ5w/iL/AOWMNcLG4tq24t3NCzWofLngwSpuFSdJgTBol4jx77ujBGRTJOUKOpicwJ8JywJ2iuDWYN0k7+DN4HkfZGxvEbdtWJyyo1TNrO+oG24rNuJcVe/cLOSZOw0UcgAOQApvF4gMT3hPUE766k+8yaifeFHs/E1tg08ca47PbwabFp1/C+fL8/8ACS5yjbXpSwjyZPwqHZVrhIBgdetXGHwp0J+IJ+nKtpcI78N5HcehcTJazc6AD6ihcmKMrozWbsDTIY+FBd81eLo8/wCmFWSL+P3JXD7mVwTEbGeh0/x91TcViHEJLZQZBk7co6D0qpUnKw15EDTfaT7qn4O6XTuxmzATvoQDtEaQPjVNeTyTlr8mRsPkP1GtcOxgyB6nelfBBEEDpG3+PT3UwfMiTQMd73Y6eYGvlzp61dI8YBgR1+HQbGo9oiQGnLzipKI7SqAmBmZc3IcyNtAY+NNoKL+/OXM0Ae1M6kwB896qL+IUSeTaCdTroT66fOnRjw+HPWMp8oOnPmPpUG/ayjXUgiDr8tPL5VlGJJKDL+0/7s/nSqLYgqCXIPSP160qraB9Cdnblu9hrdy2Mq3BmhtToSpkgCdtDFW2HVV5/WhTsViLYwGHUuuYJBXPBBLsYI99EmHQbwPrW6VKiX2WAuD1+fyNc3Ap/Cx/XkKctgVzcAj2fiaYENiu2Qj31Hu2k6RT94D9n3+fqZqN3RJ2X3UCHcOQp1RXHMEkH3MD8iPhUsYxc0quUc1zCCeUkqSBzquNqOn691ehf1pQxk69YtNqtm3bJ1Yoxkn1GWPWmMRhJ5tIggyHiP64Y/AivbbAfh1p5XnYfA61LSfDAHhw64hYuyZWJKtopXz8RGbrl+dR14NciUcXBO6A79MpgjlrtVy3Z+3JYC4GO5FxgfiINe4fhtlCSIN2Cpc3C1wLzQM7Fh5xEe81zT02NkvGmVFmyUBQMrADxsPxNmEKOiKJ9TJ6Q1irvdpcuc0tuR6lCg/5mFX3EWHdmfakDNHtancgAZhziJ+gtxwzZcToRr8VP8KIQ2Ki4quAi45auG8/dtlzMreyDoFC/lQzxG6QmILvqbVks2i6tI5ba3KM0GYWn/atIffE/nQnewSXmxFt5ytZsE5Tr4e7eR6RTtp8F9md4Kf8oIVBdCxIFuQEztJmJETJjbXfSvOO4K811mYu4mZM79CJMHTb0ovt9mVTEgWGJUjO/eugOnhEHLDL5b61dvdw7XLiB/Eir3hKCJO2V48WsEx76zzzcUpDUlFMBsJwImyO/wAoVQSBoWjLm5+zpHwoKsYImDv5VrXF7SXLLi2JcqV103gEiYA0zaE7xQJc7PXVBLJAUEmXUaDU6ZtTHLeo003Kzq0bjJOWSS+FZGw4RTK7HcHkf4U8bw1A/Xoap2xVroxruzj7Y/C3yrfZL2PYhq8UeNyQS27+a26KkkqR8utBBwzhssa/rnRr2a4lZuX7aOQlszmZwIACkxE6yYEedXuLwGHIOUpeX9pA3Lkcw9NpqLnj5a4PK+ldVCc47HdIzG5hGXRtD0M15gSUcNMa6x05iOlaFjeFWmVYthcoAIAIJ5yZOrHrTNngFsxGQSYhtPmdB8aX1qJ5nqoDMbag+H2RsddRv8Kg86Pr3ZO4Vi0DcHRGRjHQKpLVR3ey766ZX/ZchSPIqdQfWtI5UWpX0D6tT+EJJIWASDqd6nns86+2yKJ1MkwPcKtOMdicXh7QvhVexAYXrbAiG2JBh13G4rTcmaxi12DvDbgV/GJQ7jX4+6neIjI2QGfmB6H0iucTY8IcbHfyPpyrhznAGufaeoGw938KPkJx8oi5hzn5Uq9dYJB0I5RSqjM+hOz3CTaHjFvygCfjRPaA8vgKr0tdPyrpWIP8a0JZbq4pwCqxb7dBT6Xm50CHLizyk+tQboImE251Na8Y2+MUwpJ5gHkOp6aUg4IOfqIUakkfACfxH+J2FRDjl5JcPkMpn/kFO4u610qBrbHPYNyLanbYAdPMmpdjDKNj8IPzj5VPLY6LPgFuzcQZ7eV9dCxPw10aPzirpMFaX8C+cifrQsGCahiD/VHrpOxq1wfExiFa2t0K6kAsApiQGAKsIkgiDsfXSp6GS8YcOAVJtoesLI84I+ooUzXbaW2Hit5QPCGgQIZN4JHXnHWu8Vet953Vxma+ollOQNlnRsqLGXYBgI981Mt8WyrkFqU2IeSCJ10gDryqO2Mg8ScNbMbGDPvH8ao7WCF9ltlgASCwJIOQMMxHhI269RRBxrDqqM9tptuQCh3Vp3B/Epg/xOwo8AsuQCQ+VssaDTXVgZGwERrJ2pvsQ5gOO57FzJba21i3cUZwjSqJ4HU5Yg5enKhzsVx/EXsLi3u3FuOhCqcqLqyNCyqiBmyVcK8KRnREYNIYICQ2hHi1jf59ahpirVhLzq6OoysyIEBJLBF9kamW50AT2vLmzG24bVQxB8Skr7OsFSQIMTUFMGSPZIOgAI2P0PMaCrfFow08EDqWPkRECPj1qJibjwAFJMmGaBv+HTc79OXlXn6ubumZZFZAugrqoMaRGgGnTQdfhvQ72rw69xcdt48MNIBJj3aT8BRPiLvd+AESIzBliNjA0009dqHe2WNR8FeAdMwNvQlQzfygMqh8RABMmI18qjSr+YqMorkzMivCa5Jpcq9s6gz7E9n0vWzcuMN4RZiIiWY9DsB6+VFVnhdtIRczTOohVXTck6trGigz1qD2LtIuEt5jLOXaOQ8WXz6Cri4FG90x+yo0OkRppzNebmyXJo55Pkq7uFXxQ8EGYM+4SPdSV8vMajRYOx332qebig/hmNp+nSoqWLZDEZ+cidJmdJ5RXKQNYjhwaNEjXcCB5xM9BtRbgezuFi5ibt1royZ2V5zAj2irIwLxEEFSdteok6GZVp3Oo5eUU9h8JcviLavcOxyKWGo6rIGvUitIN+FZtiyOBdXeI8IMjuc8a/6tz/eaKmcYxPfYK5hbWGe0HW21sXEFtWXOr+AyQdB5RInehBbIsEo2GU5HBfvrbDNGuTUyV1gxodJkUe8P48+OtrmtZLtrRlWYKsBlZZGklG8ImIrR1tfPJ0Qy75UzKsX2UvhSWsOF5sBIHvWQPWin7MuGYCyl+7imti8CFtd5+EFDLIBqxJZgfJV60bC2V6g1O4J2bw2UXWw9prjszFmGb8RiFbwrpGwp48rQ3icemfPGOws3GiXE6OuoMaTIFKvq1FIEAQOg0+VKtPVHQGJejr76e72ec0LLcy7Ejrr+VT7GO6668tK7zAuWvgc/Snbd+oNvEq4A+tSbRoAmgg1B4k8DIJJYeL+ih+hb6f1qknGWba57twJB0Uo2XeB4gDI6xUUXLTE93eFx2JLnY5ug8ulR2OiOjNHhEdDqIruXnUpHrB/OvbobkMwHX4RUa9eAI9lf7P8AGk2/YdIeZBMZlnyA/hQjjreJs4y/cw0MGyOpzLlb+TCPaK5tdVBj86ue0vEfu+Fv3Z0VIWAACxhRzB0J6cqz7/OC5s6G2SAwBBEiNHA8/L9kdKOw6NewPFsNjStp2K4q2shgCGtSAGBZgM6EmOYMCdQDTt3DtabK4AaOUw3mDz8xuPeJzrsL2gtjEt3q+JkIRhAaQZKZiDoddP6IrS8Hxa20WL4OVpyk7rHQ7xrodxHSKm9o2iux97+RcA6aGP7Q2oN4zjns93cTP4XBIVssgalToZU8xWgdo7VpLDImhDKw8xtPzjSgDjCTabyB+lTabERcHdwWJtribllmulTmAuZVJBgBlHizKBGhAMzTeN4phbNtLa2LdokghJzMI8S51cknWCDMjlQN2Ps5sSg9f7prRexnDLN+7jL9y2jt33dKLgVgqhVncRrmiYGwoqhlb/nSwMg68xMg+RncH86MsDirV62l0AkOs6M2hmCN4JBBG3Ksj7WYM4bE3LOoyt4Z3ynVR+6R8KMPswxxezetfsMrj0cZSB5Sg+JqtqkqYmHDYW24PiIB2BUjntpcAjX60G/aRh7tvBXSWiyz24UKsliwMFpJZBlJB3neigk+hoT+01icDqT/AK5CfPRh79amOGMZWhKjJlNeE7RXURqNKVw7RXQM0jsSA2E8g7LHOT4vhqaev3hB7u4X1OyO2g1icgT4MaifZ5iLBw121cS81w3ZC20zDKUVYMsF1MiD1olw123aBCYa+Fn/ANW5bVZ5AAKxWNduh9K83LBKbbM3AFsQ92fBauancxG3swJjWOdSbeHxLQuZLQPJZ01IjMSYneiC3ipkixYCj8Ru3bhn0DLPX3U42MuQWW7atqZAy2rankfaeWPurJNeK/yTtoh8OwWRh3hS+VIMmNDO86Zh/WzCRtRx2f7YLcQWmDJeQ5QpLOCBIVu8UAsWEE6DWaFsRavXLQufeL9y2ZlBMFgehCAjkCM2o66VExVkBVd0AUREsrHm0QDrpJ8q1jllF12VB7WFXHMXhyDmSwWZ9S6skpEeF1UlmjLEHrULhZtC5eFgsU8GrTv4pAMAED1J6xVMnHUEJaNjO0ZrQHzOmVT8T0q3wWODEjKqxt7RYjzLEnntAHkKWeSa57OlSxtqlTLG0zrOuZeQOselU2L7TYi2WRHCKDuFHPXcz1q4VyyAq7KG1zKFmBr+IEEeoNBvHLwS667srk5iAB1HhG2/pptWEF8nRwx5+L3yZN67J/pNSofuYmSSWM+tKtNjLpBwEXaus3KfjVecQB1p+zideXvr16PMJGeNzPlTiueQ2+FMIBvJ+Ap5L/WkwIeP4NbvEF1zes05hOHi1ORQtSy81xaxltbhFx0VShBzXEUg7hgCZMR0gzSbocVbpHiXMszp8f41NsXAw0Y+mhqovqHUMrBgdQVMg+YI32pm0zLsYoYHPbfD58KVMkG7ZBBHI3lU6++qD7WcCU+731Iy5ntGDtEOB0H/AKlO9qe1Vi5hbtk3CLrDRcrSLiOGX8OWJXeac+1h0bAYXEW3lMTdF1E08B7tzcAj+m4kGYIPWpsppoAMJf8AGkHLLAZukkCfQSa1ng3ARYsuz4kXShMqLZC5iuVFAYSVJJzNI/CI51iuGYllA3LCPUkCtzvW175XNsXAHPhLEDY6wNDz3HvqZICPgmQZyBcNy4zu7s3hztDMFUiQPCIAaBUfGrNu5psjf3TU7EYxmvKhtqoCs0gkySNYJ225VHvr/I3vJG/uk1muGBmnYj/arfo39xq2HgVm5cvYnCXmKqyzYghQ6ZYuez4WZS66xy8qyDsDri7f9r/9bVfdsMU9p7V1CyXbROzEEg7MCDIO4JG4McqqrYyN9s2Inibjw5kRFfLtIWY+BFO/ZM57zEfs92k/v6evOgXiGLa7cZ2ksxJ5kyTO51Jk+prSfs5wXcWWZiO8usJQ6EKshdTzJLGPSrQB0csaUH/ajdK4IKAPHeQT6K7flRKsNJUweY/iPzFB32qX/wDRrKkQTdn3BGG/vpiMxVo3ry42opGld5VYGo/ZLiAmHvkrM3RBA1BFuOu3io1N4ElkVG8MSxMSTJYrBY/lJoI+zG1/otw8jePytpyora3BzKSrdQfyrnyYVLkLXkYx4DNmAVd5UZTJnkqMQBygmdTNce0rE2lhI1KKPKAfcTttT2JxxY/yphh+JdCY2GmnXWoQQQTy8yW1kAe179fIj08/LFwfKInXg4uWA0FhkEDUZQRrIg7bnc7zXN9TDW4fKRlJk7dSZkmeQPKrKxa7yFOZoUHwoQfa2lQTECY15e+HjFUA+B87gnwtmBkyBB1XWREchvrWPPZC4RDTAWtB3aSN4ga7/XmKkBtCNI0AhYOk+LNJ59Qd6grg39sjLy5gyRInzEzXgwrkHxabAz8vpScvcjcyfZ4gyeAOIOurGNRrsD66afGqftEHuXWeVlyNvIAE1KW0NJPr5/ranntICREmCZK76abmrhJo0jmmvIJNgsQD7DHzyk/Ovavxh7PNo8qVa+sHrT9ywtXgpOvP9fr1p4YnN/hVaYjf5V6jqPOvYKLXv9IzD1p2006yPUz9KrLTiYgx6/r9CpAceQ99AFxbYxvVTxnhwuMGW69toylkaJE5spH4hPwqSLgMQT09a5R1Ow39fn0pMEhcLsC0mQMzyS2ZjJJPn7q7xJnpM6U4rDSfpTOICzI3pDBHinZ227lzIJ1MHf8AhQnxW04IQhyiTlMGNenIf4Vo98xrQhx7FYhbhVZyTKwojr79etSy0rKfs3bH3q0zjwIwZv7PiA95ith4bdS4w8YjVmPMKNWMek++OtZC165MxB9ANaO+z+Evjh73VS5eu3iQMiM5W2rZQDlBjM4LHyROtTbG0qCfhWKtYtQ9pQl1c4KSSGHIqTOvUfCvOL4NktPbIhnBUctSpA32GvOgPgFnFYZvFZxGUmT/ACTyp/aGnyra+zXEUxllrV9Q3L+sOo5q3pz6Vm1zyL8DEuAcIOExdrvHt65pyOHywhEmPUGK0LiHCjctB7JF23ubTQ48ymadP6O/0oW7ddh8RgLhvWj3mHAOW5ElCdMtwdddHEA+R3a7F9o3tORyOrWjsf6S9DTd3Y64EezuEdswtNaYHey5XX+q4ZfcAKsrPA9u7vZvK4pX4MmaT7hV/wAe4XhsYovW3uWL517xF9rqLi5hmI5MD8RpVZjMeuGt5Q5HI3GI7xvIZQMo8lE9Saq37kkF7ty1cNt/C67jMDEiRsekab9QDVH2+V7+HV5EWSWaTuGhfeQY+Jqbh8bZvSSAhGxJUEj4z9aou02KVgbNsE82YsI8gAB860sANtjrvXqvBinr2HKGQPXT9A1KucP9hvEMygk5fDrtEDSnYGm/Z2zLgQCigG4xUxBYaeLygyPMKOlX1xpqg4NxlVtW7Y9lUVRPQAD9Hzqx++qw8JE9KXkDnEoDz1qBdtAnXf61MuORqdvLemhB9OWlDipKmIew+GQgQpKgmULQdeagNuORqVxFi6DKltLigAkyVykSTqMxOoBOk9DM1X2LUbEgjWZqahzEBwk7Z9VEecae/wCNcWTS19kNiZTYrDX5zXCjAkAlGB/5QdfrrVZxBbwIygkc+W/lvRfd4blMKuVtwZ15gjYn4fLemXwVu4ptu9yy34rj28yoZ8RykEXAVGWDpLjpXLjwNzSZnLE0D+FuqvtModhETMaeRkacqku1siQSDpufn6b0/wAVw/DcPAss10ZTLZFQh91MBASu4gARprVfbuC6CMNhsWpjVkD4mDrtbyIYOurPy2MV1S0j+6J4zpri/s/r40qV6xfUw9u6raSDacHUTsF00pVl9Xye36k7GKCZ1j9dK6S3pOo8vzr1U0/x/UV3bQddK9Y3ElsDnvyE04bMDTU+/wD8V5fyjaTruf8AxTCOSd5pCJAvMQBO3L/GnrDnrBqMrE7ACpFqIg0gH1vnnJrtWnQz8K4UxTw23oGRbjJO1VuOtKdp99WOJtjfrUG+g2pDKl8DJ0Huq54VxG3Yti24eROoWRv5Gah5COvxrxlHwpNAXSdqcODpcYf2H/IVKt9qLP8AvEf8QfUUJvZX9f8Aim1gGp2AEPH+1WHuWXRWa4zR+FwIzAnxMByB60P2OGW3GZWadxyIP8an2MSh9pVnrAqYBppTqhkc8Wxi2wiGz4RGbIcx84Jyz6Ch/GW7jvnvZix5t9ByA8hRthsOrbtBp5+HAciw9NPhQqCjM8bYuAyBy0gwRzpWcVdXl78qz8a0PG8Isss6Tucu493lQrjcFlJA8Q6inSYA88ufGmk9fy5VdYLHnKqkAZdo/OorJXiiKdCL6w1pt5B9B+VTAqDYk+tUOHarCzcoGTg0HQx6TTlrGsNGAI6xFR0cU8pBFAiZbxSnfSpFu4CNDPlVM6AHSvQ9A6L65nA12235fo1zjuEWsWtuLz2bykeI5cpI22HiH9Fp51TDEsOZj1rv74TvBqXBXfkLYaDtFiMIMmKtYS4pGndIVLgCT/J6gQNapB20t4S9OHtBFI3aYggEqxGpVW1VoncCdQebfaLvEFq+AVB0eMx57g771C4lhUU5oVrZiGIkFd/eJ6+XOuec8kHfaE07tEjHYLGYq41/Pm7zUG1dQJA8IygkEaACCJ60qq1wpOqZMvLb81nelXI537/3M98ju2ND6H6VHxJ8J9P4UqVewaHGHMkz0p5Rp8PrSpUCJCbV7aOteUqgRJc15aOlKlTGO3RpVbcOleUqA8kdjvXBGle0qGMYamcTypUqBnq8qtMG3h+FKlSYIIeEqJOg3FX2GOvupUqwmXHsgY62DMgc+VUePsqLghR8B0pUq1j0ZzKDG2hroPhVG4pUqpB5O7FTEpUqYDtk1ItmlSoGPE1xcpUqQHinSuRSpUwHV3qdwvUXQdghIHnI1pUqmfQ12iuu2lnYfDyr2lSriYz/2Q==">
            <a:hlinkClick r:id="rId8"/>
          </p:cNvPr>
          <p:cNvSpPr>
            <a:spLocks noChangeAspect="1" noChangeArrowheads="1"/>
          </p:cNvSpPr>
          <p:nvPr/>
        </p:nvSpPr>
        <p:spPr bwMode="auto">
          <a:xfrm>
            <a:off x="57150" y="-2057400"/>
            <a:ext cx="5715000" cy="42862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0179" name="Picture 3" descr="C:\Users\Pc\Pictures\ddd.png"/>
          <p:cNvPicPr>
            <a:picLocks noChangeAspect="1" noChangeArrowheads="1"/>
          </p:cNvPicPr>
          <p:nvPr/>
        </p:nvPicPr>
        <p:blipFill>
          <a:blip r:embed="rId9" cstate="print"/>
          <a:srcRect/>
          <a:stretch>
            <a:fillRect/>
          </a:stretch>
        </p:blipFill>
        <p:spPr bwMode="auto">
          <a:xfrm>
            <a:off x="5715008" y="1106943"/>
            <a:ext cx="3428992" cy="4608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C:\Users\fsancak\Pictures\Resim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4000" b="1" kern="0" spc="50" dirty="0" smtClean="0">
                <a:ln w="11430"/>
                <a:solidFill>
                  <a:srgbClr val="FF0000"/>
                </a:solidFill>
                <a:latin typeface="+mn-lt"/>
              </a:rPr>
              <a:t>Doymuş Bölgenin İzlenmesi</a:t>
            </a:r>
            <a:endParaRPr lang="tr-TR" sz="4000" b="1" kern="0" spc="50" dirty="0">
              <a:ln w="11430"/>
              <a:solidFill>
                <a:srgbClr val="FF0000"/>
              </a:solidFill>
              <a:latin typeface="+mn-lt"/>
            </a:endParaRPr>
          </a:p>
        </p:txBody>
      </p:sp>
      <p:sp>
        <p:nvSpPr>
          <p:cNvPr id="3" name="2 İçerik Yer Tutucusu"/>
          <p:cNvSpPr>
            <a:spLocks noGrp="1"/>
          </p:cNvSpPr>
          <p:nvPr>
            <p:ph idx="1"/>
          </p:nvPr>
        </p:nvSpPr>
        <p:spPr>
          <a:xfrm>
            <a:off x="3428992" y="1214422"/>
            <a:ext cx="5319472" cy="5022890"/>
          </a:xfrm>
        </p:spPr>
        <p:txBody>
          <a:bodyPr/>
          <a:lstStyle/>
          <a:p>
            <a:pPr algn="just">
              <a:buNone/>
            </a:pPr>
            <a:r>
              <a:rPr lang="tr-TR" sz="2800" dirty="0" smtClean="0"/>
              <a:t>	</a:t>
            </a: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15</a:t>
            </a:fld>
            <a:endParaRPr lang="tr-TR">
              <a:solidFill>
                <a:prstClr val="black">
                  <a:tint val="75000"/>
                </a:prstClr>
              </a:solidFill>
            </a:endParaRPr>
          </a:p>
        </p:txBody>
      </p:sp>
      <p:graphicFrame>
        <p:nvGraphicFramePr>
          <p:cNvPr id="6" name="İçerik Yer Tutucusu 4"/>
          <p:cNvGraphicFramePr>
            <a:graphicFrameLocks/>
          </p:cNvGraphicFramePr>
          <p:nvPr>
            <p:extLst>
              <p:ext uri="{D42A27DB-BD31-4B8C-83A1-F6EECF244321}">
                <p14:modId xmlns:p14="http://schemas.microsoft.com/office/powerpoint/2010/main" val="3493509857"/>
              </p:ext>
            </p:extLst>
          </p:nvPr>
        </p:nvGraphicFramePr>
        <p:xfrm>
          <a:off x="0" y="1000108"/>
          <a:ext cx="3071834"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2 İçerik Yer Tutucusu"/>
          <p:cNvSpPr txBox="1">
            <a:spLocks/>
          </p:cNvSpPr>
          <p:nvPr/>
        </p:nvSpPr>
        <p:spPr bwMode="auto">
          <a:xfrm>
            <a:off x="3000364" y="1124744"/>
            <a:ext cx="6143636"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Yeraltı suyu numunelerinin toplanması için, üç önemli tipte izleme noktası tesisi vardır. Bunlar:</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50000"/>
              <a:buFont typeface="Arial" charset="0"/>
              <a:buBlip>
                <a:blip r:embed="rId8"/>
              </a:buBlip>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Tek-elekli/eleksiz kuyular, sondaj kuyuları veya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piezometreler</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Pct val="150000"/>
              <a:buFont typeface="Arial" charset="0"/>
              <a:buBlip>
                <a:blip r:embed="rId8"/>
              </a:buBlip>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Tek bir sondaj kuyusu içerisine yerleştirilen kümeli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piezometreler</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Pct val="150000"/>
              <a:buFont typeface="Arial" charset="0"/>
              <a:buBlip>
                <a:blip r:embed="rId8"/>
              </a:buBlip>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Farklı seviyelerden numune alabilen numune alma cihazları</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0962" name="AutoShape 2" descr="data:image/jpeg;base64,/9j/4AAQSkZJRgABAQAAAQABAAD/2wCEAAkGBxMTEhUUExQWFBUXGBcVFRUVGBUUFBcYFBgWFxQUFRQYHCggGBolHBQUITEhJSkrLi4uFx8zODMsNygtLisBCgoKDg0OGxAQGywkHCQsLCwsLSwsLCwsLCwsLCwsLCwsLCwsLCwsLCwsLCwsLCwsLCwsLCwsLCwsLCwsLCwsLP/AABEIANEA8gMBIgACEQEDEQH/xAAbAAACAwEBAQAAAAAAAAAAAAAEBQIDBgABB//EAD8QAAEDAwIDBQYDBwQBBQEAAAEAAhEDBCESMQVBUSJhcYGRBhMyobHBFEJyFSMzUmLR8AeCkuHCc6Ky0vEk/8QAGQEAAwEBAQAAAAAAAAAAAAAAAQIDAAQF/8QAJxEAAgICAgIBBQADAQAAAAAAAAECEQMhEjFBURMEIjJhcVKBkUL/2gAMAwEAAhEDEQA/APmTCr6YVLRlEsCgjFjV49qk1TAlMY9ojC6o6V1bAS38UQUGBhFSgo/hip07mVaa6QFFtrZyqru10oi2vY3V9au1ym7sUz9QFVklM6rWyhazQqWayuk9XMeqGs6ThQ97la7CPbVsq14S60u0c2rKm0L2cWyvQwLi4LzUhRqC7Su1u6dWXEWdyzTgCqq2FOeFTMkbocRY7AKjWaIlYzhtxpMlaihfBw3XPLFx6GQn4pU3ASnJTy7tNRVX4PQFfkoqgCQyCnfDrnaULWYCZUWMg4R5WKzV2haUXXqCFlra8LUYeJYTRj5NEKNwdWF5c3riICGp1QpVXgjCeTopYPC5UF7lyjxl7FMzSCICGa5Wh67Eihcr6AQ9PKPbRgLNmAr52EnIkprehLmCChIWR6xpCvpPBVbnYUKe6QWwt1NVuB6qwFcGkocg2Dw4n+y1dh7ItbT97d1NDRBNNpyO5zuvcEN7N0Wtf7w504aP6jz8vuiuM3Dq79APYbgDqTgnxKrCqtjJFp9pKNNvu7WmxrRiSASehI5nxlJr+5ZVcW1dTnQ0tI0taCd88sTiEPfW2ljm6dJjH2IK6hbgNHMxk9UHPkhk6XQDTpkIhlVFMpIarSyptkaI++KsFWUO5vcrKLUfAwXRcp1oVWkhRIJSMUKtrYFMLFukoCw1TCZihBUm2mOhjrCo4i8FqtpW5IS+8pmYKyinszF7WHkvBqCaW72jBUbumCMJoyTYGha6pCr1SVc3h7nZU/wukp3JeAUXBphEWucKGmQq6L4K3fYQ33a5RFVeIUgGOa3KuDF61qIpMldJQhbiCmRqYQnu4VzErVsDA7rKXVGwmF0coOoi2BlIXEwo6sr0lKKWNqlFMuEG0K1jUskYZW10QBHU/KFQLsvMNBHa36kA8l7SMAealbMENIABJcZ9QqXSRfEr36LHlwbD4LuZ/wC1PWAAuuGE5jmJXHhVZxhrQ7wez7lSaYMluP8AskysFYGgqniPBK1Foc8YO8TiesgISnWKDTRGmhkaIQbyAV775C1d0LZrGIIhQ1Kig0qVZkJqCH2dQBMadyCUosqerdFvo6VzySboKNHZ3LYAUL63Dis/QrEHdOKFQmMp2uKoxQ/heZlWiiBgous46UirXZndL3oDG7nhowk91UklRNyoggpowM3YRTfjKhTMletouOysZblm6aTS0ZovFFcvPfhcgDRlgiaDoXtxaFp2VbF0xaaKNBWoFTAwh2Ig7IVQAC4blDupFGvp5US8BSlLehGxe+3Vfu0ZUqhUBFNmIaFIK3SvXU1rMX6Ypg90+pU+GwSzuEn1yoXYLaQHcPolli1zQDqIn/MqsukdGPRr7a90HPPlCZs4uwCTHosaL07GD6qjjd7UpOaWAGm8S3VmCMOaSCMghVjJPVCOLW7Pof7Qp1Wlr+03ofssXxa0FOoQ3Ld29YPVIW+0lUbNZ6O/+yd2dw6tSFR4GoO0mJgAgFuP+Sjki+xZ7QLK9arbhqpYFJEgqi6FXXqFSY6FXVKaxgyxqwmhfIys/QqQj6DHO2UZRXYbDaUBWm+g4XlCyIySrhZF2y0skfIST+IS1J67iSm7eHuHKV66zPMJecVtA7FttaFyLNrpU6tTRsFVUuS4JrbNSCba6aF13XLtgl1L4hK2/BOHMc0YWcV2Zsxv4Z/Qrl9K/YzFyTkLRguI6dOFnYymVN8syUA05V8CpNHRN3sto0SUQWEIq1gBV3j8JnK2RbFlxUVHuZVdV+URQfySNUCgSpThetarq4lVbLGKy5XUpJA649VANTTg9vqqDo0SfoPqimGKt0dxKniI/KT6DCRPkY/lgfJaa6c3tuPXQOnf9VnHiXO8fphUUjp4+DynB33VtOuIdTqM95TJ+GYIdtrY7k6PVU0yJXrqupxO3d5BFunoEI32U/seiT2a5aOlSm4HwLmyE8pWrqMDsvY9v5TLHjqDyIPmEsCY8LpmrFLnqlm8yQZ0xzxzBGEeXszgqJCgwn4nN/UJjzBz6Ly6six2kwcAgjYg7EIx3CLmm8B9LU12zwQ0GIJkE4OdpUbsHUAdwAI6TJj5pcqSVo53HQtNMrjSRTiFYxoKjyEAGMTC2uQ1evtCBKhbWL3mIMeCFphGlleazCfUKbQlFDgLgJbMo6jY1huVy5I8+jW2Muzuhq4C8Ly0ZKCrXYQWIdJIk61BXlOxBVP44IuyqyrRujNifiVtoOE14BxdzRBXnELcvVFnw8tKdNVsVo1X7WXiXCmvEmjGWbYwFLh/CS5ym2vJEp/w2MQmnklGI0nsHrcNLRslj7aZW2eG6crO8ToblqjDM32Tsx17aQcKdtYVDGCmFChUL5LVrOGsaYkZTyzNaWw2LbT2YDm6nZPfuk/EuAOaez6L6G4gCAszxm+0GPmuZZZ8tATMay3gkHdPqNH8Pbl5Hadt4mdI+6lwq1FV5qO+BvM4BO/oOaV8d4iaz+z/AA24b39XL0cfVs6cceK5s60qNNMtdmO1v+bee/Kz93QfrEc/LyMI+1qZIJjBye4dyi74vIKuNaFiLX0Hgbqim0l0SnNRuELbUO2E7QW2i2jbjmST1/6TO14W8Fj2drS9ri3AMAzgnEod1sQnvC7wNELmnNroWM35PqVTg7atKnUD3iWDDIDpMcsDyWf9qPZFjqPv6Zcam7pyHt5mB8Lm8x3Iz2N49pc1jnSx8taD+U4iO4kxCfVCabzLCWggu6BxExPQgx5LoUlkiZ7R8XuuHkBVWeDlb7j/AAtgqODSC05bHQ5jyWYueDmcLjbq0ybiEWzGugFOKelgwEio272wnltW7OVzTlT0azx3FYXtbjEt70lv7gF0BWWlDVlNG1s1glzWe6UOLd7k9ZatnKKo024AT/N4SMZtvCnp7wrh7uabUaYGOaOoUWncwunHik1cxkgehw1vNXVeHtGwRNGiAZlW1LwbQrfFGhhf+BHRcmgeFy3wxMfOq1kAVYym5uQVS641FFW5XBy9iOR62+ccHCb2tNpblAsoA8lOuXMGFDJX/kVjSjasJ2UL610DGEr4ffuR9a5Lgkpx2LsSX3E300gurw1HZMDzPnAWi4lbhzTKQAtpHUfAea6MNN/sfGuUkgji160Um0KJwcPOxjnIOcpRWp9kAIulbuqOc85nYdw2jvV9W0cADuDs7kZ2noV1TkrpFcs+TpCBtMgmen1x90TcPBeSABygbYxKsrt7oyB9/sqWEZxmd/sr4/xBDo8eF1phwx3ypuGF1uzeOiaXQZdBNW4EKFlZVHgvnRTHxVHSG+A/md3BE8LsW6XVq2aTTpDASHVXxIYDyABBceQ7ymVOqao7XwjZg7LGgbBrRgALn0lsktjfgtnQFOgXXVOkSXPa90lxhzRlgPYIIxJzBwvqFTgxe92qrUhx1OA0gGPhGBsF8ZvLMObDQAvrns9xnXTY8HU0tGTJdLYbUaRyIP26q+GaeqoZGQ9q7WrbFv7wVdTnfEzRAGxNRpIk8hp5FL7K+YYDwabjsH7H9L9neG/cmv8AqXdOD6YBOl2px2g6dIb34l/qsgys5wg5HQ5C5PqYpzqhXvRoa0HEIO5pYwlguHUyNy3pu5ve08x/SfKObBjnviMg5BGxHULleFxXJPQKKbPh0kko19PQMIijRLRleXRjdT5SbBYpFR5dCdWlJrBJMlAUG6nSiKg0nK78Ea+5orFBpp/mJQtSrGZQ1W4d5Kp9yTDQF0N2NQ2sb0uMEwEfVu6bTG5WdZSM7rqlUue1o65KF2Yf/tALlFvDmx/2uT8X7NZjK9MhyJt2OnZaS3tab+0VKrSptOF51Srom4u7oAoW7iFOpROyJFwOSvLQpOEvQzTfgTNowdkUGBGNa2VRXc0c1oqSfQnF+geo1sJfc8Ma9pDhIKfUqAIlQuaUCAm5STN9y8GWoWjmGGDA2TTg4w9rgIDiI/UA6P8A3JtStgGyYlD3FsaZNQjsO+Ij8hAjUf6SAM8oWfJ+AU2Zv2wtGU/daAAXE45YHRZpjQmPEuMU6zmPc/LWxAI0ycGAThU02sccOZnbf6Alejh+2PFnSsckvYM5wzn1wiuEWbqj9Ld3ENHTPM9yqqWJa6He6Pfrf9NHylM/ZygKbqlRzm6AyBpLtU1HBnPoC70VJU1Qsougy8YKjg1g/d0xopyIkAyXx1cSSfLovWWz2jATXhoYXkM1FsfmBkGcwYyIhMK7YxpPoV5s8klLaOd3F7Mm730xGFuv9PLw0m1GO+ElpzykEOjyA9EvpNbIkR4p9wao1ry1uzwJAAMlpkQOu6p9PkfNBUtl3+oVkX29MlrQ4VIkblukwVlLPhMBbjibXV7cPmBqktPIxAHosw6toMI/VzccnWjN0ylvCBuvaNAUSXD4HEahya4/nHQHAPr1R9K7BEKmsZBG4O65lk/4K2Hii1wygL6kxokqNhUdGgnLMTzLfyk+WPEFVcRs3OI6LT10ZHjKDCzUN0DctndX17ZzYj0RPuNQyMo/PNKhuTSFtUQzaUtpMfvC0VNkfEPBdqbPaEJ1ma67DzYia6pExCJtKobmJcn54ewtLicIO1tGE6pEBdcMiqxuaFxr1+i9Tz8XT7lyl86/YvMVUq5GNlc90ROUDSYXzIheua5u2V0fazv+5BDqrZmEU25HSUtZr1ZAhWhsT0WcUa2He+b4KqpSYTlBGTkoi3rR+UlK0hrC6T2jC6s4EYXopOkH3bo/SVY62PJjh4gj6peK9Ac10CtaYiUB7WcTdQsqpJy4e7b1l+PpKZ1aWiSZxmOeFm+O3fD7vRTqG4D2nAB2ccHshp1BPGNsSTS6Rl/YXgra/vdcFob7sAgO7TxOoTsR2YPj1S+14LpuQBVY/wB24lwaTq7BIy0jqAtvYW9rb6/w73Gmf4oMlzXfCKjXGIG0iD1CX3IaxznNidpwZHWecp6at2SW2kBOy48yYH0WmtbF1Gk3QxxYCYc1slzoLnb7GTjoAstp7QPy/wA5rc2D/d0KlEOc55qe80OiWNAE4nYSAnhQs7FlC7qPJ1se0c3FzjGDiCrajThoJBLZEEyZ6eXNewY6TuqjQOttRri17di05g7hM060yeidCjXbu6oBO5e7bO2fqiaHEqlN4frB0kRqa3l3tg/Ne1aj3EaiXAdZz3qz8UJHZAHOMeneg0/SYUk+zX3l6K1oKjBpaZe4tyQ5gJIAJAP5ufRZCl2z2ajXTyd2Hejoz4ErSWt6ypYVmtluiYDok7E7ctwsiRO/gcbpMuCGTcuxWkx6xmkaXNIPeIQ5q6SqLaq5rQA47/Ce0w/7Tt5QiA9hw4aDyMl1M+e7PPHeuLJ9JJfjsXgePvQC0jf4T55E/P1RjbsEZSi8sC0E9O16Zx6Ia1qGDpMtDiJ8ckeEz9OSR4p8f4N8bs0raw3cFTVvmDPNK6ld5GAjuH0gW5GVOpJ0xniYLf3DnCQIQVi9z51ck3fRKHYAwmQslf8AQrHr9hdC3LmZdhBXNalTaWgySoMviJAGCqrW1Y50vTxjJBhhadyWhQWHqVy1H4GkuS8f2PUPQjt7V8mXFEspP6yFa2ZRFOppnsrvtnToqNI8irKtEqvWHSchXCqzTh2ei2w6OZSJEIXjDXig5rRJMDs775XouBMkomhcN3JxzQA4poxttxa4oSG1Htj8smB4hxiU0svb+5GHNY/9Qz8iEk9pbEPe+q0kTUgHbEwl4tKjQYP0OyspWcslRqLvj3v369T6DjuBpfSd36HAEeTkMWzmbd8cyalEnwwR81mw+o05bIHLIPl0TO34pS0Q9jmu8NQxzxCDSCpMPq0ahH8GoOYNOpTrN/4tcTCDqW79PbbVHjSeJnxXlr7mdXvNjz1N8TMckTf8TokuirT6fG0/OcoJBc2DcGsy+4pNIdmowZbGAQTv3BMba1fTrvqgltRmogjeXAx5TGOaD9gqPvOI0tBa/wB3rqHtTgNIxHOXBaXjlOK2CNJLXTyJH5fVMo1sSUrL7m3okdplKk/+csJpO8YzTPqPBDu4aWxqp0IPwuaTB7w5uCmF8Jxy2S2k6pTM0n6erSA6m79TDg/VNdC0SFCm3dzWnnoqO9IcjLXhFR5GgucDnLQ70c1Cu4rRn/8Aqsw486tBzmu8SwmCe+U54Nf8NcBSZXc2ZIDqjqJMx2S049E8WmAbcK4eG29Wk+nDyHlpO+Q0fUErKusyNgZ5/wD4voNlUYDIJJAxqdriehOSrHim4Z3OQdiflKdxAfOm0HRGkqx7i3eR49FtzZ02tc7tVBmJjs7iQRv5pRVt2SC9wcRLoDSWtHLUBsfFLRjN0ah1Fkfu3AiByn8zO/u2KjZ8PdRBpmdIgtJMyDkOaf5TvHLK19w+jpaHU2ukdnRM/IYKV8ZY12lrOyGCCJnJOoie4k/NSyKosrj/ACBrOjJgZVtQaDBQltRjIqRHJTq0XVM6tlxyjZdtPRabvU7A7I5ogUWuG8pXRc9stOV5qc3IKCxbtAjGgytw8dEM6g0csrvx1U7qbKrtWpwwmcWlQ9pLZ6KJ71yOHEWdFySkT+SP+Il9y4jJg9ygy2dqy8wrm1icEZUDUAOSujlItwie1LUidyEOLETLSUUy5fuMhc64O8QgnJhqJ34VpBBGVR7rTEDA3V1G/JxCuqZGraeSzQNMyvGKoAYzm98jH8pJP0C9pMycKfFYIpbTqJ8tJH3CKp04BPlCtjRy5AWq1vNon/OSG/ZwLoj/ADCOIjkrI3Pf/dPRMotLVgo1HET2H/QhYU2gj/Oi3TjFpUP9L48SVj3A6c9THgFkgs1f+jVuBc3NSMMohvnUcftTctRx+3ILMAGM8mPjY9zkD/pPaRa1386lUNB7qYH3Lk846AYnImI8enoi0ApvWA4yx38ruf6Xc0luGuDoPZ3wU7q0yWCCKggdh/8A4lKKtTOmS3+isNTf9r9wlZgau/B5/P0SHjlswtEjnjC0NVgHxNezvb+8Z8shKeLAEN0ua+Ohg+hylowms7+rRI0VajR0DiFruG+01wBpFQ1HGNIeGmevL/IWOuQeYI8kZYNdrbp+LEbAbbknZGLaZj6lwfir3Nc2s0auTQC0O7+W2OSnbcSLtLgwHfBkzETIEQd1kHcagAVZNRnYicY6OHJOeA8Vplrt8ZIJxP33hWUkKS4xxN+t4ENZyDRpj+YSMzsULQv2uJwBHJVPmpUc4CO0CRkg+SmWMmQM9y5cjtnTg8kmNa/JEKxlPoYVlFrYwcrnvHMKTRevJa5hAxlDvf2dlcTgaXQo6cZIQSDoHNw0Ng4KiyS3U4yAoGi0mCiWgNwMhFoTijhx6mMe6d6LlOWdPkvFqQvwxFLLnlInvUG3DXDPy5L2tSpunIBGYCIsb2jTGaRcSOidSTVo3IDHEKdMlpJhTuKgeBpyOSDvaQeS5jWtHQnIle0KT6cEvZHMc0TckG02GO1jwVtXAwTsT8lBlZjhDTPevHUy1ryHAgg4n6I9mT10KLk/vKPg4/T+yY5LR0S6sf3zB0by7yf7JxakZG6rDo559i64q7Ad081EPJBPifqpV6cERt/ZRrOim7O7T9HD7JhTziB02OejR/yc3+6yl1Gkf5zWo9qezataP5mD0BP2CyN044AzMR4nZCPQWfXPYal7uwtxzcH1f+TjHyhXcdyzzCOtKIpsp0htTpU2D/a0BLuNPGnxI+6ICpz+w3wQr6xPxQ4f1Lyo7sBHcOs2ubqJnlA5dZWZkAV7EMI066RIkaTLfRZ3jFNznxFOrjoGu9QtjcWboPu3EaZwR1HLy5rD8SpnW4gdPLASgAKgz8NQcjDtQ+aOaYOCREHLcj0VdOg8sc7p6HqZRrKDnEQfyjPjsgEqpVi505LCcwyBjpKdcOqAQ3JnuiBidvBD07LRDw4kD4hO+c+CO4cC7t9+lo6+PkUW9GWw0Umzp5EiTscHCtpgEbSSr324IyRJkQN9sfP7qmrRjbELn8HTi8katIgbZXtEEfFkKLnPKutnHmkcfJRR9lL6knDYC9bpKIe1h5hVvoxgFZpjqkeGg0nCqFB2wKtdZObnVI7lJ9SPhyEHJxM5Qv8AYNpK9XGsei5JzZXgiFhRY0OY5gqSJDhhzT90G9mnOrxCEub5jgA1xb8vQomjb6wM6u/eU0JvpnBCT6ZW+4pxlm/NR/ANqYcPXHoUzHCZHwx+ogekq62sBkOqCBsGtcY8yAFZYm9pBbjd2I6XBGtJ0am+aizhzmNJLpE8881p22tIbmo7u7LR65QXGqbG0+w0iXbl2rke4KnxzW2b5IdIztBwNyZiAwb7Tn03RRqgHpuMZCF4QQa1cnuaJxs1s59VbpB5R05p49EpdlVWS4ac7wBkku2ACpuqbm9l4LTgQcETHLzRVKo+nUlp0kbH5fdNeNcKbUpCtqOsgHSBIJYRqJM4xCSc+Lp9AXZn/bGPdUxO7p9B/wBrPcLtRUu6DCQAajAfUH7J37YH+A0nkT9Em4NUaLugTiKjc+ePnCqjM+0Oqg6nf5jCQ8aqSAO+fqjRcSDHxHJaT8f9TT16tSPidzIxvOZwRjYrAOrOwB3QtFY0BTYOpyTyMjEdyzgqEO1N3EFqd0ONNPxdk9+088rMyDK9TwJjZYWtQNWs8TuSZGR5Sto5wcCORESDiFnmsAO86ZDe4YEd6S6DVgbGkUyznB3b5x3oi3tgGtgnIAIxuMRjbZXXVAPGc96IqMAaOYzB7+YKC2BqgO57Ra0TsZjnGfsnlgwOpsPn/eUssbgtewtie1B3iM/ZMeHuIaZEFznOgbDUTgdyzeh4LZ1y2HNPWc+S4sJBEyuuvynvg+ag9rozt3KN0XijhgRz6qktIOZM+ispkx2efIrxjiPijCF2UJWtuCVdVtSDuJ5CUL+IGwUH02vHadpPXmjYHoKrW1Zpw37hVsqEDteipDqrNnk+JmR5qVW7c7kg4p7Fqzw3Dei5egn+Vck+MPH9mGu9vVa7/T/Y/oK8XKkPzRzPtmipfG7wCrb/ABD4D6r1cvRZA526We0H8Nv6vsV6uSz6Y0ezK8P3q/qP2TKhy8ly5RXRR9g9T4vP7laHhv8ACZ41P/i5cuXJ9X1H+g8oz3G/iqf+h/5LA1/jH6h9Vy5dUO2Zn1yv/BZ+sJb7S/EP0hcuTIzI/l8guq7LlywBn7P7v/SfqEJX+/3K5ckl2HwTobDzVtx/DH6j9Fy5L7CCcL+Kn4P+6d2+wXLkz6HiQuNvMfde0Vy5Rn2VxnDdVv5rlyVlkQpoNvPxXLlvIsu0X2+5RFTYLlyYR+C4Lly5Aqf/2Q==">
            <a:hlinkClick r:id="rId9"/>
          </p:cNvPr>
          <p:cNvSpPr>
            <a:spLocks noChangeAspect="1" noChangeArrowheads="1"/>
          </p:cNvSpPr>
          <p:nvPr/>
        </p:nvSpPr>
        <p:spPr bwMode="auto">
          <a:xfrm>
            <a:off x="57150" y="-1279525"/>
            <a:ext cx="3086100" cy="26670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63" name="Picture 3" descr="C:\Users\Pc\Pictures\imagesRS3J2HVG.jpg"/>
          <p:cNvPicPr>
            <a:picLocks noChangeAspect="1" noChangeArrowheads="1"/>
          </p:cNvPicPr>
          <p:nvPr/>
        </p:nvPicPr>
        <p:blipFill>
          <a:blip r:embed="rId10" cstate="print"/>
          <a:srcRect/>
          <a:stretch>
            <a:fillRect/>
          </a:stretch>
        </p:blipFill>
        <p:spPr bwMode="auto">
          <a:xfrm rot="20098227">
            <a:off x="312889" y="4251770"/>
            <a:ext cx="2305050" cy="1990725"/>
          </a:xfrm>
          <a:prstGeom prst="rect">
            <a:avLst/>
          </a:prstGeom>
          <a:ln>
            <a:noFill/>
          </a:ln>
          <a:effectLst>
            <a:softEdge rad="112500"/>
          </a:effectLst>
        </p:spPr>
      </p:pic>
      <p:pic>
        <p:nvPicPr>
          <p:cNvPr id="10" name="Picture 2" descr="C:\Users\fsancak\Pictures\Resim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remove" grpId="0" nodeType="withEffect">
                                  <p:stCondLst>
                                    <p:cond delay="0"/>
                                  </p:stCondLst>
                                  <p:endCondLst>
                                    <p:cond evt="onNext" delay="0">
                                      <p:tgtEl>
                                        <p:sldTgt/>
                                      </p:tgtEl>
                                    </p:cond>
                                  </p:endCondLst>
                                  <p:childTnLst>
                                    <p:animClr clrSpc="hsl" dir="cw">
                                      <p:cBhvr override="childStyle">
                                        <p:cTn id="6" dur="3000" fill="hold"/>
                                        <p:tgtEl>
                                          <p:spTgt spid="6">
                                            <p:graphicEl>
                                              <a:dgm id="{495B4CD8-A03A-4091-9474-E1AF34E20BC7}"/>
                                            </p:graphicEl>
                                          </p:spTgt>
                                        </p:tgtEl>
                                        <p:attrNameLst>
                                          <p:attrName>style.color</p:attrName>
                                        </p:attrNameLst>
                                      </p:cBhvr>
                                      <p:by>
                                        <p:hsl h="7200000" s="0" l="0"/>
                                      </p:by>
                                    </p:animClr>
                                    <p:animClr clrSpc="hsl" dir="cw">
                                      <p:cBhvr>
                                        <p:cTn id="7" dur="3000" fill="hold"/>
                                        <p:tgtEl>
                                          <p:spTgt spid="6">
                                            <p:graphicEl>
                                              <a:dgm id="{495B4CD8-A03A-4091-9474-E1AF34E20BC7}"/>
                                            </p:graphicEl>
                                          </p:spTgt>
                                        </p:tgtEl>
                                        <p:attrNameLst>
                                          <p:attrName>fillcolor</p:attrName>
                                        </p:attrNameLst>
                                      </p:cBhvr>
                                      <p:by>
                                        <p:hsl h="7200000" s="0" l="0"/>
                                      </p:by>
                                    </p:animClr>
                                    <p:animClr clrSpc="hsl" dir="cw">
                                      <p:cBhvr>
                                        <p:cTn id="8" dur="3000" fill="hold"/>
                                        <p:tgtEl>
                                          <p:spTgt spid="6">
                                            <p:graphicEl>
                                              <a:dgm id="{495B4CD8-A03A-4091-9474-E1AF34E20BC7}"/>
                                            </p:graphicEl>
                                          </p:spTgt>
                                        </p:tgtEl>
                                        <p:attrNameLst>
                                          <p:attrName>stroke.color</p:attrName>
                                        </p:attrNameLst>
                                      </p:cBhvr>
                                      <p:by>
                                        <p:hsl h="7200000" s="0" l="0"/>
                                      </p:by>
                                    </p:animClr>
                                    <p:set>
                                      <p:cBhvr>
                                        <p:cTn id="9" dur="3000" fill="hold"/>
                                        <p:tgtEl>
                                          <p:spTgt spid="6">
                                            <p:graphicEl>
                                              <a:dgm id="{495B4CD8-A03A-4091-9474-E1AF34E20BC7}"/>
                                            </p:graphicEl>
                                          </p:spTgt>
                                        </p:tgtEl>
                                        <p:attrNameLst>
                                          <p:attrName>fill.type</p:attrName>
                                        </p:attrNameLst>
                                      </p:cBhvr>
                                      <p:to>
                                        <p:strVal val="solid"/>
                                      </p:to>
                                    </p:set>
                                  </p:childTnLst>
                                </p:cTn>
                              </p:par>
                              <p:par>
                                <p:cTn id="10" presetID="21" presetClass="emph" presetSubtype="0" repeatCount="indefinite" fill="remove" grpId="0" nodeType="withEffect">
                                  <p:stCondLst>
                                    <p:cond delay="0"/>
                                  </p:stCondLst>
                                  <p:endCondLst>
                                    <p:cond evt="onNext" delay="0">
                                      <p:tgtEl>
                                        <p:sldTgt/>
                                      </p:tgtEl>
                                    </p:cond>
                                  </p:endCondLst>
                                  <p:childTnLst>
                                    <p:animClr clrSpc="hsl" dir="cw">
                                      <p:cBhvr override="childStyle">
                                        <p:cTn id="11" dur="3000" fill="hold"/>
                                        <p:tgtEl>
                                          <p:spTgt spid="6">
                                            <p:graphicEl>
                                              <a:dgm id="{84F49E2D-01FA-45A8-A2CE-14C2E7A16C91}"/>
                                            </p:graphicEl>
                                          </p:spTgt>
                                        </p:tgtEl>
                                        <p:attrNameLst>
                                          <p:attrName>style.color</p:attrName>
                                        </p:attrNameLst>
                                      </p:cBhvr>
                                      <p:by>
                                        <p:hsl h="7200000" s="0" l="0"/>
                                      </p:by>
                                    </p:animClr>
                                    <p:animClr clrSpc="hsl" dir="cw">
                                      <p:cBhvr>
                                        <p:cTn id="12" dur="3000" fill="hold"/>
                                        <p:tgtEl>
                                          <p:spTgt spid="6">
                                            <p:graphicEl>
                                              <a:dgm id="{84F49E2D-01FA-45A8-A2CE-14C2E7A16C91}"/>
                                            </p:graphicEl>
                                          </p:spTgt>
                                        </p:tgtEl>
                                        <p:attrNameLst>
                                          <p:attrName>fillcolor</p:attrName>
                                        </p:attrNameLst>
                                      </p:cBhvr>
                                      <p:by>
                                        <p:hsl h="7200000" s="0" l="0"/>
                                      </p:by>
                                    </p:animClr>
                                    <p:animClr clrSpc="hsl" dir="cw">
                                      <p:cBhvr>
                                        <p:cTn id="13" dur="3000" fill="hold"/>
                                        <p:tgtEl>
                                          <p:spTgt spid="6">
                                            <p:graphicEl>
                                              <a:dgm id="{84F49E2D-01FA-45A8-A2CE-14C2E7A16C91}"/>
                                            </p:graphicEl>
                                          </p:spTgt>
                                        </p:tgtEl>
                                        <p:attrNameLst>
                                          <p:attrName>stroke.color</p:attrName>
                                        </p:attrNameLst>
                                      </p:cBhvr>
                                      <p:by>
                                        <p:hsl h="7200000" s="0" l="0"/>
                                      </p:by>
                                    </p:animClr>
                                    <p:set>
                                      <p:cBhvr>
                                        <p:cTn id="14" dur="3000" fill="hold"/>
                                        <p:tgtEl>
                                          <p:spTgt spid="6">
                                            <p:graphicEl>
                                              <a:dgm id="{84F49E2D-01FA-45A8-A2CE-14C2E7A16C91}"/>
                                            </p:graphicEl>
                                          </p:spTgt>
                                        </p:tgtEl>
                                        <p:attrNameLst>
                                          <p:attrName>fill.type</p:attrName>
                                        </p:attrNameLst>
                                      </p:cBhvr>
                                      <p:to>
                                        <p:strVal val="solid"/>
                                      </p:to>
                                    </p:set>
                                  </p:childTnLst>
                                </p:cTn>
                              </p:par>
                              <p:par>
                                <p:cTn id="15" presetID="21" presetClass="emph" presetSubtype="0" repeatCount="indefinite" fill="remove" grpId="0" nodeType="withEffect">
                                  <p:stCondLst>
                                    <p:cond delay="0"/>
                                  </p:stCondLst>
                                  <p:endCondLst>
                                    <p:cond evt="onNext" delay="0">
                                      <p:tgtEl>
                                        <p:sldTgt/>
                                      </p:tgtEl>
                                    </p:cond>
                                  </p:endCondLst>
                                  <p:childTnLst>
                                    <p:animClr clrSpc="hsl" dir="cw">
                                      <p:cBhvr override="childStyle">
                                        <p:cTn id="16" dur="3000" fill="hold"/>
                                        <p:tgtEl>
                                          <p:spTgt spid="6">
                                            <p:graphicEl>
                                              <a:dgm id="{CB9C699F-79B9-4A65-A0D3-B31AC58F58E7}"/>
                                            </p:graphicEl>
                                          </p:spTgt>
                                        </p:tgtEl>
                                        <p:attrNameLst>
                                          <p:attrName>style.color</p:attrName>
                                        </p:attrNameLst>
                                      </p:cBhvr>
                                      <p:by>
                                        <p:hsl h="7200000" s="0" l="0"/>
                                      </p:by>
                                    </p:animClr>
                                    <p:animClr clrSpc="hsl" dir="cw">
                                      <p:cBhvr>
                                        <p:cTn id="17" dur="3000" fill="hold"/>
                                        <p:tgtEl>
                                          <p:spTgt spid="6">
                                            <p:graphicEl>
                                              <a:dgm id="{CB9C699F-79B9-4A65-A0D3-B31AC58F58E7}"/>
                                            </p:graphicEl>
                                          </p:spTgt>
                                        </p:tgtEl>
                                        <p:attrNameLst>
                                          <p:attrName>fillcolor</p:attrName>
                                        </p:attrNameLst>
                                      </p:cBhvr>
                                      <p:by>
                                        <p:hsl h="7200000" s="0" l="0"/>
                                      </p:by>
                                    </p:animClr>
                                    <p:animClr clrSpc="hsl" dir="cw">
                                      <p:cBhvr>
                                        <p:cTn id="18" dur="3000" fill="hold"/>
                                        <p:tgtEl>
                                          <p:spTgt spid="6">
                                            <p:graphicEl>
                                              <a:dgm id="{CB9C699F-79B9-4A65-A0D3-B31AC58F58E7}"/>
                                            </p:graphicEl>
                                          </p:spTgt>
                                        </p:tgtEl>
                                        <p:attrNameLst>
                                          <p:attrName>stroke.color</p:attrName>
                                        </p:attrNameLst>
                                      </p:cBhvr>
                                      <p:by>
                                        <p:hsl h="7200000" s="0" l="0"/>
                                      </p:by>
                                    </p:animClr>
                                    <p:set>
                                      <p:cBhvr>
                                        <p:cTn id="19" dur="3000" fill="hold"/>
                                        <p:tgtEl>
                                          <p:spTgt spid="6">
                                            <p:graphicEl>
                                              <a:dgm id="{CB9C699F-79B9-4A65-A0D3-B31AC58F58E7}"/>
                                            </p:graphicEl>
                                          </p:spTgt>
                                        </p:tgtEl>
                                        <p:attrNameLst>
                                          <p:attrName>fill.type</p:attrName>
                                        </p:attrNameLst>
                                      </p:cBhvr>
                                      <p:to>
                                        <p:strVal val="solid"/>
                                      </p:to>
                                    </p:set>
                                  </p:childTnLst>
                                </p:cTn>
                              </p:par>
                              <p:par>
                                <p:cTn id="20" presetID="21" presetClass="emph" presetSubtype="0" repeatCount="indefinite" fill="remove" grpId="0" nodeType="withEffect">
                                  <p:stCondLst>
                                    <p:cond delay="0"/>
                                  </p:stCondLst>
                                  <p:endCondLst>
                                    <p:cond evt="onNext" delay="0">
                                      <p:tgtEl>
                                        <p:sldTgt/>
                                      </p:tgtEl>
                                    </p:cond>
                                  </p:endCondLst>
                                  <p:childTnLst>
                                    <p:animClr clrSpc="hsl" dir="cw">
                                      <p:cBhvr override="childStyle">
                                        <p:cTn id="21" dur="3000" fill="hold"/>
                                        <p:tgtEl>
                                          <p:spTgt spid="6">
                                            <p:graphicEl>
                                              <a:dgm id="{FD7CC00E-A006-46F5-A08B-744641D2F417}"/>
                                            </p:graphicEl>
                                          </p:spTgt>
                                        </p:tgtEl>
                                        <p:attrNameLst>
                                          <p:attrName>style.color</p:attrName>
                                        </p:attrNameLst>
                                      </p:cBhvr>
                                      <p:by>
                                        <p:hsl h="7200000" s="0" l="0"/>
                                      </p:by>
                                    </p:animClr>
                                    <p:animClr clrSpc="hsl" dir="cw">
                                      <p:cBhvr>
                                        <p:cTn id="22" dur="3000" fill="hold"/>
                                        <p:tgtEl>
                                          <p:spTgt spid="6">
                                            <p:graphicEl>
                                              <a:dgm id="{FD7CC00E-A006-46F5-A08B-744641D2F417}"/>
                                            </p:graphicEl>
                                          </p:spTgt>
                                        </p:tgtEl>
                                        <p:attrNameLst>
                                          <p:attrName>fillcolor</p:attrName>
                                        </p:attrNameLst>
                                      </p:cBhvr>
                                      <p:by>
                                        <p:hsl h="7200000" s="0" l="0"/>
                                      </p:by>
                                    </p:animClr>
                                    <p:animClr clrSpc="hsl" dir="cw">
                                      <p:cBhvr>
                                        <p:cTn id="23" dur="3000" fill="hold"/>
                                        <p:tgtEl>
                                          <p:spTgt spid="6">
                                            <p:graphicEl>
                                              <a:dgm id="{FD7CC00E-A006-46F5-A08B-744641D2F417}"/>
                                            </p:graphicEl>
                                          </p:spTgt>
                                        </p:tgtEl>
                                        <p:attrNameLst>
                                          <p:attrName>stroke.color</p:attrName>
                                        </p:attrNameLst>
                                      </p:cBhvr>
                                      <p:by>
                                        <p:hsl h="7200000" s="0" l="0"/>
                                      </p:by>
                                    </p:animClr>
                                    <p:set>
                                      <p:cBhvr>
                                        <p:cTn id="24" dur="3000" fill="hold"/>
                                        <p:tgtEl>
                                          <p:spTgt spid="6">
                                            <p:graphicEl>
                                              <a:dgm id="{FD7CC00E-A006-46F5-A08B-744641D2F417}"/>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4000" b="1" spc="50" dirty="0" smtClean="0">
                <a:ln w="11430"/>
                <a:solidFill>
                  <a:srgbClr val="FF0000"/>
                </a:solidFill>
                <a:latin typeface="+mn-lt"/>
              </a:rPr>
              <a:t>Büyük Tipli İzleme Tesisleri</a:t>
            </a:r>
            <a:endParaRPr lang="tr-TR" sz="4000" b="1" spc="50" dirty="0">
              <a:ln w="11430"/>
              <a:solidFill>
                <a:srgbClr val="FF0000"/>
              </a:solidFill>
              <a:latin typeface="+mn-lt"/>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16</a:t>
            </a:fld>
            <a:endParaRPr lang="tr-TR">
              <a:solidFill>
                <a:prstClr val="black">
                  <a:tint val="75000"/>
                </a:prstClr>
              </a:solidFill>
            </a:endParaRPr>
          </a:p>
        </p:txBody>
      </p:sp>
      <p:pic>
        <p:nvPicPr>
          <p:cNvPr id="75779" name="Picture 3" descr="Ş-02"/>
          <p:cNvPicPr>
            <a:picLocks noChangeAspect="1" noChangeArrowheads="1"/>
          </p:cNvPicPr>
          <p:nvPr/>
        </p:nvPicPr>
        <p:blipFill>
          <a:blip r:embed="rId3" cstate="print"/>
          <a:srcRect/>
          <a:stretch>
            <a:fillRect/>
          </a:stretch>
        </p:blipFill>
        <p:spPr bwMode="auto">
          <a:xfrm>
            <a:off x="1259632" y="980729"/>
            <a:ext cx="6624736" cy="4104456"/>
          </a:xfrm>
          <a:prstGeom prst="rect">
            <a:avLst/>
          </a:prstGeom>
          <a:noFill/>
          <a:ln w="9525">
            <a:noFill/>
            <a:miter lim="800000"/>
            <a:headEnd/>
            <a:tailEnd/>
          </a:ln>
        </p:spPr>
      </p:pic>
      <p:graphicFrame>
        <p:nvGraphicFramePr>
          <p:cNvPr id="7" name="6 Tablo"/>
          <p:cNvGraphicFramePr>
            <a:graphicFrameLocks noGrp="1"/>
          </p:cNvGraphicFramePr>
          <p:nvPr/>
        </p:nvGraphicFramePr>
        <p:xfrm>
          <a:off x="928660" y="5157192"/>
          <a:ext cx="6955708" cy="1508760"/>
        </p:xfrm>
        <a:graphic>
          <a:graphicData uri="http://schemas.openxmlformats.org/drawingml/2006/table">
            <a:tbl>
              <a:tblPr/>
              <a:tblGrid>
                <a:gridCol w="1738927"/>
                <a:gridCol w="1738927"/>
                <a:gridCol w="1738927"/>
                <a:gridCol w="1738927"/>
              </a:tblGrid>
              <a:tr h="140504">
                <a:tc>
                  <a:txBody>
                    <a:bodyPr/>
                    <a:lstStyle/>
                    <a:p>
                      <a:pPr algn="l">
                        <a:spcAft>
                          <a:spcPts val="0"/>
                        </a:spcAft>
                      </a:pPr>
                      <a:r>
                        <a:rPr lang="tr-TR" sz="1100" b="1" dirty="0">
                          <a:solidFill>
                            <a:srgbClr val="000000"/>
                          </a:solidFill>
                          <a:latin typeface="Arial"/>
                          <a:ea typeface="Times New Roman"/>
                          <a:cs typeface="Times New Roman"/>
                        </a:rPr>
                        <a:t>Açıklamalar</a:t>
                      </a:r>
                      <a:endParaRPr lang="tr-TR" sz="1100" dirty="0">
                        <a:latin typeface="Arial"/>
                        <a:ea typeface="Times New Roman"/>
                        <a:cs typeface="Times New Roman"/>
                      </a:endParaRPr>
                    </a:p>
                  </a:txBody>
                  <a:tcPr marL="64641" marR="64641" marT="0" marB="0">
                    <a:lnL>
                      <a:noFill/>
                    </a:lnL>
                    <a:lnR>
                      <a:noFill/>
                    </a:lnR>
                    <a:lnT>
                      <a:noFill/>
                    </a:lnT>
                    <a:lnB>
                      <a:noFill/>
                    </a:lnB>
                  </a:tcPr>
                </a:tc>
                <a:tc>
                  <a:txBody>
                    <a:bodyPr/>
                    <a:lstStyle/>
                    <a:p>
                      <a:pPr algn="l">
                        <a:spcAft>
                          <a:spcPts val="0"/>
                        </a:spcAft>
                      </a:pP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algn="l">
                        <a:spcAft>
                          <a:spcPts val="0"/>
                        </a:spcAft>
                      </a:pP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algn="l">
                        <a:spcAft>
                          <a:spcPts val="0"/>
                        </a:spcAft>
                      </a:pPr>
                      <a:endParaRPr lang="tr-TR" sz="1100">
                        <a:latin typeface="Arial"/>
                        <a:ea typeface="Times New Roman"/>
                        <a:cs typeface="Times New Roman"/>
                      </a:endParaRPr>
                    </a:p>
                  </a:txBody>
                  <a:tcPr marL="64641" marR="64641" marT="0" marB="0">
                    <a:lnL>
                      <a:noFill/>
                    </a:lnL>
                    <a:lnR>
                      <a:noFill/>
                    </a:lnR>
                    <a:lnT>
                      <a:noFill/>
                    </a:lnT>
                    <a:lnB>
                      <a:noFill/>
                    </a:lnB>
                  </a:tcPr>
                </a:tc>
              </a:tr>
              <a:tr h="252906">
                <a:tc>
                  <a:txBody>
                    <a:bodyPr/>
                    <a:lstStyle/>
                    <a:p>
                      <a:pPr marL="114300" indent="-114300" algn="l">
                        <a:spcAft>
                          <a:spcPts val="0"/>
                        </a:spcAft>
                      </a:pPr>
                      <a:r>
                        <a:rPr lang="tr-TR" sz="1100" dirty="0">
                          <a:solidFill>
                            <a:srgbClr val="000000"/>
                          </a:solidFill>
                          <a:latin typeface="Arial"/>
                          <a:ea typeface="Times New Roman"/>
                          <a:cs typeface="Times New Roman"/>
                        </a:rPr>
                        <a:t>1 Açık sondaj kuyusu</a:t>
                      </a:r>
                      <a:endParaRPr lang="tr-TR" sz="1100" dirty="0">
                        <a:latin typeface="Arial"/>
                        <a:ea typeface="Times New Roman"/>
                        <a:cs typeface="Times New Roman"/>
                      </a:endParaRPr>
                    </a:p>
                  </a:txBody>
                  <a:tcPr marL="64641" marR="64641" marT="0" marB="0">
                    <a:lnL>
                      <a:noFill/>
                    </a:lnL>
                    <a:lnR>
                      <a:noFill/>
                    </a:lnR>
                    <a:lnT>
                      <a:noFill/>
                    </a:lnT>
                    <a:lnB>
                      <a:noFill/>
                    </a:lnB>
                  </a:tcPr>
                </a:tc>
                <a:tc>
                  <a:txBody>
                    <a:bodyPr/>
                    <a:lstStyle/>
                    <a:p>
                      <a:pPr algn="l">
                        <a:spcAft>
                          <a:spcPts val="0"/>
                        </a:spcAft>
                      </a:pPr>
                      <a:r>
                        <a:rPr lang="tr-TR" sz="1100">
                          <a:solidFill>
                            <a:srgbClr val="000000"/>
                          </a:solidFill>
                          <a:latin typeface="Arial"/>
                          <a:ea typeface="Times New Roman"/>
                          <a:cs typeface="Times New Roman"/>
                        </a:rPr>
                        <a:t>5 Sızdırmazlık malzemesi</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marL="80010" indent="-80010" algn="l">
                        <a:spcAft>
                          <a:spcPts val="0"/>
                        </a:spcAft>
                      </a:pPr>
                      <a:r>
                        <a:rPr lang="tr-TR" sz="1100">
                          <a:solidFill>
                            <a:srgbClr val="000000"/>
                          </a:solidFill>
                          <a:latin typeface="Arial"/>
                          <a:ea typeface="Times New Roman"/>
                          <a:cs typeface="Times New Roman"/>
                        </a:rPr>
                        <a:t>9 Kuyu mahfaza veya piezometre borusu</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marL="177165" indent="-177165" algn="l">
                        <a:spcAft>
                          <a:spcPts val="0"/>
                        </a:spcAft>
                      </a:pPr>
                      <a:r>
                        <a:rPr lang="tr-TR" sz="1100">
                          <a:solidFill>
                            <a:srgbClr val="000000"/>
                          </a:solidFill>
                          <a:latin typeface="Arial"/>
                          <a:ea typeface="Times New Roman"/>
                          <a:cs typeface="Times New Roman"/>
                        </a:rPr>
                        <a:t>13 Az geçirgen tabaka</a:t>
                      </a:r>
                      <a:endParaRPr lang="tr-TR" sz="1100">
                        <a:latin typeface="Arial"/>
                        <a:ea typeface="Times New Roman"/>
                        <a:cs typeface="Times New Roman"/>
                      </a:endParaRPr>
                    </a:p>
                  </a:txBody>
                  <a:tcPr marL="64641" marR="64641" marT="0" marB="0">
                    <a:lnL>
                      <a:noFill/>
                    </a:lnL>
                    <a:lnR>
                      <a:noFill/>
                    </a:lnR>
                    <a:lnT>
                      <a:noFill/>
                    </a:lnT>
                    <a:lnB>
                      <a:noFill/>
                    </a:lnB>
                  </a:tcPr>
                </a:tc>
              </a:tr>
              <a:tr h="252906">
                <a:tc>
                  <a:txBody>
                    <a:bodyPr/>
                    <a:lstStyle/>
                    <a:p>
                      <a:pPr marL="107950" indent="-107950" algn="l">
                        <a:spcAft>
                          <a:spcPts val="0"/>
                        </a:spcAft>
                      </a:pPr>
                      <a:r>
                        <a:rPr lang="tr-TR" sz="1100">
                          <a:solidFill>
                            <a:srgbClr val="000000"/>
                          </a:solidFill>
                          <a:latin typeface="Arial"/>
                          <a:ea typeface="Times New Roman"/>
                          <a:cs typeface="Times New Roman"/>
                        </a:rPr>
                        <a:t>2 Elekli sondaj kuyusu/ piezometre</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algn="l">
                        <a:spcAft>
                          <a:spcPts val="0"/>
                        </a:spcAft>
                      </a:pPr>
                      <a:r>
                        <a:rPr lang="tr-TR" sz="1100">
                          <a:solidFill>
                            <a:srgbClr val="000000"/>
                          </a:solidFill>
                          <a:latin typeface="Arial"/>
                          <a:ea typeface="Times New Roman"/>
                          <a:cs typeface="Times New Roman"/>
                        </a:rPr>
                        <a:t>6 Taban suyu seviyesi</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marL="80010" indent="-80010" algn="l">
                        <a:spcAft>
                          <a:spcPts val="0"/>
                        </a:spcAft>
                      </a:pPr>
                      <a:r>
                        <a:rPr lang="tr-TR" sz="1100" dirty="0">
                          <a:latin typeface="Arial"/>
                          <a:ea typeface="Times New Roman"/>
                          <a:cs typeface="Times New Roman"/>
                        </a:rPr>
                        <a:t>10 Çakıllı bölme</a:t>
                      </a:r>
                    </a:p>
                  </a:txBody>
                  <a:tcPr marL="64641" marR="64641" marT="0" marB="0">
                    <a:lnL>
                      <a:noFill/>
                    </a:lnL>
                    <a:lnR>
                      <a:noFill/>
                    </a:lnR>
                    <a:lnT>
                      <a:noFill/>
                    </a:lnT>
                    <a:lnB>
                      <a:noFill/>
                    </a:lnB>
                  </a:tcPr>
                </a:tc>
                <a:tc>
                  <a:txBody>
                    <a:bodyPr/>
                    <a:lstStyle/>
                    <a:p>
                      <a:pPr marL="177165" indent="-177165" algn="l">
                        <a:spcAft>
                          <a:spcPts val="0"/>
                        </a:spcAft>
                      </a:pPr>
                      <a:r>
                        <a:rPr lang="tr-TR" sz="1100">
                          <a:solidFill>
                            <a:srgbClr val="000000"/>
                          </a:solidFill>
                          <a:latin typeface="Arial"/>
                          <a:ea typeface="Times New Roman"/>
                          <a:cs typeface="Times New Roman"/>
                        </a:rPr>
                        <a:t>14 Ayırıcı şişirme gazı hattı</a:t>
                      </a:r>
                      <a:endParaRPr lang="tr-TR" sz="1100">
                        <a:latin typeface="Arial"/>
                        <a:ea typeface="Times New Roman"/>
                        <a:cs typeface="Times New Roman"/>
                      </a:endParaRPr>
                    </a:p>
                  </a:txBody>
                  <a:tcPr marL="64641" marR="64641" marT="0" marB="0">
                    <a:lnL>
                      <a:noFill/>
                    </a:lnL>
                    <a:lnR>
                      <a:noFill/>
                    </a:lnR>
                    <a:lnT>
                      <a:noFill/>
                    </a:lnT>
                    <a:lnB>
                      <a:noFill/>
                    </a:lnB>
                  </a:tcPr>
                </a:tc>
              </a:tr>
              <a:tr h="252906">
                <a:tc>
                  <a:txBody>
                    <a:bodyPr/>
                    <a:lstStyle/>
                    <a:p>
                      <a:pPr marL="114300" indent="-114300" algn="l">
                        <a:spcAft>
                          <a:spcPts val="0"/>
                        </a:spcAft>
                      </a:pPr>
                      <a:r>
                        <a:rPr lang="tr-TR" sz="1100">
                          <a:solidFill>
                            <a:srgbClr val="000000"/>
                          </a:solidFill>
                          <a:latin typeface="Arial"/>
                          <a:ea typeface="Times New Roman"/>
                          <a:cs typeface="Times New Roman"/>
                        </a:rPr>
                        <a:t>3 Kümeli piezometreler</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algn="l">
                        <a:spcAft>
                          <a:spcPts val="0"/>
                        </a:spcAft>
                      </a:pPr>
                      <a:r>
                        <a:rPr lang="tr-TR" sz="1100" dirty="0">
                          <a:solidFill>
                            <a:srgbClr val="000000"/>
                          </a:solidFill>
                          <a:latin typeface="Arial"/>
                          <a:ea typeface="Times New Roman"/>
                          <a:cs typeface="Times New Roman"/>
                        </a:rPr>
                        <a:t>7 Mahfaza borusu</a:t>
                      </a:r>
                      <a:endParaRPr lang="tr-TR" sz="1100" dirty="0">
                        <a:latin typeface="Arial"/>
                        <a:ea typeface="Times New Roman"/>
                        <a:cs typeface="Times New Roman"/>
                      </a:endParaRPr>
                    </a:p>
                  </a:txBody>
                  <a:tcPr marL="64641" marR="64641" marT="0" marB="0">
                    <a:lnL>
                      <a:noFill/>
                    </a:lnL>
                    <a:lnR>
                      <a:noFill/>
                    </a:lnR>
                    <a:lnT>
                      <a:noFill/>
                    </a:lnT>
                    <a:lnB>
                      <a:noFill/>
                    </a:lnB>
                  </a:tcPr>
                </a:tc>
                <a:tc>
                  <a:txBody>
                    <a:bodyPr/>
                    <a:lstStyle/>
                    <a:p>
                      <a:pPr marL="172720" indent="-172720" algn="l">
                        <a:spcAft>
                          <a:spcPts val="0"/>
                        </a:spcAft>
                      </a:pPr>
                      <a:r>
                        <a:rPr lang="tr-TR" sz="1100">
                          <a:solidFill>
                            <a:srgbClr val="000000"/>
                          </a:solidFill>
                          <a:latin typeface="Arial"/>
                          <a:ea typeface="Times New Roman"/>
                          <a:cs typeface="Times New Roman"/>
                        </a:rPr>
                        <a:t>11 Delikli kuyu veya piezometre eleği</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marL="177165" indent="-177165" algn="l">
                        <a:spcAft>
                          <a:spcPts val="0"/>
                        </a:spcAft>
                      </a:pPr>
                      <a:r>
                        <a:rPr lang="tr-TR" sz="1100">
                          <a:solidFill>
                            <a:srgbClr val="000000"/>
                          </a:solidFill>
                          <a:latin typeface="Arial"/>
                          <a:ea typeface="Times New Roman"/>
                          <a:cs typeface="Times New Roman"/>
                        </a:rPr>
                        <a:t>15 Ayırıcı</a:t>
                      </a:r>
                      <a:endParaRPr lang="tr-TR" sz="1100">
                        <a:latin typeface="Arial"/>
                        <a:ea typeface="Times New Roman"/>
                        <a:cs typeface="Times New Roman"/>
                      </a:endParaRPr>
                    </a:p>
                  </a:txBody>
                  <a:tcPr marL="64641" marR="64641" marT="0" marB="0">
                    <a:lnL>
                      <a:noFill/>
                    </a:lnL>
                    <a:lnR>
                      <a:noFill/>
                    </a:lnR>
                    <a:lnT>
                      <a:noFill/>
                    </a:lnT>
                    <a:lnB>
                      <a:noFill/>
                    </a:lnB>
                  </a:tcPr>
                </a:tc>
              </a:tr>
              <a:tr h="252906">
                <a:tc>
                  <a:txBody>
                    <a:bodyPr/>
                    <a:lstStyle/>
                    <a:p>
                      <a:pPr marL="114300" indent="-114300" algn="l">
                        <a:spcAft>
                          <a:spcPts val="0"/>
                        </a:spcAft>
                      </a:pPr>
                      <a:r>
                        <a:rPr lang="tr-TR" sz="1100">
                          <a:solidFill>
                            <a:srgbClr val="000000"/>
                          </a:solidFill>
                          <a:latin typeface="Arial"/>
                          <a:ea typeface="Times New Roman"/>
                          <a:cs typeface="Times New Roman"/>
                        </a:rPr>
                        <a:t>4 Ayırıcılı sondaj kuyusu</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marL="97155" indent="-97155" algn="l">
                        <a:spcAft>
                          <a:spcPts val="0"/>
                        </a:spcAft>
                      </a:pPr>
                      <a:r>
                        <a:rPr lang="tr-TR" sz="1100">
                          <a:solidFill>
                            <a:srgbClr val="000000"/>
                          </a:solidFill>
                          <a:latin typeface="Arial"/>
                          <a:ea typeface="Times New Roman"/>
                          <a:cs typeface="Times New Roman"/>
                        </a:rPr>
                        <a:t>8 Açık kuyu veya sondaj kuyusu</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marL="80010" indent="-80010" algn="l">
                        <a:spcAft>
                          <a:spcPts val="0"/>
                        </a:spcAft>
                      </a:pPr>
                      <a:r>
                        <a:rPr lang="tr-TR" sz="1100">
                          <a:solidFill>
                            <a:srgbClr val="000000"/>
                          </a:solidFill>
                          <a:latin typeface="Arial"/>
                          <a:ea typeface="Times New Roman"/>
                          <a:cs typeface="Times New Roman"/>
                        </a:rPr>
                        <a:t>12 Piezometre</a:t>
                      </a:r>
                      <a:endParaRPr lang="tr-TR" sz="1100">
                        <a:latin typeface="Arial"/>
                        <a:ea typeface="Times New Roman"/>
                        <a:cs typeface="Times New Roman"/>
                      </a:endParaRPr>
                    </a:p>
                  </a:txBody>
                  <a:tcPr marL="64641" marR="64641" marT="0" marB="0">
                    <a:lnL>
                      <a:noFill/>
                    </a:lnL>
                    <a:lnR>
                      <a:noFill/>
                    </a:lnR>
                    <a:lnT>
                      <a:noFill/>
                    </a:lnT>
                    <a:lnB>
                      <a:noFill/>
                    </a:lnB>
                  </a:tcPr>
                </a:tc>
                <a:tc>
                  <a:txBody>
                    <a:bodyPr/>
                    <a:lstStyle/>
                    <a:p>
                      <a:pPr marL="168910" indent="-168910" algn="l">
                        <a:spcAft>
                          <a:spcPts val="0"/>
                        </a:spcAft>
                      </a:pPr>
                      <a:r>
                        <a:rPr lang="tr-TR" sz="1100" dirty="0">
                          <a:solidFill>
                            <a:srgbClr val="000000"/>
                          </a:solidFill>
                          <a:latin typeface="Arial"/>
                          <a:ea typeface="Times New Roman"/>
                          <a:cs typeface="Times New Roman"/>
                        </a:rPr>
                        <a:t>16 Ayrılmış sondaj kuyusu bölümü</a:t>
                      </a:r>
                      <a:endParaRPr lang="tr-TR" sz="1100" dirty="0">
                        <a:latin typeface="Arial"/>
                        <a:ea typeface="Times New Roman"/>
                        <a:cs typeface="Times New Roman"/>
                      </a:endParaRPr>
                    </a:p>
                  </a:txBody>
                  <a:tcPr marL="64641" marR="64641" marT="0" marB="0">
                    <a:lnL>
                      <a:noFill/>
                    </a:lnL>
                    <a:lnR>
                      <a:noFill/>
                    </a:lnR>
                    <a:lnT>
                      <a:noFill/>
                    </a:lnT>
                    <a:lnB>
                      <a:noFill/>
                    </a:lnB>
                  </a:tcPr>
                </a:tc>
              </a:tr>
            </a:tbl>
          </a:graphicData>
        </a:graphic>
      </p:graphicFrame>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352928" cy="1143000"/>
          </a:xfrm>
        </p:spPr>
        <p:txBody>
          <a:bodyPr/>
          <a:lstStyle/>
          <a:p>
            <a:r>
              <a:rPr lang="tr-TR" sz="2800" b="1" spc="50" dirty="0" smtClean="0">
                <a:ln w="11430"/>
                <a:solidFill>
                  <a:srgbClr val="FF0000"/>
                </a:solidFill>
                <a:latin typeface="+mn-lt"/>
              </a:rPr>
              <a:t>Farklı izleme noktası tesislerinin üstünlükleri ve sakıncaları</a:t>
            </a:r>
            <a:endParaRPr lang="tr-TR" sz="2800" b="1" spc="50" dirty="0">
              <a:ln w="11430"/>
              <a:solidFill>
                <a:srgbClr val="FF0000"/>
              </a:solidFill>
              <a:latin typeface="+mn-lt"/>
            </a:endParaRPr>
          </a:p>
        </p:txBody>
      </p:sp>
      <p:sp>
        <p:nvSpPr>
          <p:cNvPr id="4" name="3 Slayt Numarası Yer Tutucusu"/>
          <p:cNvSpPr>
            <a:spLocks noGrp="1"/>
          </p:cNvSpPr>
          <p:nvPr>
            <p:ph type="sldNum" sz="quarter" idx="12"/>
          </p:nvPr>
        </p:nvSpPr>
        <p:spPr>
          <a:xfrm>
            <a:off x="6553200" y="6455742"/>
            <a:ext cx="2133600" cy="365125"/>
          </a:xfrm>
        </p:spPr>
        <p:txBody>
          <a:bodyPr/>
          <a:lstStyle/>
          <a:p>
            <a:pPr>
              <a:defRPr/>
            </a:pPr>
            <a:fld id="{93AEAE15-48D9-4236-A116-2CB3B03DA43C}" type="slidenum">
              <a:rPr lang="tr-TR" smtClean="0">
                <a:solidFill>
                  <a:prstClr val="black">
                    <a:tint val="75000"/>
                  </a:prstClr>
                </a:solidFill>
              </a:rPr>
              <a:pPr>
                <a:defRPr/>
              </a:pPr>
              <a:t>17</a:t>
            </a:fld>
            <a:endParaRPr lang="tr-TR">
              <a:solidFill>
                <a:prstClr val="black">
                  <a:tint val="75000"/>
                </a:prstClr>
              </a:solidFill>
            </a:endParaRPr>
          </a:p>
        </p:txBody>
      </p:sp>
      <p:graphicFrame>
        <p:nvGraphicFramePr>
          <p:cNvPr id="5" name="4 Tablo"/>
          <p:cNvGraphicFramePr>
            <a:graphicFrameLocks noGrp="1"/>
          </p:cNvGraphicFramePr>
          <p:nvPr/>
        </p:nvGraphicFramePr>
        <p:xfrm>
          <a:off x="214282" y="914424"/>
          <a:ext cx="8572559" cy="5943600"/>
        </p:xfrm>
        <a:graphic>
          <a:graphicData uri="http://schemas.openxmlformats.org/drawingml/2006/table">
            <a:tbl>
              <a:tblPr>
                <a:tableStyleId>{8A107856-5554-42FB-B03E-39F5DBC370BA}</a:tableStyleId>
              </a:tblPr>
              <a:tblGrid>
                <a:gridCol w="2500647"/>
                <a:gridCol w="3204220"/>
                <a:gridCol w="2867692"/>
              </a:tblGrid>
              <a:tr h="104767">
                <a:tc>
                  <a:txBody>
                    <a:bodyPr/>
                    <a:lstStyle/>
                    <a:p>
                      <a:pPr algn="ctr">
                        <a:spcAft>
                          <a:spcPts val="0"/>
                        </a:spcAft>
                      </a:pPr>
                      <a:r>
                        <a:rPr lang="tr-TR" sz="1200" b="1" dirty="0"/>
                        <a:t>Tipi</a:t>
                      </a:r>
                      <a:endParaRPr lang="tr-TR" sz="1200" b="1" dirty="0">
                        <a:solidFill>
                          <a:srgbClr val="000000"/>
                        </a:solidFill>
                        <a:latin typeface="Arial"/>
                        <a:ea typeface="Times New Roman"/>
                        <a:cs typeface="Times New Roman"/>
                      </a:endParaRPr>
                    </a:p>
                  </a:txBody>
                  <a:tcPr marL="42333" marR="42333" marT="0" marB="0" anchor="ctr"/>
                </a:tc>
                <a:tc>
                  <a:txBody>
                    <a:bodyPr/>
                    <a:lstStyle/>
                    <a:p>
                      <a:pPr algn="ctr">
                        <a:spcAft>
                          <a:spcPts val="0"/>
                        </a:spcAft>
                      </a:pPr>
                      <a:r>
                        <a:rPr lang="tr-TR" sz="1200" b="1" dirty="0"/>
                        <a:t>Üstünlükleri (Avantajlar)</a:t>
                      </a:r>
                      <a:endParaRPr lang="tr-TR" sz="1200" b="1" dirty="0">
                        <a:solidFill>
                          <a:srgbClr val="000000"/>
                        </a:solidFill>
                        <a:latin typeface="Arial"/>
                        <a:ea typeface="Times New Roman"/>
                        <a:cs typeface="Times New Roman"/>
                      </a:endParaRPr>
                    </a:p>
                  </a:txBody>
                  <a:tcPr marL="42333" marR="42333" marT="0" marB="0" anchor="ctr"/>
                </a:tc>
                <a:tc>
                  <a:txBody>
                    <a:bodyPr/>
                    <a:lstStyle/>
                    <a:p>
                      <a:pPr algn="ctr">
                        <a:spcAft>
                          <a:spcPts val="0"/>
                        </a:spcAft>
                      </a:pPr>
                      <a:r>
                        <a:rPr lang="tr-TR" sz="1200" b="1" dirty="0"/>
                        <a:t>Sakıncaları (Dezavantajlar)</a:t>
                      </a:r>
                      <a:endParaRPr lang="tr-TR" sz="1200" b="1" dirty="0">
                        <a:solidFill>
                          <a:srgbClr val="000000"/>
                        </a:solidFill>
                        <a:latin typeface="Arial"/>
                        <a:ea typeface="Times New Roman"/>
                        <a:cs typeface="Times New Roman"/>
                      </a:endParaRPr>
                    </a:p>
                  </a:txBody>
                  <a:tcPr marL="42333" marR="42333" marT="0" marB="0" anchor="ctr"/>
                </a:tc>
              </a:tr>
              <a:tr h="1466731">
                <a:tc>
                  <a:txBody>
                    <a:bodyPr/>
                    <a:lstStyle/>
                    <a:p>
                      <a:pPr algn="l">
                        <a:spcAft>
                          <a:spcPts val="0"/>
                        </a:spcAft>
                      </a:pPr>
                      <a:r>
                        <a:rPr lang="tr-TR" sz="1050" dirty="0"/>
                        <a:t>Tek elekli/eleksiz sondaj kuyusu/kuyu/</a:t>
                      </a:r>
                      <a:r>
                        <a:rPr lang="tr-TR" sz="1050" dirty="0" err="1"/>
                        <a:t>piezometre</a:t>
                      </a:r>
                      <a:endParaRPr lang="tr-TR" sz="1050" dirty="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dirty="0">
                          <a:sym typeface="Symbol"/>
                        </a:rPr>
                        <a:t></a:t>
                      </a:r>
                      <a:r>
                        <a:rPr lang="tr-TR" sz="1050" dirty="0"/>
                        <a:t> Basit, her tip jeolojik oluşum için tasarımlanabilir.</a:t>
                      </a:r>
                    </a:p>
                    <a:p>
                      <a:pPr algn="l">
                        <a:spcAft>
                          <a:spcPts val="0"/>
                        </a:spcAft>
                      </a:pPr>
                      <a:r>
                        <a:rPr lang="tr-TR" sz="1050" dirty="0">
                          <a:sym typeface="Symbol"/>
                        </a:rPr>
                        <a:t></a:t>
                      </a:r>
                      <a:r>
                        <a:rPr lang="tr-TR" sz="1050" dirty="0"/>
                        <a:t> Yerleştirilmesi kolaydır.</a:t>
                      </a:r>
                    </a:p>
                    <a:p>
                      <a:pPr algn="l">
                        <a:spcAft>
                          <a:spcPts val="0"/>
                        </a:spcAft>
                      </a:pPr>
                      <a:r>
                        <a:rPr lang="tr-TR" sz="1050" dirty="0">
                          <a:sym typeface="Symbol"/>
                        </a:rPr>
                        <a:t></a:t>
                      </a:r>
                      <a:r>
                        <a:rPr lang="tr-TR" sz="1050" dirty="0"/>
                        <a:t> Numune alma noktaları arasında, düşey çapraz kirlenme ihtimali yoktur.</a:t>
                      </a:r>
                    </a:p>
                    <a:p>
                      <a:pPr algn="l">
                        <a:spcAft>
                          <a:spcPts val="0"/>
                        </a:spcAft>
                      </a:pPr>
                      <a:r>
                        <a:rPr lang="tr-TR" sz="1050" dirty="0">
                          <a:sym typeface="Symbol"/>
                        </a:rPr>
                        <a:t></a:t>
                      </a:r>
                      <a:r>
                        <a:rPr lang="tr-TR" sz="1050" dirty="0"/>
                        <a:t> Kuyu çapı esnektir.</a:t>
                      </a:r>
                    </a:p>
                    <a:p>
                      <a:pPr algn="l">
                        <a:spcAft>
                          <a:spcPts val="0"/>
                        </a:spcAft>
                      </a:pPr>
                      <a:r>
                        <a:rPr lang="tr-TR" sz="1050" dirty="0">
                          <a:sym typeface="Symbol"/>
                        </a:rPr>
                        <a:t></a:t>
                      </a:r>
                      <a:r>
                        <a:rPr lang="tr-TR" sz="1050" dirty="0"/>
                        <a:t> Numune alma cihazının toplama yöntemi kısıtlı değildir.</a:t>
                      </a:r>
                    </a:p>
                    <a:p>
                      <a:pPr algn="l">
                        <a:spcAft>
                          <a:spcPts val="0"/>
                        </a:spcAft>
                      </a:pPr>
                      <a:r>
                        <a:rPr lang="tr-TR" sz="1050" dirty="0">
                          <a:sym typeface="Symbol"/>
                        </a:rPr>
                        <a:t></a:t>
                      </a:r>
                      <a:r>
                        <a:rPr lang="tr-TR" sz="1050" dirty="0"/>
                        <a:t> Açılı deliklerle, kaynağın altına ulaşmak ve/veya düşey çatlakların yolunu kesmek mümkündür.</a:t>
                      </a:r>
                    </a:p>
                    <a:p>
                      <a:pPr algn="l">
                        <a:spcAft>
                          <a:spcPts val="0"/>
                        </a:spcAft>
                      </a:pPr>
                      <a:r>
                        <a:rPr lang="tr-TR" sz="1050" dirty="0">
                          <a:sym typeface="Symbol"/>
                        </a:rPr>
                        <a:t></a:t>
                      </a:r>
                      <a:r>
                        <a:rPr lang="tr-TR" sz="1050" dirty="0"/>
                        <a:t> Çoklu sondaj kuyusu tanzimleri tesis etmek için küçük bir alana farklı derinlikte sondaj kuyuları yerleştirilebilir.</a:t>
                      </a:r>
                      <a:endParaRPr lang="tr-TR" sz="1050" dirty="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dirty="0">
                          <a:sym typeface="Symbol"/>
                        </a:rPr>
                        <a:t></a:t>
                      </a:r>
                      <a:r>
                        <a:rPr lang="tr-TR" sz="1050" dirty="0"/>
                        <a:t> Sistemin kısa-devre yapmasına ve sorunun büyümesine sebep olabilir.</a:t>
                      </a:r>
                    </a:p>
                    <a:p>
                      <a:pPr algn="l">
                        <a:spcAft>
                          <a:spcPts val="0"/>
                        </a:spcAft>
                      </a:pPr>
                      <a:r>
                        <a:rPr lang="tr-TR" sz="1050" dirty="0">
                          <a:sym typeface="Symbol"/>
                        </a:rPr>
                        <a:t></a:t>
                      </a:r>
                      <a:r>
                        <a:rPr lang="tr-TR" sz="1050" dirty="0"/>
                        <a:t> Yer altı su yatağındaki tabakalaşma gibi yatay değişimler hakkında bilgi veremez.</a:t>
                      </a:r>
                    </a:p>
                    <a:p>
                      <a:pPr algn="l">
                        <a:spcAft>
                          <a:spcPts val="0"/>
                        </a:spcAft>
                      </a:pPr>
                      <a:r>
                        <a:rPr lang="tr-TR" sz="1050" dirty="0">
                          <a:sym typeface="Symbol"/>
                        </a:rPr>
                        <a:t></a:t>
                      </a:r>
                      <a:r>
                        <a:rPr lang="tr-TR" sz="1050" dirty="0"/>
                        <a:t> Eleğin hatalı yerleştirilmesi, kirleticilerin kuyuya ulaşmamasıyla sonuçlanabilir.</a:t>
                      </a:r>
                    </a:p>
                    <a:p>
                      <a:pPr algn="l">
                        <a:spcAft>
                          <a:spcPts val="0"/>
                        </a:spcAft>
                      </a:pPr>
                      <a:r>
                        <a:rPr lang="tr-TR" sz="1050" dirty="0">
                          <a:sym typeface="Symbol"/>
                        </a:rPr>
                        <a:t></a:t>
                      </a:r>
                      <a:r>
                        <a:rPr lang="tr-TR" sz="1050" dirty="0"/>
                        <a:t> Derişimler, elekli uzunluğun ortalamalarını ifade eder. Tahliye hacminin büyük olması gerekebilir.</a:t>
                      </a:r>
                      <a:endParaRPr lang="tr-TR" sz="1050" dirty="0">
                        <a:solidFill>
                          <a:srgbClr val="000000"/>
                        </a:solidFill>
                        <a:latin typeface="Arial"/>
                        <a:ea typeface="Times New Roman"/>
                        <a:cs typeface="Times New Roman"/>
                      </a:endParaRPr>
                    </a:p>
                  </a:txBody>
                  <a:tcPr marL="42333" marR="42333" marT="0" marB="0" anchor="ctr"/>
                </a:tc>
              </a:tr>
              <a:tr h="1047666">
                <a:tc>
                  <a:txBody>
                    <a:bodyPr/>
                    <a:lstStyle/>
                    <a:p>
                      <a:pPr algn="l">
                        <a:spcAft>
                          <a:spcPts val="0"/>
                        </a:spcAft>
                      </a:pPr>
                      <a:r>
                        <a:rPr lang="tr-TR" sz="1050" dirty="0"/>
                        <a:t>Yukarıdaki açıklamalara ilâve olarak, Çoklu sondaj kuyusu tanzimlerinin sahip olduğu ilâve üstünlükler ve zaaflar</a:t>
                      </a:r>
                      <a:endParaRPr lang="tr-TR" sz="1050" dirty="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dirty="0">
                          <a:sym typeface="Symbol"/>
                        </a:rPr>
                        <a:t></a:t>
                      </a:r>
                      <a:r>
                        <a:rPr lang="tr-TR" sz="1050" dirty="0"/>
                        <a:t> Düşey değişimlerin araştırılmasına imkân verir.</a:t>
                      </a:r>
                    </a:p>
                    <a:p>
                      <a:pPr algn="l">
                        <a:spcAft>
                          <a:spcPts val="0"/>
                        </a:spcAft>
                      </a:pPr>
                      <a:r>
                        <a:rPr lang="tr-TR" sz="1050" dirty="0">
                          <a:sym typeface="Symbol"/>
                        </a:rPr>
                        <a:t></a:t>
                      </a:r>
                      <a:r>
                        <a:rPr lang="tr-TR" sz="1050" dirty="0"/>
                        <a:t> Tasarımlanması ve işletilmesi kolaydır.</a:t>
                      </a:r>
                    </a:p>
                    <a:p>
                      <a:pPr algn="l">
                        <a:spcAft>
                          <a:spcPts val="0"/>
                        </a:spcAft>
                      </a:pPr>
                      <a:r>
                        <a:rPr lang="tr-TR" sz="1050" dirty="0">
                          <a:sym typeface="Symbol"/>
                        </a:rPr>
                        <a:t></a:t>
                      </a:r>
                      <a:r>
                        <a:rPr lang="tr-TR" sz="1050" dirty="0"/>
                        <a:t> Farklı seviyeler arasındaki çapraz kirlenme ihtimali ortadan kalkar.</a:t>
                      </a:r>
                    </a:p>
                    <a:p>
                      <a:pPr algn="l">
                        <a:spcAft>
                          <a:spcPts val="0"/>
                        </a:spcAft>
                      </a:pPr>
                      <a:r>
                        <a:rPr lang="tr-TR" sz="1050" dirty="0">
                          <a:sym typeface="Symbol"/>
                        </a:rPr>
                        <a:t></a:t>
                      </a:r>
                      <a:r>
                        <a:rPr lang="tr-TR" sz="1050" dirty="0"/>
                        <a:t> Kuyunun çapı, sadece delme yöntemiyle sınırlandırılır.</a:t>
                      </a:r>
                    </a:p>
                    <a:p>
                      <a:pPr algn="l">
                        <a:spcAft>
                          <a:spcPts val="0"/>
                        </a:spcAft>
                      </a:pPr>
                      <a:r>
                        <a:rPr lang="tr-TR" sz="1050" dirty="0">
                          <a:sym typeface="Symbol"/>
                        </a:rPr>
                        <a:t></a:t>
                      </a:r>
                      <a:r>
                        <a:rPr lang="tr-TR" sz="1050" dirty="0"/>
                        <a:t> Kuyuların yerleşim tasarımı, düşey ekseni tam olarak kapsar.</a:t>
                      </a:r>
                      <a:endParaRPr lang="tr-TR" sz="1050" dirty="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dirty="0">
                          <a:sym typeface="Symbol"/>
                        </a:rPr>
                        <a:t></a:t>
                      </a:r>
                      <a:r>
                        <a:rPr lang="tr-TR" sz="1050" dirty="0"/>
                        <a:t> Kuyuların birbirine yakın yerleştirilmesi, yerde aşırı hasara sebep olabilir.</a:t>
                      </a:r>
                    </a:p>
                    <a:p>
                      <a:pPr algn="l">
                        <a:spcAft>
                          <a:spcPts val="0"/>
                        </a:spcAft>
                      </a:pPr>
                      <a:r>
                        <a:rPr lang="tr-TR" sz="1050" dirty="0">
                          <a:sym typeface="Symbol"/>
                        </a:rPr>
                        <a:t></a:t>
                      </a:r>
                      <a:r>
                        <a:rPr lang="tr-TR" sz="1050" dirty="0"/>
                        <a:t> Nispeten pahalıdır.</a:t>
                      </a:r>
                      <a:endParaRPr lang="tr-TR" sz="1050" dirty="0">
                        <a:solidFill>
                          <a:srgbClr val="000000"/>
                        </a:solidFill>
                        <a:latin typeface="Arial"/>
                        <a:ea typeface="Times New Roman"/>
                        <a:cs typeface="Times New Roman"/>
                      </a:endParaRPr>
                    </a:p>
                  </a:txBody>
                  <a:tcPr marL="42333" marR="42333" marT="0" marB="0" anchor="ctr"/>
                </a:tc>
              </a:tr>
              <a:tr h="1466731">
                <a:tc>
                  <a:txBody>
                    <a:bodyPr/>
                    <a:lstStyle/>
                    <a:p>
                      <a:pPr algn="just">
                        <a:spcAft>
                          <a:spcPts val="0"/>
                        </a:spcAft>
                      </a:pPr>
                      <a:r>
                        <a:rPr lang="tr-TR" sz="1050"/>
                        <a:t>Kümeli piezometreler</a:t>
                      </a:r>
                      <a:endParaRPr lang="tr-TR" sz="105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a:sym typeface="Symbol"/>
                        </a:rPr>
                        <a:t></a:t>
                      </a:r>
                      <a:r>
                        <a:rPr lang="tr-TR" sz="1050"/>
                        <a:t> Düşey değişimlerin araştırılmasına imkân verir.</a:t>
                      </a:r>
                    </a:p>
                    <a:p>
                      <a:pPr algn="l">
                        <a:spcAft>
                          <a:spcPts val="0"/>
                        </a:spcAft>
                      </a:pPr>
                      <a:r>
                        <a:rPr lang="tr-TR" sz="1050">
                          <a:sym typeface="Symbol"/>
                        </a:rPr>
                        <a:t></a:t>
                      </a:r>
                      <a:r>
                        <a:rPr lang="tr-TR" sz="1050"/>
                        <a:t> Daha küçük çaplar/iç çaplar, daha az tahliye gerektirir.</a:t>
                      </a:r>
                    </a:p>
                    <a:p>
                      <a:pPr algn="l">
                        <a:spcAft>
                          <a:spcPts val="0"/>
                        </a:spcAft>
                      </a:pPr>
                      <a:r>
                        <a:rPr lang="tr-TR" sz="1050">
                          <a:sym typeface="Symbol"/>
                        </a:rPr>
                        <a:t></a:t>
                      </a:r>
                      <a:r>
                        <a:rPr lang="tr-TR" sz="1050"/>
                        <a:t> Hedeflenen noktalardan numune alınabilir.</a:t>
                      </a:r>
                    </a:p>
                    <a:p>
                      <a:pPr algn="l">
                        <a:spcAft>
                          <a:spcPts val="0"/>
                        </a:spcAft>
                      </a:pPr>
                      <a:r>
                        <a:rPr lang="tr-TR" sz="1050">
                          <a:sym typeface="Symbol"/>
                        </a:rPr>
                        <a:t></a:t>
                      </a:r>
                      <a:r>
                        <a:rPr lang="tr-TR" sz="1050"/>
                        <a:t> Hidrolik iletkenlik gibi tayin edilmesi gereken hidrojeolojik özelliklerdeki değişimleri mümkün kılar.</a:t>
                      </a:r>
                      <a:endParaRPr lang="tr-TR" sz="105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dirty="0">
                          <a:sym typeface="Symbol"/>
                        </a:rPr>
                        <a:t></a:t>
                      </a:r>
                      <a:r>
                        <a:rPr lang="tr-TR" sz="1050" dirty="0"/>
                        <a:t> Kötü yerleştirme ve yarıkların iyi doldurulamaması, düşey sızmalarla sonuçlanabilir.</a:t>
                      </a:r>
                    </a:p>
                    <a:p>
                      <a:pPr algn="l">
                        <a:spcAft>
                          <a:spcPts val="0"/>
                        </a:spcAft>
                      </a:pPr>
                      <a:r>
                        <a:rPr lang="tr-TR" sz="1050" dirty="0">
                          <a:sym typeface="Symbol"/>
                        </a:rPr>
                        <a:t></a:t>
                      </a:r>
                      <a:r>
                        <a:rPr lang="tr-TR" sz="1050" dirty="0"/>
                        <a:t> Numune alma noktalarının sayısı, sondaj kuyusunun çapıyla sınırlı olabilir. Elverişli sayı her bir sondaj kuyusu için en fazla üçtür.</a:t>
                      </a:r>
                    </a:p>
                    <a:p>
                      <a:pPr algn="l">
                        <a:spcAft>
                          <a:spcPts val="0"/>
                        </a:spcAft>
                      </a:pPr>
                      <a:r>
                        <a:rPr lang="tr-TR" sz="1050" dirty="0">
                          <a:sym typeface="Symbol"/>
                        </a:rPr>
                        <a:t></a:t>
                      </a:r>
                      <a:r>
                        <a:rPr lang="tr-TR" sz="1050" dirty="0"/>
                        <a:t> </a:t>
                      </a:r>
                      <a:r>
                        <a:rPr lang="tr-TR" sz="1050" dirty="0" err="1"/>
                        <a:t>Piezometrelerin</a:t>
                      </a:r>
                      <a:r>
                        <a:rPr lang="tr-TR" sz="1050" dirty="0"/>
                        <a:t> daha küçük çaplı olması, numune alma seçeneklerini sınırlayabilir.</a:t>
                      </a:r>
                    </a:p>
                    <a:p>
                      <a:pPr algn="l">
                        <a:spcAft>
                          <a:spcPts val="0"/>
                        </a:spcAft>
                      </a:pPr>
                      <a:r>
                        <a:rPr lang="tr-TR" sz="1050" dirty="0">
                          <a:sym typeface="Symbol"/>
                        </a:rPr>
                        <a:t></a:t>
                      </a:r>
                      <a:r>
                        <a:rPr lang="tr-TR" sz="1050" dirty="0"/>
                        <a:t> Hidrolik iletkenliğin düşük olduğu bölgelerde, saklama hacimlerinin düşük olması, yeterli numune hacmini toplamayı zorlaştırabilir.</a:t>
                      </a:r>
                      <a:endParaRPr lang="tr-TR" sz="1050" dirty="0">
                        <a:solidFill>
                          <a:srgbClr val="000000"/>
                        </a:solidFill>
                        <a:latin typeface="Arial"/>
                        <a:ea typeface="Times New Roman"/>
                        <a:cs typeface="Times New Roman"/>
                      </a:endParaRPr>
                    </a:p>
                  </a:txBody>
                  <a:tcPr marL="42333" marR="42333" marT="0" marB="0" anchor="ctr"/>
                </a:tc>
              </a:tr>
              <a:tr h="1152433">
                <a:tc>
                  <a:txBody>
                    <a:bodyPr/>
                    <a:lstStyle/>
                    <a:p>
                      <a:pPr algn="l">
                        <a:spcAft>
                          <a:spcPts val="0"/>
                        </a:spcAft>
                      </a:pPr>
                      <a:r>
                        <a:rPr lang="tr-TR" sz="1050"/>
                        <a:t>Farklı seviyelerden numune alabilen numune alma cihazları</a:t>
                      </a:r>
                      <a:endParaRPr lang="tr-TR" sz="105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dirty="0">
                          <a:sym typeface="Symbol"/>
                        </a:rPr>
                        <a:t></a:t>
                      </a:r>
                      <a:r>
                        <a:rPr lang="tr-TR" sz="1050" dirty="0"/>
                        <a:t> Özel noktalardan/katmanlardan farklı özellikte numuneler almaya imkân sağlar.</a:t>
                      </a:r>
                    </a:p>
                    <a:p>
                      <a:pPr algn="l">
                        <a:spcAft>
                          <a:spcPts val="0"/>
                        </a:spcAft>
                      </a:pPr>
                      <a:r>
                        <a:rPr lang="tr-TR" sz="1050" dirty="0">
                          <a:sym typeface="Symbol"/>
                        </a:rPr>
                        <a:t></a:t>
                      </a:r>
                      <a:r>
                        <a:rPr lang="tr-TR" sz="1050" dirty="0"/>
                        <a:t> İşletilmesi, diğer donanımların pek çoğundan daha kolaydır.</a:t>
                      </a:r>
                    </a:p>
                    <a:p>
                      <a:pPr algn="l">
                        <a:spcAft>
                          <a:spcPts val="0"/>
                        </a:spcAft>
                      </a:pPr>
                      <a:r>
                        <a:rPr lang="tr-TR" sz="1050" dirty="0">
                          <a:sym typeface="Symbol"/>
                        </a:rPr>
                        <a:t></a:t>
                      </a:r>
                      <a:r>
                        <a:rPr lang="tr-TR" sz="1050" dirty="0"/>
                        <a:t>Tahliye hacimleri en az düzeydedir.</a:t>
                      </a:r>
                    </a:p>
                    <a:p>
                      <a:pPr algn="l">
                        <a:spcAft>
                          <a:spcPts val="0"/>
                        </a:spcAft>
                      </a:pPr>
                      <a:r>
                        <a:rPr lang="tr-TR" sz="1050" dirty="0">
                          <a:sym typeface="Symbol"/>
                        </a:rPr>
                        <a:t></a:t>
                      </a:r>
                      <a:r>
                        <a:rPr lang="tr-TR" sz="1050" dirty="0"/>
                        <a:t> Yer altı su yatağı, numune alma sırasında en az düzeyde hasar görür.</a:t>
                      </a:r>
                      <a:endParaRPr lang="tr-TR" sz="1050" dirty="0">
                        <a:solidFill>
                          <a:srgbClr val="000000"/>
                        </a:solidFill>
                        <a:latin typeface="Arial"/>
                        <a:ea typeface="Times New Roman"/>
                        <a:cs typeface="Times New Roman"/>
                      </a:endParaRPr>
                    </a:p>
                  </a:txBody>
                  <a:tcPr marL="42333" marR="42333" marT="0" marB="0" anchor="ctr"/>
                </a:tc>
                <a:tc>
                  <a:txBody>
                    <a:bodyPr/>
                    <a:lstStyle/>
                    <a:p>
                      <a:pPr algn="l">
                        <a:spcAft>
                          <a:spcPts val="0"/>
                        </a:spcAft>
                      </a:pPr>
                      <a:r>
                        <a:rPr lang="tr-TR" sz="1050" dirty="0">
                          <a:sym typeface="Symbol"/>
                        </a:rPr>
                        <a:t></a:t>
                      </a:r>
                      <a:r>
                        <a:rPr lang="tr-TR" sz="1050" dirty="0"/>
                        <a:t> Yerleştirilmesi zordur.</a:t>
                      </a:r>
                    </a:p>
                    <a:p>
                      <a:pPr algn="l">
                        <a:spcAft>
                          <a:spcPts val="0"/>
                        </a:spcAft>
                      </a:pPr>
                      <a:r>
                        <a:rPr lang="tr-TR" sz="1050" dirty="0">
                          <a:sym typeface="Symbol"/>
                        </a:rPr>
                        <a:t></a:t>
                      </a:r>
                      <a:r>
                        <a:rPr lang="tr-TR" sz="1050" dirty="0"/>
                        <a:t> Özel bilgi gerektirir ve pahalı olabilir.</a:t>
                      </a:r>
                    </a:p>
                    <a:p>
                      <a:pPr algn="l">
                        <a:spcAft>
                          <a:spcPts val="0"/>
                        </a:spcAft>
                      </a:pPr>
                      <a:r>
                        <a:rPr lang="tr-TR" sz="1050" dirty="0">
                          <a:sym typeface="Symbol"/>
                        </a:rPr>
                        <a:t></a:t>
                      </a:r>
                      <a:r>
                        <a:rPr lang="tr-TR" sz="1050" dirty="0"/>
                        <a:t> Numune alma noktalarının sayısı, sondaj kuyusunun çapıyla sınırlı olabilir.</a:t>
                      </a:r>
                    </a:p>
                    <a:p>
                      <a:pPr algn="l">
                        <a:spcAft>
                          <a:spcPts val="0"/>
                        </a:spcAft>
                      </a:pPr>
                      <a:r>
                        <a:rPr lang="tr-TR" sz="1050" dirty="0">
                          <a:sym typeface="Symbol"/>
                        </a:rPr>
                        <a:t></a:t>
                      </a:r>
                      <a:r>
                        <a:rPr lang="tr-TR" sz="1050" dirty="0"/>
                        <a:t>Kötü yerleştirme, çapraz kirlenmeyle sonuçlanabilir.</a:t>
                      </a:r>
                    </a:p>
                    <a:p>
                      <a:pPr algn="l">
                        <a:spcAft>
                          <a:spcPts val="0"/>
                        </a:spcAft>
                      </a:pPr>
                      <a:r>
                        <a:rPr lang="tr-TR" sz="1050" dirty="0">
                          <a:sym typeface="Symbol"/>
                        </a:rPr>
                        <a:t></a:t>
                      </a:r>
                      <a:r>
                        <a:rPr lang="tr-TR" sz="1050" dirty="0"/>
                        <a:t> Numune alma yöntemi, büyük masraflara girilmediği taktirde, sığ derinliklerle sınırlıdır.</a:t>
                      </a:r>
                      <a:endParaRPr lang="tr-TR" sz="1050" dirty="0">
                        <a:solidFill>
                          <a:srgbClr val="000000"/>
                        </a:solidFill>
                        <a:latin typeface="Arial"/>
                        <a:ea typeface="Times New Roman"/>
                        <a:cs typeface="Times New Roman"/>
                      </a:endParaRPr>
                    </a:p>
                  </a:txBody>
                  <a:tcPr marL="42333" marR="42333" marT="0" marB="0" anchor="ctr"/>
                </a:tc>
              </a:tr>
            </a:tbl>
          </a:graphicData>
        </a:graphic>
      </p:graphicFrame>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256"/>
            <a:ext cx="8229600" cy="1143000"/>
          </a:xfrm>
        </p:spPr>
        <p:txBody>
          <a:bodyPr/>
          <a:lstStyle/>
          <a:p>
            <a:r>
              <a:rPr lang="tr-TR" b="1" dirty="0">
                <a:solidFill>
                  <a:srgbClr val="FF0000"/>
                </a:solidFill>
              </a:rPr>
              <a:t>Kuyu </a:t>
            </a:r>
            <a:r>
              <a:rPr lang="tr-TR" b="1" dirty="0" smtClean="0">
                <a:solidFill>
                  <a:srgbClr val="FF0000"/>
                </a:solidFill>
              </a:rPr>
              <a:t>Filtreleri </a:t>
            </a:r>
            <a:endParaRPr lang="tr-TR" b="1" dirty="0">
              <a:solidFill>
                <a:srgbClr val="FF0000"/>
              </a:solidFill>
            </a:endParaRPr>
          </a:p>
        </p:txBody>
      </p:sp>
      <p:pic>
        <p:nvPicPr>
          <p:cNvPr id="4" name="Resim 3" descr="C:\Users\Pc\Desktop\clusterd-nested.png"/>
          <p:cNvPicPr/>
          <p:nvPr/>
        </p:nvPicPr>
        <p:blipFill>
          <a:blip r:embed="rId3" cstate="print"/>
          <a:srcRect/>
          <a:stretch>
            <a:fillRect/>
          </a:stretch>
        </p:blipFill>
        <p:spPr bwMode="auto">
          <a:xfrm>
            <a:off x="323528" y="1268760"/>
            <a:ext cx="8424936" cy="5256584"/>
          </a:xfrm>
          <a:prstGeom prst="rect">
            <a:avLst/>
          </a:prstGeom>
          <a:noFill/>
          <a:ln w="9525">
            <a:noFill/>
            <a:miter lim="800000"/>
            <a:headEnd/>
            <a:tailEnd/>
          </a:ln>
        </p:spPr>
      </p:pic>
      <p:sp>
        <p:nvSpPr>
          <p:cNvPr id="5" name="Oval 4"/>
          <p:cNvSpPr/>
          <p:nvPr/>
        </p:nvSpPr>
        <p:spPr>
          <a:xfrm>
            <a:off x="5652120" y="3068960"/>
            <a:ext cx="432048" cy="22322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5652120" y="3068960"/>
            <a:ext cx="432048" cy="223224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908747" y="1168754"/>
            <a:ext cx="360040" cy="52382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1853376" y="1294880"/>
            <a:ext cx="576064" cy="261912"/>
          </a:xfrm>
          <a:prstGeom prst="ellipse">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5004048" y="2492896"/>
            <a:ext cx="360040" cy="792088"/>
          </a:xfrm>
          <a:prstGeom prst="ellipse">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6444208" y="3501008"/>
            <a:ext cx="360040" cy="792088"/>
          </a:xfrm>
          <a:prstGeom prst="ellipse">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4211960" y="4653136"/>
            <a:ext cx="432048" cy="792088"/>
          </a:xfrm>
          <a:prstGeom prst="ellipse">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2915816" y="1268760"/>
            <a:ext cx="576064" cy="288032"/>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4256348" y="2276872"/>
            <a:ext cx="315652" cy="612068"/>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4644008" y="2636912"/>
            <a:ext cx="216024" cy="504056"/>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4824028" y="3933056"/>
            <a:ext cx="252028" cy="612068"/>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4256348" y="4293096"/>
            <a:ext cx="279648" cy="504056"/>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6624228" y="2858571"/>
            <a:ext cx="216024" cy="504056"/>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6840252" y="3501008"/>
            <a:ext cx="324036" cy="648072"/>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7735853" y="3140968"/>
            <a:ext cx="216024" cy="612068"/>
          </a:xfrm>
          <a:prstGeom prst="ellipse">
            <a:avLst/>
          </a:prstGeom>
          <a:solidFill>
            <a:schemeClr val="accent1">
              <a:alpha val="0"/>
            </a:scheme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61173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anim calcmode="lin" valueType="num">
                                      <p:cBhvr>
                                        <p:cTn id="38" dur="2000" fill="hold"/>
                                        <p:tgtEl>
                                          <p:spTgt spid="15"/>
                                        </p:tgtEl>
                                        <p:attrNameLst>
                                          <p:attrName>ppt_w</p:attrName>
                                        </p:attrNameLst>
                                      </p:cBhvr>
                                      <p:tavLst>
                                        <p:tav tm="0" fmla="#ppt_w*sin(2.5*pi*$)">
                                          <p:val>
                                            <p:fltVal val="0"/>
                                          </p:val>
                                        </p:tav>
                                        <p:tav tm="100000">
                                          <p:val>
                                            <p:fltVal val="1"/>
                                          </p:val>
                                        </p:tav>
                                      </p:tavLst>
                                    </p:anim>
                                    <p:anim calcmode="lin" valueType="num">
                                      <p:cBhvr>
                                        <p:cTn id="39" dur="2000" fill="hold"/>
                                        <p:tgtEl>
                                          <p:spTgt spid="1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anim calcmode="lin" valueType="num">
                                      <p:cBhvr>
                                        <p:cTn id="43" dur="2000" fill="hold"/>
                                        <p:tgtEl>
                                          <p:spTgt spid="16"/>
                                        </p:tgtEl>
                                        <p:attrNameLst>
                                          <p:attrName>ppt_w</p:attrName>
                                        </p:attrNameLst>
                                      </p:cBhvr>
                                      <p:tavLst>
                                        <p:tav tm="0" fmla="#ppt_w*sin(2.5*pi*$)">
                                          <p:val>
                                            <p:fltVal val="0"/>
                                          </p:val>
                                        </p:tav>
                                        <p:tav tm="100000">
                                          <p:val>
                                            <p:fltVal val="1"/>
                                          </p:val>
                                        </p:tav>
                                      </p:tavLst>
                                    </p:anim>
                                    <p:anim calcmode="lin" valueType="num">
                                      <p:cBhvr>
                                        <p:cTn id="44" dur="2000" fill="hold"/>
                                        <p:tgtEl>
                                          <p:spTgt spid="16"/>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anim calcmode="lin" valueType="num">
                                      <p:cBhvr>
                                        <p:cTn id="48" dur="2000" fill="hold"/>
                                        <p:tgtEl>
                                          <p:spTgt spid="17"/>
                                        </p:tgtEl>
                                        <p:attrNameLst>
                                          <p:attrName>ppt_w</p:attrName>
                                        </p:attrNameLst>
                                      </p:cBhvr>
                                      <p:tavLst>
                                        <p:tav tm="0" fmla="#ppt_w*sin(2.5*pi*$)">
                                          <p:val>
                                            <p:fltVal val="0"/>
                                          </p:val>
                                        </p:tav>
                                        <p:tav tm="100000">
                                          <p:val>
                                            <p:fltVal val="1"/>
                                          </p:val>
                                        </p:tav>
                                      </p:tavLst>
                                    </p:anim>
                                    <p:anim calcmode="lin" valueType="num">
                                      <p:cBhvr>
                                        <p:cTn id="49" dur="2000" fill="hold"/>
                                        <p:tgtEl>
                                          <p:spTgt spid="17"/>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anim calcmode="lin" valueType="num">
                                      <p:cBhvr>
                                        <p:cTn id="53" dur="2000" fill="hold"/>
                                        <p:tgtEl>
                                          <p:spTgt spid="20"/>
                                        </p:tgtEl>
                                        <p:attrNameLst>
                                          <p:attrName>ppt_w</p:attrName>
                                        </p:attrNameLst>
                                      </p:cBhvr>
                                      <p:tavLst>
                                        <p:tav tm="0" fmla="#ppt_w*sin(2.5*pi*$)">
                                          <p:val>
                                            <p:fltVal val="0"/>
                                          </p:val>
                                        </p:tav>
                                        <p:tav tm="100000">
                                          <p:val>
                                            <p:fltVal val="1"/>
                                          </p:val>
                                        </p:tav>
                                      </p:tavLst>
                                    </p:anim>
                                    <p:anim calcmode="lin" valueType="num">
                                      <p:cBhvr>
                                        <p:cTn id="54" dur="2000" fill="hold"/>
                                        <p:tgtEl>
                                          <p:spTgt spid="20"/>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anim calcmode="lin" valueType="num">
                                      <p:cBhvr>
                                        <p:cTn id="58" dur="2000" fill="hold"/>
                                        <p:tgtEl>
                                          <p:spTgt spid="22"/>
                                        </p:tgtEl>
                                        <p:attrNameLst>
                                          <p:attrName>ppt_w</p:attrName>
                                        </p:attrNameLst>
                                      </p:cBhvr>
                                      <p:tavLst>
                                        <p:tav tm="0" fmla="#ppt_w*sin(2.5*pi*$)">
                                          <p:val>
                                            <p:fltVal val="0"/>
                                          </p:val>
                                        </p:tav>
                                        <p:tav tm="100000">
                                          <p:val>
                                            <p:fltVal val="1"/>
                                          </p:val>
                                        </p:tav>
                                      </p:tavLst>
                                    </p:anim>
                                    <p:anim calcmode="lin" valueType="num">
                                      <p:cBhvr>
                                        <p:cTn id="59" dur="2000" fill="hold"/>
                                        <p:tgtEl>
                                          <p:spTgt spid="22"/>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anim calcmode="lin" valueType="num">
                                      <p:cBhvr>
                                        <p:cTn id="63" dur="2000" fill="hold"/>
                                        <p:tgtEl>
                                          <p:spTgt spid="21"/>
                                        </p:tgtEl>
                                        <p:attrNameLst>
                                          <p:attrName>ppt_w</p:attrName>
                                        </p:attrNameLst>
                                      </p:cBhvr>
                                      <p:tavLst>
                                        <p:tav tm="0" fmla="#ppt_w*sin(2.5*pi*$)">
                                          <p:val>
                                            <p:fltVal val="0"/>
                                          </p:val>
                                        </p:tav>
                                        <p:tav tm="100000">
                                          <p:val>
                                            <p:fltVal val="1"/>
                                          </p:val>
                                        </p:tav>
                                      </p:tavLst>
                                    </p:anim>
                                    <p:anim calcmode="lin" valueType="num">
                                      <p:cBhvr>
                                        <p:cTn id="64" dur="2000" fill="hold"/>
                                        <p:tgtEl>
                                          <p:spTgt spid="21"/>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anim calcmode="lin" valueType="num">
                                      <p:cBhvr>
                                        <p:cTn id="68" dur="2000" fill="hold"/>
                                        <p:tgtEl>
                                          <p:spTgt spid="18"/>
                                        </p:tgtEl>
                                        <p:attrNameLst>
                                          <p:attrName>ppt_w</p:attrName>
                                        </p:attrNameLst>
                                      </p:cBhvr>
                                      <p:tavLst>
                                        <p:tav tm="0" fmla="#ppt_w*sin(2.5*pi*$)">
                                          <p:val>
                                            <p:fltVal val="0"/>
                                          </p:val>
                                        </p:tav>
                                        <p:tav tm="100000">
                                          <p:val>
                                            <p:fltVal val="1"/>
                                          </p:val>
                                        </p:tav>
                                      </p:tavLst>
                                    </p:anim>
                                    <p:anim calcmode="lin" valueType="num">
                                      <p:cBhvr>
                                        <p:cTn id="69" dur="2000" fill="hold"/>
                                        <p:tgtEl>
                                          <p:spTgt spid="18"/>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000"/>
                                        <p:tgtEl>
                                          <p:spTgt spid="19"/>
                                        </p:tgtEl>
                                      </p:cBhvr>
                                    </p:animEffect>
                                    <p:anim calcmode="lin" valueType="num">
                                      <p:cBhvr>
                                        <p:cTn id="73" dur="2000" fill="hold"/>
                                        <p:tgtEl>
                                          <p:spTgt spid="19"/>
                                        </p:tgtEl>
                                        <p:attrNameLst>
                                          <p:attrName>ppt_w</p:attrName>
                                        </p:attrNameLst>
                                      </p:cBhvr>
                                      <p:tavLst>
                                        <p:tav tm="0" fmla="#ppt_w*sin(2.5*pi*$)">
                                          <p:val>
                                            <p:fltVal val="0"/>
                                          </p:val>
                                        </p:tav>
                                        <p:tav tm="100000">
                                          <p:val>
                                            <p:fltVal val="1"/>
                                          </p:val>
                                        </p:tav>
                                      </p:tavLst>
                                    </p:anim>
                                    <p:anim calcmode="lin" valueType="num">
                                      <p:cBhvr>
                                        <p:cTn id="7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fsancak\Desktop\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290" y="1500174"/>
            <a:ext cx="6357982" cy="5000660"/>
          </a:xfrm>
          <a:prstGeom prst="rect">
            <a:avLst/>
          </a:prstGeom>
          <a:ln>
            <a:noFill/>
          </a:ln>
          <a:effectLst>
            <a:outerShdw blurRad="292100" dist="139700" dir="2700000" algn="tl" rotWithShape="0">
              <a:srgbClr val="333333">
                <a:alpha val="65000"/>
              </a:srgbClr>
            </a:outerShdw>
          </a:effectLst>
        </p:spPr>
      </p:pic>
      <p:sp>
        <p:nvSpPr>
          <p:cNvPr id="5" name="Başlık 1"/>
          <p:cNvSpPr>
            <a:spLocks noGrp="1"/>
          </p:cNvSpPr>
          <p:nvPr>
            <p:ph type="title"/>
          </p:nvPr>
        </p:nvSpPr>
        <p:spPr>
          <a:xfrm>
            <a:off x="457200" y="-27384"/>
            <a:ext cx="8229600" cy="1143000"/>
          </a:xfrm>
        </p:spPr>
        <p:txBody>
          <a:bodyPr/>
          <a:lstStyle/>
          <a:p>
            <a:r>
              <a:rPr lang="tr-TR" b="1" dirty="0" smtClean="0">
                <a:solidFill>
                  <a:srgbClr val="FF0000"/>
                </a:solidFill>
              </a:rPr>
              <a:t>Uzun Filtreli Kuyu</a:t>
            </a:r>
            <a:endParaRPr lang="tr-TR" b="1" dirty="0">
              <a:solidFill>
                <a:srgbClr val="FF0000"/>
              </a:solidFill>
            </a:endParaRPr>
          </a:p>
        </p:txBody>
      </p:sp>
      <p:sp>
        <p:nvSpPr>
          <p:cNvPr id="6" name="5 Metin kutusu"/>
          <p:cNvSpPr txBox="1"/>
          <p:nvPr/>
        </p:nvSpPr>
        <p:spPr>
          <a:xfrm>
            <a:off x="285720" y="928670"/>
            <a:ext cx="8572560" cy="461665"/>
          </a:xfrm>
          <a:prstGeom prst="rect">
            <a:avLst/>
          </a:prstGeom>
          <a:noFill/>
        </p:spPr>
        <p:txBody>
          <a:bodyPr wrap="square" rtlCol="0">
            <a:spAutoFit/>
          </a:bodyPr>
          <a:lstStyle/>
          <a:p>
            <a:r>
              <a:rPr lang="tr-TR" sz="2400" b="1" dirty="0" smtClean="0">
                <a:solidFill>
                  <a:srgbClr val="252AE7"/>
                </a:solidFill>
              </a:rPr>
              <a:t>Suyun yüksek geçirgenlikli stratigrafiden uzun kuyu filtresine akışı </a:t>
            </a:r>
            <a:endParaRPr lang="tr-TR" sz="2400" b="1" dirty="0">
              <a:solidFill>
                <a:srgbClr val="252AE7"/>
              </a:solidFill>
            </a:endParaRPr>
          </a:p>
        </p:txBody>
      </p:sp>
    </p:spTree>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229600" cy="576263"/>
          </a:xfrm>
        </p:spPr>
        <p:txBody>
          <a:bodyPr/>
          <a:lstStyle/>
          <a:p>
            <a:pPr>
              <a:defRPr/>
            </a:pPr>
            <a:r>
              <a:rPr lang="tr-TR" sz="4000" b="1" kern="0" spc="50" dirty="0" smtClean="0">
                <a:ln w="11430"/>
                <a:solidFill>
                  <a:srgbClr val="FF0000"/>
                </a:solidFill>
                <a:latin typeface="+mn-lt"/>
              </a:rPr>
              <a:t>SUNUM İÇERİĞİ </a:t>
            </a:r>
            <a:endParaRPr lang="tr-TR" sz="4000" b="1" kern="0" spc="50" dirty="0">
              <a:ln w="11430"/>
              <a:solidFill>
                <a:srgbClr val="FF0000"/>
              </a:solidFill>
              <a:latin typeface="+mn-lt"/>
            </a:endParaRPr>
          </a:p>
        </p:txBody>
      </p:sp>
      <p:sp>
        <p:nvSpPr>
          <p:cNvPr id="10242" name="İçerik Yer Tutucusu 2"/>
          <p:cNvSpPr>
            <a:spLocks noGrp="1"/>
          </p:cNvSpPr>
          <p:nvPr>
            <p:ph idx="1"/>
          </p:nvPr>
        </p:nvSpPr>
        <p:spPr>
          <a:xfrm>
            <a:off x="468313" y="1412875"/>
            <a:ext cx="8229600" cy="4525963"/>
          </a:xfrm>
        </p:spPr>
        <p:txBody>
          <a:bodyPr/>
          <a:lstStyle/>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Kapsam </a:t>
            </a: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Terimler </a:t>
            </a:r>
          </a:p>
          <a:p>
            <a:pPr>
              <a:lnSpc>
                <a:spcPct val="150000"/>
              </a:lnSpc>
              <a:buFont typeface="Wingdings" pitchFamily="2" charset="2"/>
              <a:buChar char="ü"/>
            </a:pPr>
            <a:r>
              <a:rPr lang="it-IT" sz="2800" b="1" dirty="0" smtClean="0">
                <a:solidFill>
                  <a:srgbClr val="0000FF"/>
                </a:solidFill>
                <a:latin typeface="Arial" pitchFamily="34" charset="0"/>
                <a:cs typeface="Arial" pitchFamily="34" charset="0"/>
              </a:rPr>
              <a:t>Numune Alma Stratejisi </a:t>
            </a:r>
            <a:r>
              <a:rPr lang="tr-TR" sz="2800" b="1" dirty="0" smtClean="0">
                <a:solidFill>
                  <a:srgbClr val="0000FF"/>
                </a:solidFill>
                <a:latin typeface="Arial" pitchFamily="34" charset="0"/>
                <a:cs typeface="Arial" pitchFamily="34" charset="0"/>
              </a:rPr>
              <a:t>v</a:t>
            </a:r>
            <a:r>
              <a:rPr lang="it-IT" sz="2800" b="1" dirty="0" smtClean="0">
                <a:solidFill>
                  <a:srgbClr val="0000FF"/>
                </a:solidFill>
                <a:latin typeface="Arial" pitchFamily="34" charset="0"/>
                <a:cs typeface="Arial" pitchFamily="34" charset="0"/>
              </a:rPr>
              <a:t>e Program Tasarımı</a:t>
            </a:r>
            <a:endParaRPr lang="tr-TR" sz="2800" b="1" dirty="0" smtClean="0">
              <a:solidFill>
                <a:srgbClr val="0000FF"/>
              </a:solidFill>
              <a:latin typeface="Arial" pitchFamily="34" charset="0"/>
              <a:cs typeface="Arial" pitchFamily="34" charset="0"/>
            </a:endParaRP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İzleme Donanımı Tipleri</a:t>
            </a: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Numune Alma İşlemleri</a:t>
            </a: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Numunelerin Korunması ve Kayıt </a:t>
            </a:r>
          </a:p>
        </p:txBody>
      </p:sp>
      <p:sp>
        <p:nvSpPr>
          <p:cNvPr id="4" name="Slayt Numarası Yer Tutucusu 3"/>
          <p:cNvSpPr>
            <a:spLocks noGrp="1"/>
          </p:cNvSpPr>
          <p:nvPr>
            <p:ph type="sldNum" sz="quarter" idx="12"/>
          </p:nvPr>
        </p:nvSpPr>
        <p:spPr/>
        <p:txBody>
          <a:bodyPr/>
          <a:lstStyle/>
          <a:p>
            <a:pPr>
              <a:defRPr/>
            </a:pPr>
            <a:fld id="{66371ECD-E491-4F54-8645-F6BA0019A88F}" type="slidenum">
              <a:rPr lang="tr-TR" smtClean="0">
                <a:solidFill>
                  <a:prstClr val="black">
                    <a:tint val="75000"/>
                  </a:prstClr>
                </a:solidFill>
              </a:rPr>
              <a:pPr>
                <a:defRPr/>
              </a:pPr>
              <a:t>2</a:t>
            </a:fld>
            <a:endParaRPr lang="tr-TR">
              <a:solidFill>
                <a:prstClr val="black">
                  <a:tint val="75000"/>
                </a:prstClr>
              </a:solidFill>
            </a:endParaRPr>
          </a:p>
        </p:txBody>
      </p:sp>
      <p:pic>
        <p:nvPicPr>
          <p:cNvPr id="7"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fsancak\Desktop\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290" y="1500174"/>
            <a:ext cx="6572296" cy="5000660"/>
          </a:xfrm>
          <a:prstGeom prst="rect">
            <a:avLst/>
          </a:prstGeom>
          <a:ln>
            <a:noFill/>
          </a:ln>
          <a:effectLst>
            <a:outerShdw blurRad="292100" dist="139700" dir="2700000" algn="tl" rotWithShape="0">
              <a:srgbClr val="333333">
                <a:alpha val="65000"/>
              </a:srgbClr>
            </a:outerShdw>
          </a:effectLst>
        </p:spPr>
      </p:pic>
      <p:sp>
        <p:nvSpPr>
          <p:cNvPr id="5" name="Başlık 1"/>
          <p:cNvSpPr>
            <a:spLocks noGrp="1"/>
          </p:cNvSpPr>
          <p:nvPr>
            <p:ph type="title"/>
          </p:nvPr>
        </p:nvSpPr>
        <p:spPr>
          <a:xfrm>
            <a:off x="457200" y="-27384"/>
            <a:ext cx="8229600" cy="1143000"/>
          </a:xfrm>
        </p:spPr>
        <p:txBody>
          <a:bodyPr/>
          <a:lstStyle/>
          <a:p>
            <a:r>
              <a:rPr lang="tr-TR" b="1" dirty="0" smtClean="0">
                <a:solidFill>
                  <a:srgbClr val="FF0000"/>
                </a:solidFill>
              </a:rPr>
              <a:t>Yüksek Pompalama Hızı </a:t>
            </a:r>
            <a:endParaRPr lang="tr-TR" b="1" dirty="0">
              <a:solidFill>
                <a:srgbClr val="FF0000"/>
              </a:solidFill>
            </a:endParaRPr>
          </a:p>
        </p:txBody>
      </p:sp>
      <p:sp>
        <p:nvSpPr>
          <p:cNvPr id="6" name="5 Metin kutusu"/>
          <p:cNvSpPr txBox="1"/>
          <p:nvPr/>
        </p:nvSpPr>
        <p:spPr>
          <a:xfrm>
            <a:off x="714348" y="928670"/>
            <a:ext cx="7858180" cy="461665"/>
          </a:xfrm>
          <a:prstGeom prst="rect">
            <a:avLst/>
          </a:prstGeom>
          <a:noFill/>
        </p:spPr>
        <p:txBody>
          <a:bodyPr wrap="square" rtlCol="0">
            <a:spAutoFit/>
          </a:bodyPr>
          <a:lstStyle/>
          <a:p>
            <a:r>
              <a:rPr lang="tr-TR" sz="2400" b="1" dirty="0" smtClean="0">
                <a:solidFill>
                  <a:srgbClr val="252AE7"/>
                </a:solidFill>
              </a:rPr>
              <a:t>Yüksek pompalama hızının kirletici bulutu yayılımına etkisi </a:t>
            </a:r>
          </a:p>
        </p:txBody>
      </p:sp>
    </p:spTree>
  </p:cSld>
  <p:clrMapOvr>
    <a:masterClrMapping/>
  </p:clrMapOvr>
  <p:transition spd="med">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27384"/>
            <a:ext cx="8229600" cy="1143000"/>
          </a:xfrm>
        </p:spPr>
        <p:txBody>
          <a:bodyPr/>
          <a:lstStyle/>
          <a:p>
            <a:r>
              <a:rPr lang="tr-TR" sz="4000" b="1" spc="50" dirty="0" smtClean="0">
                <a:ln w="11430"/>
                <a:solidFill>
                  <a:srgbClr val="FF0000"/>
                </a:solidFill>
                <a:latin typeface="+mn-lt"/>
              </a:rPr>
              <a:t>Numune Alma Cihazları </a:t>
            </a:r>
            <a:endParaRPr lang="tr-TR" sz="4000" b="1" spc="50" dirty="0">
              <a:ln w="11430"/>
              <a:solidFill>
                <a:srgbClr val="FF0000"/>
              </a:solidFill>
              <a:latin typeface="+mn-lt"/>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21</a:t>
            </a:fld>
            <a:endParaRPr lang="tr-TR">
              <a:solidFill>
                <a:prstClr val="black">
                  <a:tint val="75000"/>
                </a:prstClr>
              </a:solidFill>
            </a:endParaRPr>
          </a:p>
        </p:txBody>
      </p:sp>
      <p:graphicFrame>
        <p:nvGraphicFramePr>
          <p:cNvPr id="8" name="7 Tablo"/>
          <p:cNvGraphicFramePr>
            <a:graphicFrameLocks noGrp="1"/>
          </p:cNvGraphicFramePr>
          <p:nvPr/>
        </p:nvGraphicFramePr>
        <p:xfrm>
          <a:off x="357157" y="1000108"/>
          <a:ext cx="8429685" cy="5608739"/>
        </p:xfrm>
        <a:graphic>
          <a:graphicData uri="http://schemas.openxmlformats.org/drawingml/2006/table">
            <a:tbl>
              <a:tblPr>
                <a:tableStyleId>{ED083AE6-46FA-4A59-8FB0-9F97EB10719F}</a:tableStyleId>
              </a:tblPr>
              <a:tblGrid>
                <a:gridCol w="684754"/>
                <a:gridCol w="601131"/>
                <a:gridCol w="642942"/>
                <a:gridCol w="237015"/>
                <a:gridCol w="477365"/>
                <a:gridCol w="500066"/>
                <a:gridCol w="500066"/>
                <a:gridCol w="642942"/>
                <a:gridCol w="175833"/>
                <a:gridCol w="269190"/>
                <a:gridCol w="134595"/>
                <a:gridCol w="563390"/>
                <a:gridCol w="685279"/>
                <a:gridCol w="542816"/>
                <a:gridCol w="469927"/>
                <a:gridCol w="469927"/>
                <a:gridCol w="832447"/>
              </a:tblGrid>
              <a:tr h="107167">
                <a:tc gridSpan="2">
                  <a:txBody>
                    <a:bodyPr/>
                    <a:lstStyle/>
                    <a:p>
                      <a:pPr algn="just">
                        <a:lnSpc>
                          <a:spcPct val="115000"/>
                        </a:lnSpc>
                        <a:spcAft>
                          <a:spcPts val="0"/>
                        </a:spcAft>
                      </a:pPr>
                      <a:endParaRPr lang="tr-TR" sz="1200" dirty="0">
                        <a:latin typeface="Arial"/>
                        <a:ea typeface="SimSun"/>
                      </a:endParaRPr>
                    </a:p>
                  </a:txBody>
                  <a:tcPr marL="20781" marR="20781" marT="0" marB="0" anchor="ctr"/>
                </a:tc>
                <a:tc hMerge="1">
                  <a:txBody>
                    <a:bodyPr/>
                    <a:lstStyle/>
                    <a:p>
                      <a:endParaRPr lang="tr-TR"/>
                    </a:p>
                  </a:txBody>
                  <a:tcPr/>
                </a:tc>
                <a:tc gridSpan="15">
                  <a:txBody>
                    <a:bodyPr/>
                    <a:lstStyle/>
                    <a:p>
                      <a:pPr algn="ctr">
                        <a:lnSpc>
                          <a:spcPct val="115000"/>
                        </a:lnSpc>
                        <a:spcAft>
                          <a:spcPts val="0"/>
                        </a:spcAft>
                      </a:pPr>
                      <a:r>
                        <a:rPr lang="tr-TR" sz="1200" dirty="0" smtClean="0"/>
                        <a:t>Yeraltı </a:t>
                      </a:r>
                      <a:r>
                        <a:rPr lang="tr-TR" sz="1200" dirty="0"/>
                        <a:t>suyu değişkenleri </a:t>
                      </a:r>
                      <a:r>
                        <a:rPr lang="tr-TR" sz="1200" baseline="30000" dirty="0"/>
                        <a:t>a</a:t>
                      </a:r>
                      <a:endParaRPr lang="tr-TR" sz="1200" dirty="0">
                        <a:latin typeface="Arial"/>
                        <a:ea typeface="SimSun"/>
                      </a:endParaRPr>
                    </a:p>
                  </a:txBody>
                  <a:tcPr marL="20781" marR="207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31279">
                <a:tc gridSpan="2">
                  <a:txBody>
                    <a:bodyPr/>
                    <a:lstStyle/>
                    <a:p>
                      <a:pPr algn="just">
                        <a:lnSpc>
                          <a:spcPct val="115000"/>
                        </a:lnSpc>
                        <a:spcAft>
                          <a:spcPts val="0"/>
                        </a:spcAft>
                      </a:pPr>
                      <a:r>
                        <a:rPr lang="tr-TR" sz="900" dirty="0"/>
                        <a:t>Numune alma cihazı</a:t>
                      </a:r>
                      <a:endParaRPr lang="tr-TR" sz="900" dirty="0">
                        <a:latin typeface="Arial"/>
                        <a:ea typeface="SimSu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b="1" dirty="0"/>
                        <a:t>Elektrik iletkenliği</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err="1"/>
                        <a:t>pH</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Baziklik</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Redoks</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İyonlar</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İz </a:t>
                      </a:r>
                      <a:r>
                        <a:rPr lang="tr-TR" sz="900" b="1" dirty="0" smtClean="0"/>
                        <a:t>metaller</a:t>
                      </a:r>
                      <a:endParaRPr lang="tr-TR" sz="900" b="1" dirty="0">
                        <a:latin typeface="Arial"/>
                        <a:ea typeface="SimSun"/>
                      </a:endParaRPr>
                    </a:p>
                  </a:txBody>
                  <a:tcPr marL="20781" marR="20781" marT="0" marB="0" anchor="ctr"/>
                </a:tc>
                <a:tc gridSpan="3">
                  <a:txBody>
                    <a:bodyPr/>
                    <a:lstStyle/>
                    <a:p>
                      <a:pPr algn="ctr">
                        <a:lnSpc>
                          <a:spcPct val="115000"/>
                        </a:lnSpc>
                        <a:spcAft>
                          <a:spcPts val="0"/>
                        </a:spcAft>
                      </a:pPr>
                      <a:r>
                        <a:rPr lang="tr-TR" sz="900" b="1" dirty="0"/>
                        <a:t>Nitrat</a:t>
                      </a:r>
                      <a:endParaRPr lang="tr-TR" sz="900" b="1" dirty="0">
                        <a:latin typeface="Arial"/>
                        <a:ea typeface="SimSun"/>
                      </a:endParaRPr>
                    </a:p>
                  </a:txBody>
                  <a:tcPr marL="20781" marR="20781" marT="0" marB="0" anchor="ct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900" b="1" dirty="0"/>
                        <a:t>Çözünmüş </a:t>
                      </a:r>
                      <a:r>
                        <a:rPr lang="tr-TR" sz="900" b="1" dirty="0" smtClean="0"/>
                        <a:t>gazlar</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Uçucu olmayan organik bileşikler</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UOB</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TOK</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TOH</a:t>
                      </a:r>
                      <a:endParaRPr lang="tr-TR" sz="900" b="1" dirty="0">
                        <a:latin typeface="Arial"/>
                        <a:ea typeface="SimSun"/>
                      </a:endParaRPr>
                    </a:p>
                  </a:txBody>
                  <a:tcPr marL="20781" marR="20781" marT="0" marB="0" anchor="ctr"/>
                </a:tc>
                <a:tc>
                  <a:txBody>
                    <a:bodyPr/>
                    <a:lstStyle/>
                    <a:p>
                      <a:pPr algn="ctr">
                        <a:lnSpc>
                          <a:spcPct val="115000"/>
                        </a:lnSpc>
                        <a:spcAft>
                          <a:spcPts val="0"/>
                        </a:spcAft>
                      </a:pPr>
                      <a:r>
                        <a:rPr lang="tr-TR" sz="900" b="1" dirty="0"/>
                        <a:t>Mikrobiyolojik kimyasal maddeler</a:t>
                      </a:r>
                      <a:endParaRPr lang="tr-TR" sz="900" b="1" dirty="0">
                        <a:latin typeface="Arial"/>
                        <a:ea typeface="SimSun"/>
                      </a:endParaRPr>
                    </a:p>
                  </a:txBody>
                  <a:tcPr marL="20781" marR="20781" marT="0" marB="0" anchor="ctr"/>
                </a:tc>
              </a:tr>
              <a:tr h="721460">
                <a:tc gridSpan="2">
                  <a:txBody>
                    <a:bodyPr/>
                    <a:lstStyle/>
                    <a:p>
                      <a:pPr algn="l">
                        <a:lnSpc>
                          <a:spcPct val="115000"/>
                        </a:lnSpc>
                        <a:spcAft>
                          <a:spcPts val="0"/>
                        </a:spcAft>
                      </a:pPr>
                      <a:r>
                        <a:rPr lang="tr-TR" sz="900" dirty="0"/>
                        <a:t>Derinliği ayarlanabilen/çamur kutulu (açık) numune alma cihazı</a:t>
                      </a:r>
                      <a:endParaRPr lang="tr-TR" sz="900" dirty="0">
                        <a:latin typeface="Arial"/>
                        <a:ea typeface="Times New Roman"/>
                        <a:cs typeface="Times New Roma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gridSpan="3">
                  <a:txBody>
                    <a:bodyPr/>
                    <a:lstStyle/>
                    <a:p>
                      <a:pPr algn="ctr">
                        <a:lnSpc>
                          <a:spcPct val="115000"/>
                        </a:lnSpc>
                        <a:spcAft>
                          <a:spcPts val="0"/>
                        </a:spcAft>
                      </a:pPr>
                      <a:r>
                        <a:rPr lang="tr-TR" sz="900"/>
                        <a:t>√</a:t>
                      </a:r>
                      <a:endParaRPr lang="tr-TR" sz="900">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endParaRPr lang="tr-TR" sz="900" dirty="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r>
              <a:tr h="992008">
                <a:tc gridSpan="2">
                  <a:txBody>
                    <a:bodyPr/>
                    <a:lstStyle/>
                    <a:p>
                      <a:pPr algn="just">
                        <a:lnSpc>
                          <a:spcPct val="115000"/>
                        </a:lnSpc>
                        <a:spcAft>
                          <a:spcPts val="0"/>
                        </a:spcAft>
                      </a:pPr>
                      <a:r>
                        <a:rPr lang="tr-TR" sz="900" dirty="0"/>
                        <a:t>Derinliği ayarlanabilen/çamur kutulu (kapalı) veya kapanabilir numune alma cihazları</a:t>
                      </a:r>
                      <a:endParaRPr lang="tr-TR" sz="900" dirty="0">
                        <a:latin typeface="Arial"/>
                        <a:ea typeface="Times New Roman"/>
                        <a:cs typeface="Times New Roma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gridSpan="3">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r>
              <a:tr h="180366">
                <a:tc gridSpan="2">
                  <a:txBody>
                    <a:bodyPr/>
                    <a:lstStyle/>
                    <a:p>
                      <a:pPr algn="just">
                        <a:lnSpc>
                          <a:spcPct val="115000"/>
                        </a:lnSpc>
                        <a:spcBef>
                          <a:spcPts val="300"/>
                        </a:spcBef>
                        <a:spcAft>
                          <a:spcPts val="0"/>
                        </a:spcAft>
                      </a:pPr>
                      <a:r>
                        <a:rPr lang="tr-TR" sz="900" dirty="0"/>
                        <a:t>Ataletli pompa</a:t>
                      </a:r>
                      <a:endParaRPr lang="tr-TR" sz="900" b="1" dirty="0">
                        <a:latin typeface="Arial"/>
                        <a:ea typeface="Times New Roman"/>
                        <a:cs typeface="Times New Roma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gridSpan="3">
                  <a:txBody>
                    <a:bodyPr/>
                    <a:lstStyle/>
                    <a:p>
                      <a:pPr algn="ctr">
                        <a:lnSpc>
                          <a:spcPct val="115000"/>
                        </a:lnSpc>
                        <a:spcAft>
                          <a:spcPts val="0"/>
                        </a:spcAft>
                      </a:pPr>
                      <a:r>
                        <a:rPr lang="tr-TR" sz="900"/>
                        <a:t>√</a:t>
                      </a:r>
                      <a:endParaRPr lang="tr-TR" sz="900">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r>
              <a:tr h="180366">
                <a:tc gridSpan="2">
                  <a:txBody>
                    <a:bodyPr/>
                    <a:lstStyle/>
                    <a:p>
                      <a:pPr algn="just">
                        <a:lnSpc>
                          <a:spcPct val="115000"/>
                        </a:lnSpc>
                        <a:spcAft>
                          <a:spcPts val="0"/>
                        </a:spcAft>
                      </a:pPr>
                      <a:r>
                        <a:rPr lang="tr-TR" sz="900" b="1" dirty="0" smtClean="0">
                          <a:solidFill>
                            <a:srgbClr val="FF0000"/>
                          </a:solidFill>
                        </a:rPr>
                        <a:t>Diyaframlı pompa</a:t>
                      </a:r>
                      <a:endParaRPr lang="tr-TR" sz="900" b="1" dirty="0">
                        <a:solidFill>
                          <a:srgbClr val="FF0000"/>
                        </a:solidFill>
                        <a:latin typeface="Arial"/>
                        <a:ea typeface="SimSu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gridSpan="3">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c>
                  <a:txBody>
                    <a:bodyPr/>
                    <a:lstStyle/>
                    <a:p>
                      <a:pPr algn="ctr">
                        <a:lnSpc>
                          <a:spcPct val="115000"/>
                        </a:lnSpc>
                        <a:spcAft>
                          <a:spcPts val="0"/>
                        </a:spcAft>
                      </a:pPr>
                      <a:r>
                        <a:rPr lang="tr-TR" sz="900" b="1" dirty="0">
                          <a:solidFill>
                            <a:srgbClr val="FF0000"/>
                          </a:solidFill>
                        </a:rPr>
                        <a:t>√</a:t>
                      </a:r>
                      <a:endParaRPr lang="tr-TR" sz="900" b="1" dirty="0">
                        <a:solidFill>
                          <a:srgbClr val="FF0000"/>
                        </a:solidFill>
                        <a:latin typeface="Arial"/>
                        <a:ea typeface="SimSun"/>
                      </a:endParaRPr>
                    </a:p>
                  </a:txBody>
                  <a:tcPr marL="20781" marR="20781" marT="0" marB="0"/>
                </a:tc>
              </a:tr>
              <a:tr h="270548">
                <a:tc gridSpan="2">
                  <a:txBody>
                    <a:bodyPr/>
                    <a:lstStyle/>
                    <a:p>
                      <a:pPr algn="just">
                        <a:lnSpc>
                          <a:spcPct val="115000"/>
                        </a:lnSpc>
                        <a:spcAft>
                          <a:spcPts val="0"/>
                        </a:spcAft>
                      </a:pPr>
                      <a:r>
                        <a:rPr lang="tr-TR" sz="900"/>
                        <a:t>Gazla çalışan pompa</a:t>
                      </a:r>
                      <a:endParaRPr lang="tr-TR" sz="900">
                        <a:latin typeface="Arial"/>
                        <a:ea typeface="SimSu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gridSpan="3">
                  <a:txBody>
                    <a:bodyPr/>
                    <a:lstStyle/>
                    <a:p>
                      <a:pPr algn="ctr">
                        <a:lnSpc>
                          <a:spcPct val="115000"/>
                        </a:lnSpc>
                        <a:spcAft>
                          <a:spcPts val="0"/>
                        </a:spcAft>
                      </a:pPr>
                      <a:r>
                        <a:rPr lang="tr-TR" sz="900"/>
                        <a:t>√</a:t>
                      </a:r>
                      <a:endParaRPr lang="tr-TR" sz="900">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dirty="0">
                        <a:latin typeface="Arial"/>
                        <a:ea typeface="SimSun"/>
                      </a:endParaRPr>
                    </a:p>
                  </a:txBody>
                  <a:tcPr marL="20781" marR="20781" marT="0" marB="0"/>
                </a:tc>
                <a:tc>
                  <a:txBody>
                    <a:bodyPr/>
                    <a:lstStyle/>
                    <a:p>
                      <a:pPr algn="ctr">
                        <a:lnSpc>
                          <a:spcPct val="115000"/>
                        </a:lnSpc>
                        <a:spcAft>
                          <a:spcPts val="0"/>
                        </a:spcAft>
                      </a:pPr>
                      <a:endParaRPr lang="tr-TR" sz="900" dirty="0">
                        <a:latin typeface="Arial"/>
                        <a:ea typeface="SimSun"/>
                      </a:endParaRPr>
                    </a:p>
                  </a:txBody>
                  <a:tcPr marL="20781" marR="20781" marT="0" marB="0"/>
                </a:tc>
              </a:tr>
              <a:tr h="270548">
                <a:tc gridSpan="2">
                  <a:txBody>
                    <a:bodyPr/>
                    <a:lstStyle/>
                    <a:p>
                      <a:pPr algn="just">
                        <a:lnSpc>
                          <a:spcPct val="115000"/>
                        </a:lnSpc>
                        <a:spcAft>
                          <a:spcPts val="0"/>
                        </a:spcAft>
                      </a:pPr>
                      <a:r>
                        <a:rPr lang="tr-TR" sz="900"/>
                        <a:t>Gaz hareketli pompa</a:t>
                      </a:r>
                      <a:endParaRPr lang="tr-TR" sz="900">
                        <a:latin typeface="Arial"/>
                        <a:ea typeface="SimSu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gridSpan="3">
                  <a:txBody>
                    <a:bodyPr/>
                    <a:lstStyle/>
                    <a:p>
                      <a:pPr algn="ctr">
                        <a:lnSpc>
                          <a:spcPct val="115000"/>
                        </a:lnSpc>
                        <a:spcAft>
                          <a:spcPts val="0"/>
                        </a:spcAft>
                      </a:pPr>
                      <a:r>
                        <a:rPr lang="tr-TR" sz="900"/>
                        <a:t>√</a:t>
                      </a:r>
                      <a:endParaRPr lang="tr-TR" sz="900">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r>
              <a:tr h="180366">
                <a:tc gridSpan="2">
                  <a:txBody>
                    <a:bodyPr/>
                    <a:lstStyle/>
                    <a:p>
                      <a:pPr algn="just">
                        <a:lnSpc>
                          <a:spcPct val="115000"/>
                        </a:lnSpc>
                        <a:spcAft>
                          <a:spcPts val="0"/>
                        </a:spcAft>
                      </a:pPr>
                      <a:r>
                        <a:rPr lang="tr-TR" sz="900" dirty="0"/>
                        <a:t>Dalgıç pompa</a:t>
                      </a:r>
                      <a:endParaRPr lang="tr-TR" sz="900" dirty="0">
                        <a:solidFill>
                          <a:schemeClr val="tx1"/>
                        </a:solidFill>
                        <a:latin typeface="Arial"/>
                        <a:ea typeface="SimSu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dirty="0"/>
                        <a:t>√</a:t>
                      </a:r>
                      <a:endParaRPr lang="tr-TR" sz="900" dirty="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gridSpan="3">
                  <a:txBody>
                    <a:bodyPr/>
                    <a:lstStyle/>
                    <a:p>
                      <a:pPr algn="ctr">
                        <a:lnSpc>
                          <a:spcPct val="115000"/>
                        </a:lnSpc>
                        <a:spcAft>
                          <a:spcPts val="0"/>
                        </a:spcAft>
                      </a:pPr>
                      <a:r>
                        <a:rPr lang="tr-TR" sz="900"/>
                        <a:t>√</a:t>
                      </a:r>
                      <a:endParaRPr lang="tr-TR" sz="900">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r>
              <a:tr h="270548">
                <a:tc gridSpan="2">
                  <a:txBody>
                    <a:bodyPr/>
                    <a:lstStyle/>
                    <a:p>
                      <a:pPr algn="just">
                        <a:lnSpc>
                          <a:spcPct val="115000"/>
                        </a:lnSpc>
                        <a:spcAft>
                          <a:spcPts val="0"/>
                        </a:spcAft>
                      </a:pPr>
                      <a:r>
                        <a:rPr lang="tr-TR" sz="900"/>
                        <a:t>Emmeli (yüzey) pompalar</a:t>
                      </a:r>
                      <a:endParaRPr lang="tr-TR" sz="900">
                        <a:latin typeface="Arial"/>
                        <a:ea typeface="SimSun"/>
                      </a:endParaRPr>
                    </a:p>
                  </a:txBody>
                  <a:tcPr marL="20781" marR="20781" marT="0" marB="0"/>
                </a:tc>
                <a:tc hMerge="1">
                  <a:txBody>
                    <a:bodyPr/>
                    <a:lstStyle/>
                    <a:p>
                      <a:endParaRPr lang="tr-TR"/>
                    </a:p>
                  </a:txBody>
                  <a:tcPr/>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gridSpan="3">
                  <a:txBody>
                    <a:bodyPr/>
                    <a:lstStyle/>
                    <a:p>
                      <a:pPr algn="ctr">
                        <a:lnSpc>
                          <a:spcPct val="115000"/>
                        </a:lnSpc>
                        <a:spcAft>
                          <a:spcPts val="0"/>
                        </a:spcAft>
                      </a:pPr>
                      <a:r>
                        <a:rPr lang="tr-TR" sz="900"/>
                        <a:t>√</a:t>
                      </a:r>
                      <a:endParaRPr lang="tr-TR" sz="900">
                        <a:latin typeface="Arial"/>
                        <a:ea typeface="SimSun"/>
                      </a:endParaRPr>
                    </a:p>
                  </a:txBody>
                  <a:tcPr marL="20781" marR="20781" marT="0" marB="0"/>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endParaRPr lang="tr-TR" sz="900">
                        <a:latin typeface="Arial"/>
                        <a:ea typeface="SimSun"/>
                      </a:endParaRPr>
                    </a:p>
                  </a:txBody>
                  <a:tcPr marL="20781" marR="20781" marT="0" marB="0"/>
                </a:tc>
                <a:tc>
                  <a:txBody>
                    <a:bodyPr/>
                    <a:lstStyle/>
                    <a:p>
                      <a:pPr algn="ctr">
                        <a:lnSpc>
                          <a:spcPct val="115000"/>
                        </a:lnSpc>
                        <a:spcAft>
                          <a:spcPts val="0"/>
                        </a:spcAft>
                      </a:pPr>
                      <a:r>
                        <a:rPr lang="tr-TR" sz="900"/>
                        <a:t>√</a:t>
                      </a:r>
                      <a:endParaRPr lang="tr-TR" sz="900">
                        <a:latin typeface="Arial"/>
                        <a:ea typeface="SimSun"/>
                      </a:endParaRPr>
                    </a:p>
                  </a:txBody>
                  <a:tcPr marL="20781" marR="20781" marT="0" marB="0"/>
                </a:tc>
              </a:tr>
              <a:tr h="90182">
                <a:tc gridSpan="17">
                  <a:txBody>
                    <a:bodyPr/>
                    <a:lstStyle/>
                    <a:p>
                      <a:pPr algn="just">
                        <a:lnSpc>
                          <a:spcPct val="115000"/>
                        </a:lnSpc>
                        <a:spcAft>
                          <a:spcPts val="0"/>
                        </a:spcAft>
                      </a:pPr>
                      <a:r>
                        <a:rPr lang="tr-TR" sz="900" baseline="30000"/>
                        <a:t>a</a:t>
                      </a:r>
                      <a:r>
                        <a:rPr lang="tr-TR" sz="900"/>
                        <a:t>Yer altı suyu değişkenleri [√ = uygun, (√) = sınırlı uygunlukta]</a:t>
                      </a:r>
                      <a:endParaRPr lang="tr-TR" sz="900">
                        <a:latin typeface="Arial"/>
                        <a:ea typeface="SimSun"/>
                      </a:endParaRPr>
                    </a:p>
                  </a:txBody>
                  <a:tcPr marL="20781" marR="2078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00270">
                <a:tc>
                  <a:txBody>
                    <a:bodyPr/>
                    <a:lstStyle/>
                    <a:p>
                      <a:pPr indent="228600" algn="just">
                        <a:lnSpc>
                          <a:spcPct val="115000"/>
                        </a:lnSpc>
                        <a:spcAft>
                          <a:spcPts val="0"/>
                        </a:spcAft>
                      </a:pPr>
                      <a:r>
                        <a:rPr lang="tr-TR" sz="900"/>
                        <a:t>a)</a:t>
                      </a:r>
                    </a:p>
                    <a:p>
                      <a:pPr indent="228600" algn="just">
                        <a:lnSpc>
                          <a:spcPct val="115000"/>
                        </a:lnSpc>
                        <a:spcAft>
                          <a:spcPts val="0"/>
                        </a:spcAft>
                      </a:pPr>
                      <a:r>
                        <a:rPr lang="tr-TR" sz="900"/>
                        <a:t>b)</a:t>
                      </a:r>
                    </a:p>
                    <a:p>
                      <a:pPr indent="228600" algn="just">
                        <a:lnSpc>
                          <a:spcPct val="115000"/>
                        </a:lnSpc>
                        <a:spcAft>
                          <a:spcPts val="0"/>
                        </a:spcAft>
                      </a:pPr>
                      <a:r>
                        <a:rPr lang="tr-TR" sz="900"/>
                        <a:t>c)</a:t>
                      </a:r>
                    </a:p>
                    <a:p>
                      <a:pPr indent="228600" algn="just">
                        <a:lnSpc>
                          <a:spcPct val="115000"/>
                        </a:lnSpc>
                        <a:spcAft>
                          <a:spcPts val="0"/>
                        </a:spcAft>
                      </a:pPr>
                      <a:r>
                        <a:rPr lang="tr-TR" sz="900"/>
                        <a:t>d)</a:t>
                      </a:r>
                    </a:p>
                    <a:p>
                      <a:pPr indent="228600" algn="just">
                        <a:lnSpc>
                          <a:spcPct val="115000"/>
                        </a:lnSpc>
                        <a:spcAft>
                          <a:spcPts val="0"/>
                        </a:spcAft>
                      </a:pPr>
                      <a:r>
                        <a:rPr lang="tr-TR" sz="900"/>
                        <a:t>e)</a:t>
                      </a:r>
                    </a:p>
                    <a:p>
                      <a:pPr indent="228600" algn="just">
                        <a:lnSpc>
                          <a:spcPct val="115000"/>
                        </a:lnSpc>
                        <a:spcAft>
                          <a:spcPts val="0"/>
                        </a:spcAft>
                      </a:pPr>
                      <a:r>
                        <a:rPr lang="tr-TR" sz="900"/>
                        <a:t>f)</a:t>
                      </a:r>
                    </a:p>
                    <a:p>
                      <a:pPr indent="228600" algn="just">
                        <a:lnSpc>
                          <a:spcPct val="115000"/>
                        </a:lnSpc>
                        <a:spcAft>
                          <a:spcPts val="0"/>
                        </a:spcAft>
                      </a:pPr>
                      <a:r>
                        <a:rPr lang="tr-TR" sz="900"/>
                        <a:t>g)</a:t>
                      </a:r>
                      <a:endParaRPr lang="tr-TR" sz="900">
                        <a:latin typeface="Arial"/>
                        <a:ea typeface="SimSun"/>
                      </a:endParaRPr>
                    </a:p>
                  </a:txBody>
                  <a:tcPr marL="20781" marR="20781" marT="0" marB="0"/>
                </a:tc>
                <a:tc gridSpan="8">
                  <a:txBody>
                    <a:bodyPr/>
                    <a:lstStyle/>
                    <a:p>
                      <a:pPr algn="just">
                        <a:lnSpc>
                          <a:spcPct val="115000"/>
                        </a:lnSpc>
                        <a:spcAft>
                          <a:spcPts val="0"/>
                        </a:spcAft>
                      </a:pPr>
                      <a:r>
                        <a:rPr lang="tr-TR" sz="900" dirty="0"/>
                        <a:t>Elektrik iletkenliği (</a:t>
                      </a:r>
                      <a:r>
                        <a:rPr lang="tr-TR" sz="900" dirty="0">
                          <a:sym typeface="Symbol"/>
                        </a:rPr>
                        <a:t></a:t>
                      </a:r>
                      <a:r>
                        <a:rPr lang="tr-TR" sz="900" dirty="0"/>
                        <a:t>)</a:t>
                      </a:r>
                    </a:p>
                    <a:p>
                      <a:pPr algn="just">
                        <a:lnSpc>
                          <a:spcPct val="115000"/>
                        </a:lnSpc>
                        <a:spcAft>
                          <a:spcPts val="0"/>
                        </a:spcAft>
                      </a:pPr>
                      <a:r>
                        <a:rPr lang="tr-TR" sz="900" dirty="0" err="1"/>
                        <a:t>pH</a:t>
                      </a:r>
                      <a:endParaRPr lang="tr-TR" sz="900" dirty="0"/>
                    </a:p>
                    <a:p>
                      <a:pPr algn="just">
                        <a:lnSpc>
                          <a:spcPct val="115000"/>
                        </a:lnSpc>
                        <a:spcAft>
                          <a:spcPts val="0"/>
                        </a:spcAft>
                      </a:pPr>
                      <a:r>
                        <a:rPr lang="tr-TR" sz="900" dirty="0"/>
                        <a:t>Baziklik</a:t>
                      </a:r>
                    </a:p>
                    <a:p>
                      <a:pPr algn="just">
                        <a:lnSpc>
                          <a:spcPct val="115000"/>
                        </a:lnSpc>
                        <a:spcAft>
                          <a:spcPts val="0"/>
                        </a:spcAft>
                      </a:pPr>
                      <a:r>
                        <a:rPr lang="tr-TR" sz="900" dirty="0"/>
                        <a:t>Redoks (E</a:t>
                      </a:r>
                      <a:r>
                        <a:rPr lang="tr-TR" sz="900" baseline="-25000" dirty="0"/>
                        <a:t>h</a:t>
                      </a:r>
                      <a:r>
                        <a:rPr lang="tr-TR" sz="900" dirty="0"/>
                        <a:t>)</a:t>
                      </a:r>
                    </a:p>
                    <a:p>
                      <a:pPr algn="just">
                        <a:lnSpc>
                          <a:spcPct val="115000"/>
                        </a:lnSpc>
                        <a:spcAft>
                          <a:spcPts val="0"/>
                        </a:spcAft>
                      </a:pPr>
                      <a:r>
                        <a:rPr lang="tr-TR" sz="900" dirty="0"/>
                        <a:t>Başlıca iyonlar</a:t>
                      </a:r>
                    </a:p>
                    <a:p>
                      <a:pPr algn="just">
                        <a:lnSpc>
                          <a:spcPct val="115000"/>
                        </a:lnSpc>
                        <a:spcAft>
                          <a:spcPts val="0"/>
                        </a:spcAft>
                      </a:pPr>
                      <a:r>
                        <a:rPr lang="tr-TR" sz="900" dirty="0"/>
                        <a:t>İz metaller</a:t>
                      </a:r>
                    </a:p>
                    <a:p>
                      <a:pPr algn="just">
                        <a:lnSpc>
                          <a:spcPct val="115000"/>
                        </a:lnSpc>
                        <a:spcAft>
                          <a:spcPts val="0"/>
                        </a:spcAft>
                      </a:pPr>
                      <a:r>
                        <a:rPr lang="tr-TR" sz="900" dirty="0"/>
                        <a:t>Nitratlar</a:t>
                      </a:r>
                      <a:endParaRPr lang="tr-TR" sz="900" dirty="0">
                        <a:latin typeface="Arial"/>
                        <a:ea typeface="SimSun"/>
                      </a:endParaRPr>
                    </a:p>
                  </a:txBody>
                  <a:tcPr marL="20781" marR="2078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just">
                        <a:lnSpc>
                          <a:spcPct val="115000"/>
                        </a:lnSpc>
                        <a:spcAft>
                          <a:spcPts val="0"/>
                        </a:spcAft>
                      </a:pPr>
                      <a:r>
                        <a:rPr lang="tr-TR" sz="900"/>
                        <a:t>h)</a:t>
                      </a:r>
                    </a:p>
                    <a:p>
                      <a:pPr algn="just">
                        <a:lnSpc>
                          <a:spcPct val="115000"/>
                        </a:lnSpc>
                        <a:spcAft>
                          <a:spcPts val="0"/>
                        </a:spcAft>
                      </a:pPr>
                      <a:r>
                        <a:rPr lang="tr-TR" sz="900"/>
                        <a:t>i)</a:t>
                      </a:r>
                    </a:p>
                    <a:p>
                      <a:pPr algn="just">
                        <a:lnSpc>
                          <a:spcPct val="115000"/>
                        </a:lnSpc>
                        <a:spcAft>
                          <a:spcPts val="0"/>
                        </a:spcAft>
                      </a:pPr>
                      <a:r>
                        <a:rPr lang="tr-TR" sz="900"/>
                        <a:t>j)</a:t>
                      </a:r>
                    </a:p>
                    <a:p>
                      <a:pPr algn="just">
                        <a:lnSpc>
                          <a:spcPct val="115000"/>
                        </a:lnSpc>
                        <a:spcAft>
                          <a:spcPts val="0"/>
                        </a:spcAft>
                      </a:pPr>
                      <a:r>
                        <a:rPr lang="tr-TR" sz="900"/>
                        <a:t>k)</a:t>
                      </a:r>
                    </a:p>
                    <a:p>
                      <a:pPr algn="just">
                        <a:lnSpc>
                          <a:spcPct val="115000"/>
                        </a:lnSpc>
                        <a:spcAft>
                          <a:spcPts val="0"/>
                        </a:spcAft>
                      </a:pPr>
                      <a:r>
                        <a:rPr lang="tr-TR" sz="900"/>
                        <a:t>l)</a:t>
                      </a:r>
                    </a:p>
                    <a:p>
                      <a:pPr algn="just">
                        <a:lnSpc>
                          <a:spcPct val="115000"/>
                        </a:lnSpc>
                        <a:spcAft>
                          <a:spcPts val="0"/>
                        </a:spcAft>
                      </a:pPr>
                      <a:r>
                        <a:rPr lang="tr-TR" sz="900"/>
                        <a:t>m)</a:t>
                      </a:r>
                      <a:endParaRPr lang="tr-TR" sz="900">
                        <a:latin typeface="Arial"/>
                        <a:ea typeface="SimSun"/>
                      </a:endParaRPr>
                    </a:p>
                  </a:txBody>
                  <a:tcPr marL="20781" marR="20781" marT="0" marB="0"/>
                </a:tc>
                <a:tc gridSpan="7">
                  <a:txBody>
                    <a:bodyPr/>
                    <a:lstStyle/>
                    <a:p>
                      <a:pPr algn="just">
                        <a:lnSpc>
                          <a:spcPct val="115000"/>
                        </a:lnSpc>
                        <a:spcAft>
                          <a:spcPts val="0"/>
                        </a:spcAft>
                      </a:pPr>
                      <a:r>
                        <a:rPr lang="tr-TR" sz="900" dirty="0"/>
                        <a:t>Çözünmüş gazlar</a:t>
                      </a:r>
                    </a:p>
                    <a:p>
                      <a:pPr algn="just">
                        <a:lnSpc>
                          <a:spcPct val="115000"/>
                        </a:lnSpc>
                        <a:spcAft>
                          <a:spcPts val="0"/>
                        </a:spcAft>
                      </a:pPr>
                      <a:r>
                        <a:rPr lang="tr-TR" sz="900" dirty="0"/>
                        <a:t>Uçucu olmayan organik bileşikler</a:t>
                      </a:r>
                    </a:p>
                    <a:p>
                      <a:pPr algn="just">
                        <a:lnSpc>
                          <a:spcPct val="115000"/>
                        </a:lnSpc>
                        <a:spcAft>
                          <a:spcPts val="0"/>
                        </a:spcAft>
                      </a:pPr>
                      <a:r>
                        <a:rPr lang="tr-TR" sz="900" dirty="0"/>
                        <a:t>UOB (uçucu organik bileşikler)</a:t>
                      </a:r>
                    </a:p>
                    <a:p>
                      <a:pPr algn="just">
                        <a:lnSpc>
                          <a:spcPct val="115000"/>
                        </a:lnSpc>
                        <a:spcAft>
                          <a:spcPts val="0"/>
                        </a:spcAft>
                      </a:pPr>
                      <a:r>
                        <a:rPr lang="tr-TR" sz="900" dirty="0"/>
                        <a:t>TOK (toplam organik karbon)</a:t>
                      </a:r>
                    </a:p>
                    <a:p>
                      <a:pPr algn="just">
                        <a:lnSpc>
                          <a:spcPct val="115000"/>
                        </a:lnSpc>
                        <a:spcAft>
                          <a:spcPts val="0"/>
                        </a:spcAft>
                      </a:pPr>
                      <a:r>
                        <a:rPr lang="tr-TR" sz="900" dirty="0"/>
                        <a:t>TOH (toplam organik halojen)</a:t>
                      </a:r>
                    </a:p>
                    <a:p>
                      <a:pPr algn="just">
                        <a:lnSpc>
                          <a:spcPct val="115000"/>
                        </a:lnSpc>
                        <a:spcAft>
                          <a:spcPts val="0"/>
                        </a:spcAft>
                      </a:pPr>
                      <a:r>
                        <a:rPr lang="tr-TR" sz="900" dirty="0"/>
                        <a:t>Mikrobiyolojik kimyasal maddeler</a:t>
                      </a:r>
                      <a:endParaRPr lang="tr-TR" sz="900" dirty="0">
                        <a:latin typeface="Arial"/>
                        <a:ea typeface="SimSun"/>
                      </a:endParaRPr>
                    </a:p>
                  </a:txBody>
                  <a:tcPr marL="20781" marR="2078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2934">
                <a:tc gridSpan="17">
                  <a:txBody>
                    <a:bodyPr/>
                    <a:lstStyle/>
                    <a:p>
                      <a:pPr algn="just">
                        <a:lnSpc>
                          <a:spcPct val="115000"/>
                        </a:lnSpc>
                        <a:spcAft>
                          <a:spcPts val="0"/>
                        </a:spcAft>
                      </a:pPr>
                      <a:r>
                        <a:rPr lang="tr-TR" sz="900" dirty="0"/>
                        <a:t>Not - Bu çizelge, sadece genel bir kılavuz bilgi sağlar. Uygun bir cihazın seçilmesi; çalışmanın hedefleri, cihazın 	performansı ve özellikleri ve çevre şartlarına bağlı olacaktır. Bazı koşullarda, numune alma cihazlarının 	birleştirilmesi düşünülmelidir ve bazı cihazlar tayin edilecek bütün değişkenler için uygun olmayabilir.</a:t>
                      </a:r>
                      <a:endParaRPr lang="tr-TR" sz="900" dirty="0">
                        <a:latin typeface="Arial"/>
                        <a:ea typeface="SimSun"/>
                      </a:endParaRPr>
                    </a:p>
                  </a:txBody>
                  <a:tcPr marL="20781" marR="2078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5"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olinst.com/products/groundwater-samplers/428-bio-bailer/images/BioBailer/428-BioBailer-no-labels-large.gif">
            <a:hlinkClick r:id="rId3"/>
          </p:cNvPr>
          <p:cNvPicPr>
            <a:picLocks noChangeAspect="1" noChangeArrowheads="1"/>
          </p:cNvPicPr>
          <p:nvPr/>
        </p:nvPicPr>
        <p:blipFill>
          <a:blip r:embed="rId4" cstate="print"/>
          <a:srcRect/>
          <a:stretch>
            <a:fillRect/>
          </a:stretch>
        </p:blipFill>
        <p:spPr bwMode="auto">
          <a:xfrm>
            <a:off x="6572264" y="1857364"/>
            <a:ext cx="1816577" cy="2952741"/>
          </a:xfrm>
          <a:prstGeom prst="rect">
            <a:avLst/>
          </a:prstGeom>
          <a:noFill/>
        </p:spPr>
      </p:pic>
      <p:sp>
        <p:nvSpPr>
          <p:cNvPr id="8" name="7 Dikdörtgen"/>
          <p:cNvSpPr/>
          <p:nvPr/>
        </p:nvSpPr>
        <p:spPr>
          <a:xfrm>
            <a:off x="714348" y="5572140"/>
            <a:ext cx="2643206" cy="646331"/>
          </a:xfrm>
          <a:prstGeom prst="rect">
            <a:avLst/>
          </a:prstGeom>
        </p:spPr>
        <p:txBody>
          <a:bodyPr wrap="square">
            <a:spAutoFit/>
          </a:bodyPr>
          <a:lstStyle/>
          <a:p>
            <a:r>
              <a:rPr lang="tr-TR" dirty="0" smtClean="0"/>
              <a:t>Tek kontrol vanalı </a:t>
            </a:r>
            <a:r>
              <a:rPr lang="tr-TR" dirty="0" err="1" smtClean="0"/>
              <a:t>bailer</a:t>
            </a:r>
            <a:r>
              <a:rPr lang="tr-TR" dirty="0" smtClean="0"/>
              <a:t> kova </a:t>
            </a:r>
            <a:endParaRPr lang="tr-TR" dirty="0"/>
          </a:p>
        </p:txBody>
      </p:sp>
      <p:sp>
        <p:nvSpPr>
          <p:cNvPr id="1029" name="Rectangle 5"/>
          <p:cNvSpPr>
            <a:spLocks noChangeArrowheads="1"/>
          </p:cNvSpPr>
          <p:nvPr/>
        </p:nvSpPr>
        <p:spPr bwMode="auto">
          <a:xfrm>
            <a:off x="3643306" y="5572140"/>
            <a:ext cx="221457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smtClean="0"/>
              <a:t>Çift kontrol vanalı </a:t>
            </a:r>
            <a:r>
              <a:rPr lang="tr-TR" dirty="0" err="1" smtClean="0"/>
              <a:t>bailer</a:t>
            </a:r>
            <a:r>
              <a:rPr lang="tr-TR" dirty="0" smtClean="0"/>
              <a:t> kova</a:t>
            </a:r>
          </a:p>
        </p:txBody>
      </p:sp>
      <p:sp>
        <p:nvSpPr>
          <p:cNvPr id="10" name="Rectangle 5"/>
          <p:cNvSpPr>
            <a:spLocks noChangeArrowheads="1"/>
          </p:cNvSpPr>
          <p:nvPr/>
        </p:nvSpPr>
        <p:spPr bwMode="auto">
          <a:xfrm>
            <a:off x="6357950" y="5500702"/>
            <a:ext cx="25717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smtClean="0"/>
              <a:t>Tepeden </a:t>
            </a:r>
            <a:r>
              <a:rPr lang="tr-TR" dirty="0" err="1" smtClean="0"/>
              <a:t>dolumlu</a:t>
            </a:r>
            <a:r>
              <a:rPr lang="tr-TR" dirty="0" smtClean="0"/>
              <a:t>  </a:t>
            </a:r>
            <a:r>
              <a:rPr lang="tr-TR" dirty="0" err="1" smtClean="0"/>
              <a:t>bailer</a:t>
            </a:r>
            <a:r>
              <a:rPr lang="tr-TR" dirty="0" smtClean="0"/>
              <a:t> kova</a:t>
            </a:r>
          </a:p>
        </p:txBody>
      </p:sp>
      <p:sp>
        <p:nvSpPr>
          <p:cNvPr id="11" name="10 Dikdörtgen"/>
          <p:cNvSpPr/>
          <p:nvPr/>
        </p:nvSpPr>
        <p:spPr>
          <a:xfrm>
            <a:off x="785786" y="-24"/>
            <a:ext cx="7215238" cy="1015663"/>
          </a:xfrm>
          <a:prstGeom prst="rect">
            <a:avLst/>
          </a:prstGeom>
        </p:spPr>
        <p:txBody>
          <a:bodyPr wrap="square">
            <a:spAutoFit/>
          </a:bodyPr>
          <a:lstStyle/>
          <a:p>
            <a:pPr algn="ctr"/>
            <a:r>
              <a:rPr lang="tr-TR" sz="3000" b="1" dirty="0" smtClean="0">
                <a:solidFill>
                  <a:srgbClr val="FF0000"/>
                </a:solidFill>
                <a:ea typeface="+mj-ea"/>
                <a:cs typeface="+mj-cs"/>
              </a:rPr>
              <a:t>Derinliği  Ayarlanabilen Numune Alma Cihazları</a:t>
            </a:r>
            <a:endParaRPr lang="tr-TR" sz="3000" dirty="0"/>
          </a:p>
        </p:txBody>
      </p:sp>
      <p:pic>
        <p:nvPicPr>
          <p:cNvPr id="9"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pic>
        <p:nvPicPr>
          <p:cNvPr id="79874" name="Picture 2" descr="C:\Users\Pc\Desktop\bbb.png"/>
          <p:cNvPicPr>
            <a:picLocks noChangeAspect="1" noChangeArrowheads="1"/>
          </p:cNvPicPr>
          <p:nvPr/>
        </p:nvPicPr>
        <p:blipFill>
          <a:blip r:embed="rId6" cstate="print"/>
          <a:srcRect/>
          <a:stretch>
            <a:fillRect/>
          </a:stretch>
        </p:blipFill>
        <p:spPr bwMode="auto">
          <a:xfrm>
            <a:off x="714348" y="1500174"/>
            <a:ext cx="2571750" cy="3867150"/>
          </a:xfrm>
          <a:prstGeom prst="rect">
            <a:avLst/>
          </a:prstGeom>
          <a:noFill/>
        </p:spPr>
      </p:pic>
      <p:pic>
        <p:nvPicPr>
          <p:cNvPr id="79875" name="Picture 3" descr="C:\Users\Pc\Desktop\ccc.png"/>
          <p:cNvPicPr>
            <a:picLocks noChangeAspect="1" noChangeArrowheads="1"/>
          </p:cNvPicPr>
          <p:nvPr/>
        </p:nvPicPr>
        <p:blipFill>
          <a:blip r:embed="rId7" cstate="print"/>
          <a:srcRect/>
          <a:stretch>
            <a:fillRect/>
          </a:stretch>
        </p:blipFill>
        <p:spPr bwMode="auto">
          <a:xfrm>
            <a:off x="3714744" y="1533525"/>
            <a:ext cx="2514600" cy="3790950"/>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3600" b="1" spc="50" dirty="0" smtClean="0">
                <a:ln w="11430"/>
                <a:solidFill>
                  <a:srgbClr val="FF0000"/>
                </a:solidFill>
                <a:latin typeface="+mn-lt"/>
              </a:rPr>
              <a:t>Numune Alma Cihazı Yapı Malzemesi</a:t>
            </a:r>
            <a:endParaRPr lang="tr-TR" sz="3600" b="1" spc="50" dirty="0">
              <a:ln w="11430"/>
              <a:solidFill>
                <a:srgbClr val="FF0000"/>
              </a:solidFill>
              <a:latin typeface="+mn-lt"/>
            </a:endParaRPr>
          </a:p>
        </p:txBody>
      </p:sp>
      <p:sp>
        <p:nvSpPr>
          <p:cNvPr id="3" name="2 İçerik Yer Tutucusu"/>
          <p:cNvSpPr>
            <a:spLocks noGrp="1"/>
          </p:cNvSpPr>
          <p:nvPr>
            <p:ph idx="1"/>
          </p:nvPr>
        </p:nvSpPr>
        <p:spPr>
          <a:xfrm>
            <a:off x="323528" y="1124744"/>
            <a:ext cx="8568952" cy="5184576"/>
          </a:xfrm>
        </p:spPr>
        <p:txBody>
          <a:bodyPr/>
          <a:lstStyle/>
          <a:p>
            <a:pPr algn="just">
              <a:buNone/>
            </a:pPr>
            <a:r>
              <a:rPr lang="tr-TR" sz="2800" dirty="0" smtClean="0"/>
              <a:t>	Malzemeler seçilirken göz önünde bulundurulması gereken hususlar:</a:t>
            </a:r>
          </a:p>
          <a:p>
            <a:pPr>
              <a:buSzPct val="150000"/>
              <a:buBlip>
                <a:blip r:embed="rId3"/>
              </a:buBlip>
            </a:pPr>
            <a:r>
              <a:rPr lang="tr-TR" sz="2800" dirty="0" smtClean="0"/>
              <a:t>Numune alma şartlarını karşılayabilme özelliği,</a:t>
            </a:r>
          </a:p>
          <a:p>
            <a:pPr>
              <a:buSzPct val="150000"/>
              <a:buBlip>
                <a:blip r:embed="rId3"/>
              </a:buBlip>
            </a:pPr>
            <a:r>
              <a:rPr lang="tr-TR" sz="2800" dirty="0" smtClean="0"/>
              <a:t>Kimyasal etkiye karşı direnç,</a:t>
            </a:r>
          </a:p>
          <a:p>
            <a:pPr>
              <a:buSzPct val="150000"/>
              <a:buBlip>
                <a:blip r:embed="rId3"/>
              </a:buBlip>
            </a:pPr>
            <a:r>
              <a:rPr lang="tr-TR" sz="2800" dirty="0" smtClean="0"/>
              <a:t>Yeraltı suyu numunesi üzerine en az etki</a:t>
            </a:r>
          </a:p>
          <a:p>
            <a:pPr>
              <a:buSzPct val="150000"/>
              <a:buNone/>
            </a:pPr>
            <a:endParaRPr lang="tr-TR" sz="2800" dirty="0" smtClean="0"/>
          </a:p>
          <a:p>
            <a:pPr lvl="0" algn="just">
              <a:buFont typeface="Wingdings" pitchFamily="2" charset="2"/>
              <a:buChar char="q"/>
            </a:pPr>
            <a:r>
              <a:rPr lang="tr-TR" sz="2400" dirty="0" smtClean="0"/>
              <a:t> </a:t>
            </a:r>
            <a:r>
              <a:rPr lang="tr-TR" sz="2600" dirty="0" smtClean="0"/>
              <a:t>Kirletici organik bileşikleri içeren orta ile uzun dönemli izlemeler; PTFE (</a:t>
            </a:r>
            <a:r>
              <a:rPr lang="tr-TR" sz="2600" dirty="0" err="1" smtClean="0"/>
              <a:t>politetrafloroetilen</a:t>
            </a:r>
            <a:r>
              <a:rPr lang="tr-TR" sz="2600" dirty="0" smtClean="0"/>
              <a:t>) ve paslanmaz çelik gibi malzemeler</a:t>
            </a:r>
          </a:p>
          <a:p>
            <a:pPr algn="just">
              <a:buFont typeface="Wingdings" pitchFamily="2" charset="2"/>
              <a:buChar char="q"/>
            </a:pPr>
            <a:r>
              <a:rPr lang="tr-TR" sz="2600" dirty="0" smtClean="0"/>
              <a:t>Kirletici organik bileşiklerin bulunmadığı durumlarda ve kısa dönemli izlemeler; PVC (</a:t>
            </a:r>
            <a:r>
              <a:rPr lang="tr-TR" sz="2600" dirty="0" err="1" smtClean="0"/>
              <a:t>polivinil</a:t>
            </a:r>
            <a:r>
              <a:rPr lang="tr-TR" sz="2600" dirty="0" smtClean="0"/>
              <a:t> klorür) ve HDPE (yüksek yoğunluklu polietilen) tavsiye edilmektedir. </a:t>
            </a:r>
          </a:p>
          <a:p>
            <a:pPr>
              <a:buSzPct val="150000"/>
              <a:buNone/>
            </a:pPr>
            <a:endParaRPr lang="tr-TR" sz="2800" dirty="0" smtClean="0"/>
          </a:p>
          <a:p>
            <a:pPr algn="just">
              <a:buNone/>
            </a:pP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23</a:t>
            </a:fld>
            <a:endParaRPr lang="tr-TR">
              <a:solidFill>
                <a:prstClr val="black">
                  <a:tint val="75000"/>
                </a:prstClr>
              </a:solidFill>
            </a:endParaRPr>
          </a:p>
        </p:txBody>
      </p:sp>
      <p:pic>
        <p:nvPicPr>
          <p:cNvPr id="5"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Pc\Pictures\images1KAM6U8Z.jpg"/>
          <p:cNvPicPr>
            <a:picLocks noChangeAspect="1" noChangeArrowheads="1"/>
          </p:cNvPicPr>
          <p:nvPr/>
        </p:nvPicPr>
        <p:blipFill>
          <a:blip r:embed="rId2" cstate="print"/>
          <a:srcRect/>
          <a:stretch>
            <a:fillRect/>
          </a:stretch>
        </p:blipFill>
        <p:spPr bwMode="auto">
          <a:xfrm>
            <a:off x="790744" y="3861047"/>
            <a:ext cx="3819203" cy="2709325"/>
          </a:xfrm>
          <a:prstGeom prst="rect">
            <a:avLst/>
          </a:prstGeom>
          <a:ln>
            <a:noFill/>
          </a:ln>
          <a:effectLst>
            <a:softEdge rad="112500"/>
          </a:effectLst>
        </p:spPr>
      </p:pic>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24</a:t>
            </a:fld>
            <a:endParaRPr lang="tr-TR">
              <a:solidFill>
                <a:prstClr val="black">
                  <a:tint val="75000"/>
                </a:prstClr>
              </a:solidFill>
            </a:endParaRPr>
          </a:p>
        </p:txBody>
      </p:sp>
      <p:sp>
        <p:nvSpPr>
          <p:cNvPr id="7" name="6 Başlık"/>
          <p:cNvSpPr>
            <a:spLocks noGrp="1"/>
          </p:cNvSpPr>
          <p:nvPr>
            <p:ph type="title"/>
          </p:nvPr>
        </p:nvSpPr>
        <p:spPr/>
        <p:txBody>
          <a:bodyPr/>
          <a:lstStyle/>
          <a:p>
            <a:endParaRPr lang="tr-TR"/>
          </a:p>
        </p:txBody>
      </p:sp>
      <p:sp>
        <p:nvSpPr>
          <p:cNvPr id="28677" name="AutoShape 5" descr="data:image/jpeg;base64,/9j/4AAQSkZJRgABAQAAAQABAAD/2wCEAAkGBxQQEBQUDxQUFhQVFBQYFRUYFRcXGBUUFBQYFxkYFRQZHCgiHh4lGxUXITIhJSkrLi4uGB8zODMtNygtLisBCgoKDg0OGxAQGywkHyQwLCwsLCwsLCwsLCwsLCwsLCwsLCwsLCwsLCwsLCwsLCwsLCwsLCwsLCwsLCwsLCwsLP/AABEIAOMA3gMBEQACEQEDEQH/xAAcAAADAAMBAQEAAAAAAAAAAAAABgcEBQgBAwL/xABWEAACAQMBBAQGCRAJAgUFAAABAgMABBEFBhIhMQdBUWETIjJxgbIUIzVCVHKRkrEVFhc0Q1JVYnN0gqGiwdHTCDNTg5PCw9LwY+MkJaOz4jZEhLTh/8QAGwEBAAEFAQAAAAAAAAAAAAAAAAUBAgMEBgf/xAA5EQACAQMABgcGBQUBAQEAAAAAAQIDBBEFEiExUXEGEzIzNEFhFCJSgZGhFULB0fAWI1NyseEkQ//aAAwDAQACEQMRAD8AuNAFAFAFAFAFAeUAUAUAUBj319FAu/PJHGg5s7qi/KxxQCrqPSlpUBw12jH/AKavJ+0ikfroDSXXTjpqeQLmQ9ixgeuwqgPh9m2A+RY3rD4i/uY1Y6sFvkvqXakuB+G6dLVf6y0vF/Rj/ewq5TjLcymq0Z9r02aW+N5p4/jRE48+4TVxQYtN6QdNuMeDvIMnkHbwZyerEmONAMiOGAKkEHkQcg+Y0BAulzYJLKdb2NZPYTyD2RHEQrQs5wWjyCAGJ4AjAbh1jAG703od065iSaC7u3jkUMrB4uIP93z7q1nWkntReoIyfsH2Xwi8+fF/LqnXvgV1A+wfZfCLz58X8unXy4DUE/pI2H0/SbcFbi6e4k4QxGSPHe74jzuj9ZwO3GSnOUi1pIm+kWM13PHBbhnlkYKignn1k9gAySeoAmsxadXbAbIR6TaiJDvSthppet3x1fijkB+8mgGWgCgCgPaAKAKAKA8oD2gPKA/E0qopZ2CqoyWYgAAdZJ5CgJ3tD0w2kLGKxV7yfiAsQO5nH3+Dvfog1bKSisyeEVSb3C5Pqmu6j5Tx2ER6kHtuPPxYH0rURcactaWyL1n6fubVOzqS37DHg6NoGbfvZp7mQ82dyP153v11DVukVeXdxS+5uQsILe8m+stlLOH+rtoeHWUDH5zZNRlTSd1U7U2bEbenHcjbRQqgwiqo7AAPorUlWqS3yf1MqjFbkfvNWazLsBmqqcluYwjHnsYpPLjjb4yKfpFZY3NWO6T+pY4Rfkaa+2JsZh41tGvegMZ/YxW5S0xd032889phla0peRpk6P3tmL6Xe3Fu2c7u8SpPYd0jI84NStHpHJbKsPoa09Hr8rMttqtXtUaPUrWO/tmUrI0Yw5RuB3go48O1PTU3baVta+xSw+D2GnUtakPI96CNRDy38NuZBaoyPBHIQWj3ywIJHmHyZrZrpYTMUCvVqmQQNb2c1mS4ka21NI4mYmOPwYG4p5L5JzjtzWeMoY3FjTOftq7ueW8m9mSmWVHaNnPX4JinijhgcOWOutqKSWwsZav6OmjRC1mut3M7StFvn3saqjYXsyTx7cCqlCw0AUAUAUB7QBQBQBQBQHlAIG3PSra6cWii/wDEXI4eDQ+Kjf8AUk5A596MnzUBNb3S9X13x76XwEPNISGVerGIRx9LnNZI02y1ywffS+j6+tQRbXyxg892Mgnznmax1bKnV7aTLoVpR7Jm/Wrqv4TPzDWv+EW3wIye11OLD61tV/CZ+Yafg9r8CHtdTiw+tbVfwl+wf4U/CLb4EPa6nFh9a+rfhL9g/wAKfg9r8CHtdXiw+tjVvwl+wf4U/B7X4EPa6vFmLPrGoaTIh1BluLV23TKq4ZM9ZwB8hznHOo6+0BRnBuktWXlwNihfST955RQkYEAjiCAQe0HlXDSi4vDJlPO1H6q0qFAFALnRX7r6x8aP1nr0C28LT5EFV72RU6uLRA1vbLU4biSODSJZY1YhJA7EOo5MN1SBnsrOqcWtrLHJnOuuTNJdTvIm47TSsyHmjM5JU+YnHoraW4xnQf8AR39yn/OZPUjqoKjQBQBQBQHtAFAFAFAfG7ukhRpJWVEQEs7EBVA5kk8qAjevbb3etSNb6OWhtB4st2QVZs8wnWox1Dxj17orSvL+laQzN7fJebM1GhKq8I1SdEtuMHw8+R1jcHHu4Vzr6S1PgRv/AIfHifb7F8Xwq6+cv8Kf1LV+Bfcfh0eJ59i6L4VdfOX+FP6mq/AvuPw6PE9+xfF8KuvnL/Cn9S1fgX3H4dHiH2L4vhV185f4U/qWr8C+4/Do8Q+xfF8KuvnL/Cn9S1fgX3H4dHiH2LovhV185f4U/qWr8C+4/Do8TH1Do4SKGSSO7uQyRuy5YYyqkjOAD1VmodIalSrGDitrS8y2dhGMW8nyutRe62ZeSY7zgBSx5ncnUAnvxjjXYZzDLInHvDpsm5awtSeJNvFn5grzHSSUbqolxZ0du8048jbVomYKAKqBc6K/djWPjR+s9egW3hafIgqveyKpVxaJmp9KOm20zwyzNvxsVcCKRgGU4IyBg4NZVRk9pbrI5q2guVmu7iSM5SSeV1OMZV5GYHB7jW4txiOgv6O/uU/5zJ6kdVBUaAKAKAKAKA8oD2gMbUL6O3ieWdwkcalnY8gB/wA5UBEtT1KfaWf38OlxPwHJrhlPM/8AML3morSek4WkcLbN7lw9WbVtbOq8vcOdlZpBGscKhEUYVQMAVwtatOtNzm8tk1CCisI+9YS4KAKAKAKAKAKAV9sdqra1WSCZmEjwPugISDvqyjxhw5ipnRmjq1aUa0caqe3bwNS5uIQTi9+CdW20tuuhPZlm8OScLunHGYP5XLkK9AUlqYILG3I97A7UW80NvaxsxmSBQw3CAPBqA3jcq4TS2jq0Kk7h41WybtbiDioLeOVQJuhQBVQLnRX7sax8aP1nr0C28LT5EFV72RVKuLTXXVjas5M0duXPMusZY+ckZq9ORTYcmbTqBfXQUAKLmcADkB4VsYx1YrejuRhKf0G7cx2Y9hXQ3EmlLRTngvhCFUo5PDqGD1E8arkF/oD2gCgCgCgCgPzI4UEkgADJJ4AAcyTQEQ1/VZNo7sxRMy6ZbuN5hkG4kHf2dg6hx5kYjNJ6RjaU9nae5fqbNtburL0HC2t1iRUjUKigBVAwAB1CuBq1ZVZuc3lsm4xUVhH1qwuPcVXVfAZDFNV8BkMU1XwGQxTVfAZDFNVjJ5THkMnuKar4FMol23MYOt24YAg2/IjI+69VdnoPKs3zf6EZc4ddcjI9gx/2afMH8KkNZl2rHgY2ysYXXcKAB7GbgBjqHUK09L5di+aLKWFcbCpYriNV8CVyGKar4FMnlUewqLnRX7sax8aP1nr0C28LT5EFV72RVKuLRE1fom0+6nkmlE2/K5ZsS8N5ueAQazKtJLBa4o5x161WG6uIkzuxzSoueJ3UcqMnzCttbjEUno+0KK/0iSKYfd3KOPKRtxcMv8OsVzOlb2pa3sZxezG1cSStqMatFp8R16MdrpYJjpWqN7cn2tMfu0fUu8eZwOB68Ecxx6C2uIXFNVIPYzQqU3TlqsqtZyw9oAoAoAoCTdLW0MlzMukWDePJxu3H3OLnuNjtHE9xUe+rXubiFvTdSe5f9L6dN1JaqNjo+mR2sCQwjCIMDtJ62PeTxrzu6uZ3FV1J+ZP0qapx1UZlaxkPxLGHUqwyrAgjtBGCKvhJxkpLyKSWVgkmzmyCz39zZ3VxcI8XjRFW/rI+07w54Knh39lemWPVXVNTSW1HPVtanJxY2/Ykh+F3fzl/hW97FT/iMfWS4h9iWH4Xd/OX+FPYqfD7DrJcRY6QNj4dMtRIt1ctK7hY0Zhg9bE4GcAfrIrHUtqcFu+wU5PzEDTjPPMkUTvvyMqr4zc2OOPHlWrV6unBzklhbS+OtJ4R0KujR+xBbNkp4MITk7x4eVn77PHPbXnsryXtPXrfnP8A4TypLq9QlOlbMj2fJZX088b84HV/FlXiffdZH6wRXXV73/5VcUIJrzWNxFwo/wBx05trgfDaLZVINSitxLKweLeLsRvjy+AOOXi/rNZtHXruLd1HFLbjCKVaGrVUcmT9Z6f203yj+FbPX+hd7P6sxtH2WSXUvYxllC+BL74I38jqzjlWG9u3RtnVST9GWQoJ1dTJ8du9NisJFhguJ5JcZk3nGEB8kcB5R5+bHbWPRted1T6ypBJeXqUuIKnLVi2avZbTJr+6WKN3APGR94+JGOZz+od5FbN5XpW1F1JJbNy9THRhKpLVR0HZ2ywxrHGMKihRxycDtPWa87rVXVm5y8yejHVSSND0V+6+sfHj9Z67y28LT5EJV72RVauLSf63oGtyXEjWupQxwsxMaGMZRepT7W2cdueNZ1Kn5osaZztrsbrdTrMweQTSiRxyZw5DMOA5nJraW4xld6G/c9vy7+qlcZ0i8RHkTFh3b5m3242b9mwhoju3MJ3oHBwd4cd3e6s44HqODWronSLtamJdl7/3Ml1b9bHZvG3ov2x+qdribxbqA7lwnI7wyA+OoNg+Ygiu9TTWUQbWBzqoCgCgNBtxtKmmWMtw+CyjEan38reSvmzxPcDQE16PdFeKJrm5Ja6uj4SRm8oBjvAHsJzkjvx1VxGnL7r6vVxfux+7JmzoakdZ72NtQJuhQBVQTjpBsWfVLAQSNDLNvRmVMhgN4AciOpj19ddp0ZnKVKUc7n/0iNIRSkmbf7H97+F7j5H/AJldZ1UuJHZHPQNPe2t0immed1zmV+Zycgczy5VmimlhlCS9PMh9lW654CFiB2FnOT+yPkrVuO0XI1HQ/CrajlgCUhkZe5squR6GI9Nc7p6bjaNLzaRu2KTqlurhSaEHpfgC20VwvCaKZdxxzGQT9Kg+iui6PVG6kqT7LW40L5LVUvNGs2wOdatieu2H0S1KaIWLWaXxMxVn/ejyNhW4ZDB2Y93v/wAY/QK1dK7bF81/0xUn/wDR8iZ6rO0k8ruSWaRySes7xqYoxUacUuCNCbbk2yu9Ddqi2LyBRvvKwZushAN0eYZPy1yPSKrJ14wzsSySthFajfmP1c6b4t9FXuvq/wAeP1nr0C28LT5EFV72RVauLSfa3tnqcNxJHBpEssaMQkgckSKOTDdUjj2ZrPGnBrLZY2znbXZmkup3kQo7TSsyHmjM5JU+Y8PRW0txjK90N+57fl39VK4vpH4hciYsO7fMe6gDeEjXpm0fUodShB8DIRFeIORVvfY7eGfjIO2uy0Be9ZB0JPat3Iib6jqvXW4t9vOsiK6EMrKGVhyKsMgj0V0RHn0oAoCMbcXI1fWktBxtrEb83Y8xx4p83Bfn1G6Vu/ZrdyW97EbFrS6yaXkNdee5J7AVQBQBQE66R0mbUdOFqyrMWfwbN5IfeXBPA8PRXZdGM6k8cURWke0jZ/U3aD4Va/J/2q6/Vq8SM2Drs/FcJboL10ecZ3mQYU8TjqHV3Cs0c42lCRdPH25B+Q/1GrVuO0XI13Q37oN+bv66VzfSDwnzX6m9Yd6WuuHJkRumL3OH5dPVap/o74l8jRv+7P3tlset0TdeGeN4rcgBQOO4rN5Wc8c4rJo/SnUT6jVzmT282Ur22utfO5CLBoLNpDX3smbeUkeDyd04lCeVnPXmuz6tauSI13nA69HuyQi8BemZ3eSAEqwBA8IoOA2c8K47SulHNyttXc9/Jkta2+MVM+RGr3+sf47esa6yn2FyIqW9lp6H/c7++k+ha4zpF4lckTFh3fzHeoE3Rb6KvdfWPjx+s9egW3hafIgqveyKrV5aJ2p9J+m20zwyzkPGxVwIpGAZTgjIXBweysipSZa5I5o2hulmvLiSM5SSeZ1OMZV5GYHB5cDW4tiMRXOhv3Pb8u/qpXGdI/ErkTFh3b5j3XPG8Yesacl1BJDKMrIpB7jzDDvBwfRWza3ErerGpHyLKlNTi4s+HQjrbmGbT7k+3WTELn30JOBjuU8PMy16RSqRqQU47mc9KLi8Mp9ZC01e0+sLY2c9y/KKNmA++bGFX0sQPTQEn6MdPZLQ3EuTNdO0rseZBJ3flyW/SriNP3PWXHVrdH/pM2NPVhrcRwqBN0KAKAKAnfSPLKmo6a1sgeYM5jQnAZ95cAkkfTXZdGM9XPHFEVpHtI2n1b178Hwf4ifza67Wq8CM2Dns/PcSW6NexrFMc7yKwYDjw4gnmMHGTWeLbW0oSLp4+3IPyH+o1atx2i5Gu6G/dBvzd/XSub6QeE+a/U3rDvS11w5MiN0xe5w/Lp6rVP8AR3xL5Gjf92NWq/ac35vJ/wC0ajaXjF/t+psT7p8icWf/ANLSfGb/APYWvTV3Zzj7Q/7Ge59p+bw+oK800j4yp/sdFb9zHkc7Xv8AWP8AHb1jXoVPsLkQMt7LT0P+5399J9C1xnSLxK5ImLDu/mO9QJui30Ve6+sfHj9Z69At/C0+RA1e9kVWrihrbrTbV3Jlity55l0jLHzkjNXpyKbDk3alQL66CABRczgAcgBK2AMdWK3o7kYSs9Dnue35d/VWuM6R+JXImNH92PVc8bwVUCRrU/1M1qzvl4RzHwFx1DDYXLeghv7quz6PXOvRdJ74/wDCIv6eJKXEuddCaBK+nq+ZoLWxjPj3c6g8M+IhH+d1P6NWVJqEHN+SyXRjrNI2lvAsaKiDCooVR2KowP1CvMqtR1Jub8zooxwsH0rEXBQBQBQE76RrxoNR02VI2lZGdhGud5yGXxVwDx9Fdl0YeITfqiK0j2kbT7Il1+CLv5JP5Vdf1z+EjMDns/qLXNukskMkDNnMUnlLgkdYBwefECs0W2slCRdPH25B+Q/1GrVuO0XI13Q37oN+bv66VzfSDwnzX6m9Yd6WuuHJkRumL3OH5eP1Wqf6O+JfI0b/ALv5jVq32pN+byf+0ajaPjF/t+psT7p8iZWd3GNmZELpv5Piby732wD5Oc8q9NTWpg5z8xRdjPc+0/N4fUFea6R8ZP8A2Oit+6jyOdr3+sf47esa9Bp9hciBlvZaOh/3O/vpPoWuM6ReJXJExYd38x4qBN0W+ir3X1j48frPXoFv4WnyIKr3siq1cWiFrHRLYXdxJPKZw8rFmxJw3jzxlSfRWZVpJYLXFHOevWiwXVxEmd2OeVFzxO6khUZPbgVtp5RiK90Oe57fl39VK4zpH4lciY0f3b5j1XPG8FVAtdIum+yNNnAGWjHhV7jHxOPOm8PTUroWv1V3Hg9hrXcNakx86OtZ9m6XazE5YxhXP/Uj8Rv1rn0135BE/wBp5fZe06r72ytge7wjje/1V+bURput1dpL12G1Zw1qvIaa4EnAoAoAoAoCd9I2ora6jps0mdyNnZt0ZOAy8ga7Low8Qm/VEVpHtI232YLD724/w1/311/tESMwOWgaxHe26Tw724+cby7p4HB4ejqrNGSksooSHp4+3IPyH+o1atx2i5Gu6G/dBvzd/XSub6QeE+a/U3rDvS11w5MiN0xe5w/Lp6rVP9HfEvkaN/3fzHNog8e43Jk3T1cGXB4+Y1Dzm4V3KO9PP3NtJOOGK46NdP8A7N/8V/41J/j93xX0Nb2GkNNharDGkcYwiKqqCc+KowONRdSrKrUc5b2zaUVGOEcyXn9Y/wAdvpNemU+wjnJb2Wnof9zv76T6Fri+kXiVyRMWHd/Md6gTdFvoq919Y+PH6z16Bb+Fp8iCq97IqtXFpPtc0LXXuJGtNRt0hLExoYwCi9Sn2ls47c8azxlTxuLGmc767HIt1Os7BpRNKJGHJpA5DMOA4E5PIVtLcYyvdDnue35d/VSuM6R+JXImLDu3zHqueN4KA8dAwIPIgg+Y8DV8JaslJeRSSysGl6BLkpFe2bHjbXJKj8V8rw9MZPpr06jPXgp8Umc5OOrJo02ysvh9Y1ec/wBv4JT3I7L9Ea1zvSWfuQj6s39Hx2tjpXIEqFAFAFAFVSb3AnO2+qwJqunO8qbkTkykENuDeXyguT1V2vRunKnCTmsZa3kRfyUpLDG76/dL+Exf4cn+yut6ymR2GMOl6hFcxLJbOrxtndZeXA4IweXHqrJFprKKEd6d/tyD8h/qNWrcdouQq7B7QJp90ZZVdlMbJhMZGSpzgkD3vbURpKzld0eri8POTYt6ypT1mWXRNsbO8IEMwDn7m/iN6AeB9BNcZc6JuqCzKOVxW0l6d1TnsTFrpAuDf3MWm24y2+Hnf+yUDr8ysSfOo66ldE0laUZXdXZswlxNa5l1s1Sj8yhKMADsFc1OWtJskEsLB7VhUAaqnh5DOdNsNDeyu3jfySS0bdTIxyD5xyPeK9JsbmNxRU4/Pmc9WpunNpj70Na4u49o3BwxkT8ZSBvDzjGfMe6oDpFaSbVdbtzN6wqrbBlOrlSTFvop919Y+PH6z16Bb+Fp8iCq97IqtXFpPtb221GC4kjh0iaWNGISQOcSKOTDdQjB7M1njTi1vLG2c769O0l1O8iGN3mlZozzRmckqfMTj0VtLcYyvdDnue35d/VWuM6R+JXImLDu3zHqueN4KAKAV9gJ/Y+0eoIeCS26yekNF/MevRNEz17OD9CBuliqzXdFr74vpOt7xz/m/wA1QXSSX9yEfQ3dHL3Wx5rmCRCgCqgUtf23SKT2PZRtdXJONxMlVP4zDs7B6SKnrDQVW496p7sfuzSr3sYbI7WYcWxeo3/japdGFD/9vD1DsJHi+tXZWuiKFBe7FL7siqlzOe9jFpvR1p0AwLdZD1tKS5PoPAegVJqjBGDJnfWbYfA7f/DWq9VDgVybays44EEcKKiLyVQFAzxOAKvSS2Ioa7XdmLW+x7KhVyBgNkhgOeAykHrq2UIy3jIga/0NoQWsJip/s5eK+YSKMj0g1glb8C7JL9c0G4sZNy6iZD7081bHWrjgfRWvKLjsZVM3GxG1/sCZ2lTwiy48I3OUY61Ynj5jz7ai9JaOV3TUU8Y3cDZt6/VSy0XLTdQjuYllgcOjDgR9BHUR2GuDuLepQm4VFhomoTjNZRk1gLwoBX6QNmhf2p3B7fHloj29qZ/Gx8uKmND3/s1bVl2Xv/c1bqh1kNm9EL0+8ktp0kjyskb5Geog8QR8oI89dzUpwq03GW1MhYycJZW9HRmgaul5bxzxcnHEdasPKU+Y151e2sras6cvlyJ+lUVSKkjV9FPuvrHx4/Weu1t/C0+RD1e9kVWri0T9S6TtMtpnhluCJI2KuBFKwDDgRvBcHB7KyqjJlrkjmjaK6Wa8uZIzlJJ5nQ4IyryMQcHiOBFbi2JGIrnQ57nt+Xf1UrjOkfiVyJiw7t8x6rnjeCgCqgnWuXvsbXGcHG9ZKP8A1B/trutAyzaL0bIS+2VTI6HRi0nzz9lPnz7iVD9JO/hy/U3NH9h8x9rnDfCrkBC13WZ9RuTYaW2APtm46kXkQrD5OHEngOGTXYaF0Luq1Vt8lw9WRV3d/liO2y2y1vp0W5br4xA35SBvue89Q7hwrs4U1FEWzd1kAUAUAUAUB+XYAEkgAAkk8AAOJJNG8Al2n2o2g1B55gTYW29HEhyPCsRxPb+Mf0B21qpdbLL3Fdwm9Iewb6a/hIsvbMcBj5UbH3sn7m6/PWKpTcH6FUzC2E2rbT5xvEmByBKvPHVvqO0frHDsqJ0lo+N3Tx+Zbn+hs29d0pehfIpQ6hlIKsAVI5EHiCK8/qQcJOMt6J2LUllH6rGVCqgj3S3sz4GX2XCPEkOJQB5Mn33mb6fPXaaCv+tp9TPet3qv/CIvaGrLXW5mJ0VbSexrjwEp9qnIA7Fl5KfMfJ+Ssum7Hr6PWR7Ufuiyzr6ktV7mUjop919Y+PH60lbFv4WnyLKneyKrVS01l1pVo7lpobdnPMskZY+ckZq9OXkUwjk/apAt/dhAAouZwoGAABK2AAOrFb0dyMTKx0Oe57fl39VK4vpH4lciXsO7fMeq583goAoCP9Kxb6pJuc/YqZ83hHruejvhPm/0Ia+735DV0ZLuG/j+8vZBj9X+Wo3pLH+5B+hsaP7LXqO1cwSIqdIutvbWwjgz4e5bwUQHMb3BiO/iAO9hU3oOyVxX1pLZH/vkad5W1IYW9m/2I2ZTTbRYhgyHDTP99IRxAP3o5D/+16VThqogs5GCsgCgCgCgCgCgJ/0navJIYtNs+M90QH/EhPPJ6s4JP4oPbWvWk37qKocNA0iOyto4IfJjXGetm5sx7ycmssI6qwUMjULJLiJ4plDI6lWB6wfoPf1Vc4prDBzNtdoLafdyQPxCnKN9/G3kn9x7wajpx1XgvKP0P6+ZYWtZDlohvR564ycEfok/I3dXH9IbNRkq8fPY+ZK2FXK1H5FGrmCRCgMbU7BLiF4pRlJFKkefrHeDxHeK2LevKhUVSO9FlSCnFxZzpr+kPZXLwyc0PBuW8p4qw84r0a2uIXFJVI7n/MEBUpunLVZWv6Pt201zfySHLssBY9py/GrKsVGKitwi23llrrXLxC1noksLu4knlM4eVizYkGN488ZUn0ZrMqzSwW6pzpr9msF3cRJndjmlRc8Tuo5UZPbgVtxeUYmVroblX2Cy7w3hM5K5GcFV44rj+kVOXXqSTxjeS9hJajXqPtc4b4VQBQE51mx9la5Ig95Zqf21/wB9d7oGOLRerZCXu2qbHZdPA6zq8J65zKo7ndm+iRa0ukkM04S4NmbR72tDrXHkqJUSC72jUNxSzg3gOrwjYIP/AKgP6Neg9G6CjbqXHaQl/PNTBSa6g0QoAoAoAoAoDX69q0dnbSTzeTGucdbHkqjvJwPTVs5KKywhQ6MdJeQyald8Z7okx/iQ9WOzOAB+KB21ioxz77Ksf6zlAoCVdPGmgxW9wB4yuYm71YFlz5ip+dWrcR8yqJ50fXxg1K3IPB5BG3eJfE4+kg+iobSdFVbWcfTP02mzbz1aqZ0JXnJPhQHxu7pIULysqIvNmOAPTWWlSnVlqwWX6Fspxistkl29v01Yg6fbzym3DmScIdzwQUsQevhzycdfDjXa6Hsq1pBqq1h+XBkPd1YVX7q+Zoejjak6ZfxyknwTeJOOPGJjxbHWVOGHmx11MVI6yNRPB1bG4YAqQQQCCORB4gitHcZif67oGuSXEjWuowpCWJjQpgovUp9qbOO3PGsylTS3FmGS7afoo1SNnmZUuS7M7tC2WJYkkmNlUkk9Sg1mjVgy1xYhESQSYO/HIp70ZT+og1kaUlh7UUTa3Dvsv0mTwEJeZmi+++6qO48m8x+WoS90HRrJyp+7L7G5RvZR2S2or+m6hHcxLLA4dGHAj6COojsNcbcW9ShNwqLDJaE4zWYmTWEvFjo7tRcbQ6lKeKxQpF6WMf74m+WvRNFU9S0gvQgbqWarPxtZB7E2njk5Je2+6T2yKN3/AE0+WsWmaPWWkseW0us56tVDVXn5OCdsTj6uannyt2PHxeHV82vT9CeFhyOfuu9kUWpo1goAoAoAoAoCY7UOdZ1RLCMn2NbHfumHJmHNcjr96O8seqtab6yWqtxVFMjQKAFAAAAAHIAcAAK2EsFD9VUBQCL0zkfUts/20WPPk/uzWCv2SqIdoH23b4/t4sf4i1GXHdSzwf8Awy0+2uZ0wa8xe86M0u1O0kWnw+El4seEcYPjO37gOs9XecCt+wsKl3U1Y7F5sw1q8aUcs1ez+wlxqrLda2WWLyorNcrhTyMnWvm8o9ZHKuzoUKVrDUpL5kPUnKq8yKrY2McEYjgjRIwMBFUBceYVc5N7WW4OZ+lnZL6m3x8GuLebLw9i8fGj/RJ+QitynPWiYpLBTugnaz2TamzlPttsB4PPvoCcDHxTw8xWsNaGHlF8H5FTrXLwoBf2r2NtNTQrdRjfxhZVwJE8zdfmORWSNRxKNZOddvdgrjSZPH9sgY4jmAwCfvXHvW7uR6ieONuFRSMTWDD2O2qk06bK5aJiPCR9TDtXsYdvorUv7Cnd09WW/wAmZqFeVKWVuLzZ6nHLAJ42zEUL5/FAyc9hGDmuCnazp1upktucE2qkZR1luMToEti9vd3jDjdXTEfFTJ9Z2Hor0enDUgo8Fg5+T1m2e9Pdgwtba9jA37O4VifxHI/zqny1WpBTg4vz2CMtV5RsbS5WWNJIzlXVWU9qsMj6a8yrUnSqOD8ng6KElKKaEzwnsPaKNm4Jew7merwgAA/Wij9Ou76N3CnbqPDZ+xD38MVM8SmV1JoBQBQBQBQC7t7tENPsnlBHhG8SEdsjDgcdijLejvrHVnqxCMXo32cNjZgyj2+b2yYnysniFJ7gePeTVKMNWO0q2NlZSgUAUBL+ne/C21vDnxnlLkfixqV4+l/1VrXD2JFUTbYCxM+pWygZCyCQ9wi8fj6VA9NQ2kqvVWs5emPrsNm2hrVEi96nfpbQvNMcIilj+4DvJ4DvNef29CVeoqcN7Jyc1CLkxd6ONnX1O4+quor4oP8A4OE+SoU8HweYB5dpyeyu+pUYWtJUqfzIOc3UlrSK7VoCgFbpI2XGp2EkQA8KntkB7JFHk+ZhlfTnqrLTnqstkso5q2V1uTTb6KdQQYnw6ciyHxXQjvGRx5HHZW5JKSwYlsOt7G7SeJJYjvJIqujDrVhkVHtYeDOj71QBQGJqumxXULw3CB45Fwyn6R2EHiD1EVcnh5DRyxt9sk+lXZhbLRt40MmPLjz1/jDkR/EVvQlrLJhawfjRNqntrO5tuLLMhCcfIZiA/oKZ9IHaa07ixhWrQrecfuZadeUIOPE6f2B0X2DpttARhliBf8o/jv8AtMa3jCZ+0ekre2k9u/ATRumfvSR4reg4PooCRdF9+xtntZuE1pI0bKeYXeOPkIZfQK4vpBbOnXVVbpf9Jixqa0NXgZnSBoLXlrmHInhPhIiOByvNQe0jl3gVr6GvvZq+JdmWx/uX3dHrIbN6NtsHtQuo2oc4EyYWdOWHA8oDsbn8o6q9LpVNeJBPYMtZSgUAUAUBMz/5xreOdpp/zXmz/uHyJ31q9ufoiu4plbRQKAKA+dxOsaM8jBUUFmYnAVQMkk+aqN42sHNe3m0Z1G9eUZEY8SJT1Rr1kdpOT6e6o+c9aWS9D10OaAUR7uQYMg3IviA+M3pIA9BrkekN4nihHm/0JSwpYWuzO2xRtR1G10yMkIzCW4I6oxknPmQEjPWy1k0BbKFN15b3sRbfVMyUEWi1t1iRUjUKiKFVRyCqMAD0VLN5NQ+tUAUAUBzn057L+xL4XMYxFdZJwOCzDyx6eDelq3KMsrBikto4dAG03hYJLKRvHh8eLJ4mJj4yj4rH9vurHXj+YrBlcrAZAqgCgEzpZ2ZGoadJurmaAGWE9eVHjJ+kuRjt3eystKWrItkthy7HIVYMvAggg9hHEVumI7F2L1wX9hb3IxmSMb4HVIviuPnA0Bu6Ai3SJafUnWYr9eFtee1XHYsmB43pADfov21oaStfabeUFv3rmZ7er1c0xtBrztrDwye3oRtotBntLg6hpX9ZxM8GPFlXmSF6z1kDj1jjz6zQ2mtXFGs+T/Rkbd2mffh9Bp2R2yt9RTxDuTDy4GPjqRz3fvh3j0gV21OrGa2EU1gZKylAoDQ7da17BsJpgcPu7sf5R/FU+jO96Kx1JasclUYPRlofsPToww9sm9tk7cuPFB8y4HnzVKMdWIY2VlKBQGFq2qw2kZkuZFjQdbHn3KOZPcKtlJLeCG9IPSE+oZhgBjtgRwPlSkci/YOxfSe7TqVXLZ5F2DA2F2OfUJAzgrbqfHflv494nf2nqqG0lpKFpDZtk9y/U2re3dV+hd7eFUVUQBVUAKo4AAcAAK4Gc5VJuUt7JxJRWBa6H4fZOoalfMAfbBDGexc5OP0Vjr0ClTVK3hTXkkQM5a1RsrNUAUAUAVUCv0lbPDUNNmiAzIqmSHt8LGCQB8YZX9Kr6ctWRbJZRzZsVrp0+/guATuo4Eg7Ym8Vxjr8UnHeBW5OOVgxrYddIwIBByCAQe0HiDWhuMx7VAFABqoORNutLFpqV1CowqTNujsR/HUfNYVvxeUmYXvLR/Rx1Tfsri3J4wzB1HYkq/7kb5auKFeoDSbZbOpqVlLbScN9fEbnuSLxRsdx5jrGR10BMOj7VXKPZ3QK3NoTG6nmyKcKw7ccs+Y9dcVp2xdKr1sezL7MmLKtrR1XvQ3VAG8K+0mxMF23hYy0FwDkTR8DvdRYDGfOCD31M2Gmq1tiL96P3+TNSvaQqbVsZr4rrXrceDC21yBylbG8R1Z8dfo9JrqaXSK2ccuWOaI6VjVT3H6+rWv/AAa0+X/vVk/qG1+NfRlPYqvAVtudQ1O4Nrb30MC+EmBiRDwkfIUBz4Q8PH7udZ4aTo3EHKMsqO1mOVvODSa3jT9Wde+C2ny/96sH9QWvxr6MyexVeAfVrX/g1p8v/ep/UNr8a+jHsVXgePq+vsCBb2q5HlAjI7xmUj9Ro+kNr8f2Y9iq8BN1TYjVbp/CXJEjdrTKcdyjkB3CsD07aPfP7FfYqvA2mznRSd4PfuN0fcoyTvfHfhgdw+UVHXnSGCWrQWXxZno2DzmZUba3WJFSNQqKMKoGAB3CuUqVZ1JOU3lsk4xUVhHsz7qsewE/IM0pLM480VluZqegKHGlM3W9zIT34VF/dXo1ftYOfjuKVWAuCgCgCgCqg5H2/sFt9Uu4k8lZ3KjsDHeA9G9it+DzFMws6I6JdUNzpFszZLIrREnjnwTFQc/FC1qVViRkjuHCsRcFAFAc09OsG7rEhHv4oW9O7u/5a3aL9wxS3jD/AEa5iLu7TqMCN6VkwPXNZS06AoAoCV9LmzckLrq1gPboB/4hBylhHNiBzwOB/F4+9rDcUIV6bpzWxl9Oo4SUkffQNYjvbdJoT4rDiOtGHNW7xXnd5aTtqrpy+XqiepVVUjlGxrVMoUAVQCJ0qwsiWt2gz7FnVm8xZSP2kUemui0BUjJ1KEvzI0b2LWrNeQ52F6k8SSxMGR1BU9x7e/uqEr0JUajhNbUbcJqcdZGRWEvCqAKqAoAqgPy6bwI7QR8oxV9N4mn6opLajTdAcv8A5fNEfKhupFI86qfpB+SvRqzTxJeZz62bCmVhLgoAoAoD8yyBQWYgKoJJPAAAZJJqq2sHIW2GqC7v7mdfJkmcr8TOF/ZAqQisLBgZ0p0W6M1lpVvFKMSENI4PNTKxYA94BA9FaVV5kZYrYNdYy4KAKA5j6bboSazOB9zWJPSIwT61b1JYgYZbxx/o02h8Jey44BYUB7yWY/QKyFC7UAUB4y54HlQEQ2r0WTZ67N3aIW06dh4aIfcHJ5r2Dj4vV709RqP0jYQu6eq9kluZnt67pSz5DbY3iTxrJCwZHGVYciP+dVcBWozozcJrDROwmpLKPvWEuCgPnc26yoySKGRgQynkQeYNZKVSVOanF4aKSipLDEQbKXunszaTOrREk+x5uQ7lPI+fxT25rolpK0u0ldxxLiv5+5oez1aT/tPZwPfq3rXwCH5w/m1b7Hop/wD6v+fIdbc/Ce/VvWvgEXzh/Np7For/ACv+fIdbc/CH1b1r4BF88fzaexaK/wAr/nyHW3Pwh9XNa+ARfPH82nsWiv8AK/58h1tz8IfVzWvgEXzh/Np7Hor/ACv+fIr1tz8IfVzWvgEXzx/Np7Hor/K/58inW3Pwmk2T1vU7C/nhgtIzPdnwvgHYYGN9sxnfA5Fus+TXS0ZUalFOEspbM8iOmpxk8raPP1ybRfguD54/nVdqU+JTMg+uTaL8FwfPH86mpT4jMg+uTaL8FwfPH86mpT4jMg+uTaL8FwfPH86mrT4jMjUa5pG0WqqYrgQW0J8pVdVVvjFS7kd3KrounHaUabNxsT0OwWcizXcnsiVSCiBd2JGHIkHJcg8s4HdVs67exFVAp9a5eFAFAfO4nWNGdzhUUsx7FUZJ+QVVLIZx5tBqZu7uedvusrvg9QZiQPQMD0VIJYWDAdJ9COhG00mMuMPcMZmHYGACfsKp9NVA/wBAFAFAfG7tklRo5VV0dSrKwyGUjBBBoCJa5oVxs3M01sGn0yRsumcvbkn/AJhuR5HBwTG6R0bTu48JeT/c2Le4dJ+g26ZqMdzEssDh0bkR9BHUR2GuEuLepQm4VFhom6dSM1lGVWuXhVQFAFAFAFAFAFAFUAldI1pJF4DULYe22cise+LOTnHUDz7mauk0BdJTdCT2S3cyPvqWVrryKrs/rMd9bR3EBykig461b3yt3g5B81dDKOq8Mj08mxqhUKoAoAoAoAoAoAoCWdO21gt7X2HE3ttwPbMHikAPHPxiMeberYoQy8sskyRdHOyrapfxw4Pggd+dh72JeYz1FuCjvbPUa2jGdcxoFACjAAAAHIAcABQH6oAoAoAoD8TRB1KuAysCGUjIIPAgg8xQEg2l6P7nTJWutCy0ZOZbI8QR1mPjxHd5Q6ieVal3ZUrqGrUXz80ZaVaVN5ifTZfbCC+G7/VTjg8D8GDDnu5xvD9faBXF3+ia1q8748f3JihdQqbNzGKoo2QqgCgCgCgCgCgCgPzLGGUqwBVgQQeRBGCCOzFXwm4SUo70UaysMRNNubnZ25cQQyXNhOSwjXJaKTuIBx2ceYx1iu4sdI0rumtdqMlv9SGrW8qUvd2o3n2YT+DLz/n6Fbf9r419UYcT4P6B9mE/gy8/5+hT+18a+qGJ8H9A+zCfwZef8/Rp/a+NfVDE+DA9MXbpt5/z9GqpU3umvqh73A+Fr03RytuxWFy7YzuowY4HXgCsvUepbrmZ9llvwVffNP8Atp1HqNcPsst+C775p/206j1Gufmbpak3TuaXe72Du7ytu72OG9hc4z2U9n9SmuRvU9O1HULppJbe4eaZx9xcDJ4ADIwqgYHcBWwkksIsOjujLYtdJtAh3Wnkw07jrbqRT96ucDtyT11UDhQBQBQBQBQBQBQCVtv0bWup+2cYLkeTcR894cvCLw3secHvqjWVhhPBP7u71TRTu6jCbq2HK5i4kL1F/wD5AfGNQV7oKjWzKl7r+xvUb2cdktqGPRNo7a8GbeVWPWh8Vx50PGuXutHXFu/fjs4+RJU68Km5m2rRMwUAVQBQBQBQBQAKuAZpljAZqq1mU2C3r23FraHdLmWXkIovGbPYTyH091Stpoi5r7eyuLNardU6fqzDstmdV1rBuybCzP3MZ8NIvDgQcHiMjLYH4prq7PRVC22rbLiyMrXM6noio7LbKWumxeDs4gufKc8Xc9rvzPm5DqAqSNY3dAFAFAFAFAFAFAFAFAFAFAFAFAeMoPA8uygELaTomsLtjJErWs2ciSA7o3u0x+T1+93T31RpNYZVPAqz7K67p/2vLFfRDGFfhJj9Ig5/TNRtxoe1rb44fpsNind1YeZhfZBa3O7qVlcW5zje3SV8/jBf1ZqFrdG5LbSnnmbcNIL8yNvZ7c2Evk3KL3PlPWAqMqaGvIfkzy2mzG7pPzNrBq9vJ5E8LeaRT++tSVncR3wf0Mqqwe5mUsynkynzEGsTo1Fvi/oXa8eJ48yjmyjzkCio1Hui/oNePEw7nXbaL+suIV88i/xrNCwuZ9mD+ha61Nb2jSX/AEiWEX3YyHsjRm/WcD9db1LQV3Pesc2YJXtJeZhx7W315w0vTZnB5SSgqn7l/bqVodG4rbVn8l+5rT0g/wAqNjB0b6nfHOqXohjJ4wwDPDHIkYHy79TVvo+2odiKzx3s06lxUnvY9bLbAWOm4NtCDIPu0njycuYY8F/RAFbphGigCgCgCgCgCgCgCgCgCgCgCgCgCgCgCgCgPKA/MkYYYYAg9RGR8hoBe1DYLTZ8+FsoMnmVQRn5yYNATbano/0+AHwVvu8/usx+l6oCTa7YRxH2tcce0n6TRjJudm9Cgmx4VN79Jx9BqqBWtmujPTJADJahjjrlm+jwlAPGmbIWNscwWkCMPfCNS3ziM0BugKA9oAoAoAoAoAoAoAoAoA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fsancak\Desktop\Traditional_Well-Kera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0007">
            <a:off x="4767258" y="3878278"/>
            <a:ext cx="3215984" cy="2411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Başlık 1"/>
          <p:cNvSpPr txBox="1">
            <a:spLocks/>
          </p:cNvSpPr>
          <p:nvPr/>
        </p:nvSpPr>
        <p:spPr bwMode="auto">
          <a:xfrm>
            <a:off x="285720" y="1628800"/>
            <a:ext cx="8648454" cy="1787082"/>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tr-TR" sz="5400" b="1" kern="0" spc="50" dirty="0" smtClean="0">
                <a:ln w="11430"/>
                <a:solidFill>
                  <a:srgbClr val="18029A"/>
                </a:solidFill>
              </a:rPr>
              <a:t>NUMUNE ALMA İŞLEMLERİ</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Tree>
  </p:cSld>
  <p:clrMapOvr>
    <a:masterClrMapping/>
  </p:clrMapOvr>
  <p:transition spd="med">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8229600" cy="1143000"/>
          </a:xfrm>
        </p:spPr>
        <p:txBody>
          <a:bodyPr>
            <a:normAutofit/>
          </a:bodyPr>
          <a:lstStyle/>
          <a:p>
            <a:r>
              <a:rPr lang="tr-TR" sz="3600" b="1" dirty="0" smtClean="0">
                <a:solidFill>
                  <a:srgbClr val="FF0000"/>
                </a:solidFill>
              </a:rPr>
              <a:t>Kuyu Tahliyesi </a:t>
            </a:r>
            <a:endParaRPr lang="tr-TR" sz="3600" b="1" dirty="0">
              <a:solidFill>
                <a:srgbClr val="FF0000"/>
              </a:solidFill>
            </a:endParaRPr>
          </a:p>
        </p:txBody>
      </p:sp>
      <p:sp>
        <p:nvSpPr>
          <p:cNvPr id="3" name="2 İçerik Yer Tutucusu"/>
          <p:cNvSpPr>
            <a:spLocks noGrp="1"/>
          </p:cNvSpPr>
          <p:nvPr>
            <p:ph idx="1"/>
          </p:nvPr>
        </p:nvSpPr>
        <p:spPr>
          <a:xfrm>
            <a:off x="571472" y="1142984"/>
            <a:ext cx="8215370" cy="5143536"/>
          </a:xfrm>
        </p:spPr>
        <p:txBody>
          <a:bodyPr/>
          <a:lstStyle/>
          <a:p>
            <a:pPr lvl="0">
              <a:buFont typeface="Wingdings" pitchFamily="2" charset="2"/>
              <a:buChar char="Ø"/>
            </a:pPr>
            <a:r>
              <a:rPr lang="tr-TR" sz="2100" dirty="0" smtClean="0"/>
              <a:t>Değişkenler ölçülerek kuyu tahliyesi </a:t>
            </a:r>
          </a:p>
          <a:p>
            <a:pPr lvl="1"/>
            <a:r>
              <a:rPr lang="tr-TR" sz="2100" dirty="0" smtClean="0"/>
              <a:t>Elektrik iletkenliği (</a:t>
            </a:r>
            <a:r>
              <a:rPr lang="tr-TR" sz="2100" dirty="0" smtClean="0">
                <a:sym typeface="Symbol"/>
              </a:rPr>
              <a:t></a:t>
            </a:r>
            <a:r>
              <a:rPr lang="tr-TR" sz="2100" dirty="0" smtClean="0"/>
              <a:t>),</a:t>
            </a:r>
          </a:p>
          <a:p>
            <a:pPr lvl="1"/>
            <a:r>
              <a:rPr lang="tr-TR" sz="2100" dirty="0" err="1" smtClean="0"/>
              <a:t>pH</a:t>
            </a:r>
            <a:r>
              <a:rPr lang="tr-TR" sz="2100" dirty="0" smtClean="0"/>
              <a:t>,</a:t>
            </a:r>
          </a:p>
          <a:p>
            <a:pPr lvl="1"/>
            <a:r>
              <a:rPr lang="tr-TR" sz="2100" dirty="0" smtClean="0"/>
              <a:t>Sıcaklık,</a:t>
            </a:r>
          </a:p>
          <a:p>
            <a:pPr lvl="1"/>
            <a:r>
              <a:rPr lang="tr-TR" sz="2100" dirty="0" smtClean="0"/>
              <a:t>Redoks potansiyeli (</a:t>
            </a:r>
            <a:r>
              <a:rPr lang="tr-TR" sz="2100" i="1" dirty="0" smtClean="0"/>
              <a:t>E</a:t>
            </a:r>
            <a:r>
              <a:rPr lang="tr-TR" sz="2100" baseline="-25000" dirty="0" smtClean="0"/>
              <a:t>h</a:t>
            </a:r>
            <a:r>
              <a:rPr lang="tr-TR" sz="2100" dirty="0" smtClean="0"/>
              <a:t>),</a:t>
            </a:r>
          </a:p>
          <a:p>
            <a:pPr lvl="1"/>
            <a:r>
              <a:rPr lang="tr-TR" sz="2100" dirty="0" smtClean="0"/>
              <a:t>Bulanıklık </a:t>
            </a:r>
            <a:endParaRPr lang="tr-TR" sz="2000" dirty="0" smtClean="0"/>
          </a:p>
          <a:p>
            <a:pPr lvl="0">
              <a:buFont typeface="Wingdings" pitchFamily="2" charset="2"/>
              <a:buChar char="Ø"/>
            </a:pPr>
            <a:endParaRPr lang="tr-TR" sz="2200" b="1" dirty="0" smtClean="0">
              <a:solidFill>
                <a:srgbClr val="2103D7"/>
              </a:solidFill>
            </a:endParaRPr>
          </a:p>
          <a:p>
            <a:pPr lvl="0">
              <a:buFont typeface="Wingdings" pitchFamily="2" charset="2"/>
              <a:buChar char="Ø"/>
            </a:pPr>
            <a:r>
              <a:rPr lang="tr-TR" sz="2200" b="1" dirty="0" smtClean="0">
                <a:solidFill>
                  <a:srgbClr val="2103D7"/>
                </a:solidFill>
              </a:rPr>
              <a:t>Kuyu hacminin </a:t>
            </a:r>
            <a:r>
              <a:rPr lang="tr-TR" sz="2400" b="1" dirty="0" smtClean="0">
                <a:solidFill>
                  <a:srgbClr val="FF0000"/>
                </a:solidFill>
              </a:rPr>
              <a:t>en az 3 katı </a:t>
            </a:r>
          </a:p>
          <a:p>
            <a:pPr lvl="0" algn="just">
              <a:buNone/>
            </a:pPr>
            <a:r>
              <a:rPr lang="tr-TR" sz="2200" b="1" dirty="0" smtClean="0">
                <a:solidFill>
                  <a:srgbClr val="2103D7"/>
                </a:solidFill>
              </a:rPr>
              <a:t>hacmindeki suyun uzaklaştırılmasıdır. </a:t>
            </a:r>
          </a:p>
          <a:p>
            <a:pPr lvl="0">
              <a:buFont typeface="Wingdings" pitchFamily="2" charset="2"/>
              <a:buChar char="q"/>
            </a:pPr>
            <a:endParaRPr lang="tr-TR" sz="2000" b="1" dirty="0" smtClean="0"/>
          </a:p>
          <a:p>
            <a:pPr lvl="0">
              <a:buNone/>
            </a:pPr>
            <a:endParaRPr lang="tr-TR" sz="2000" dirty="0"/>
          </a:p>
        </p:txBody>
      </p:sp>
      <p:pic>
        <p:nvPicPr>
          <p:cNvPr id="4" name="3 Resim" descr="http://www.ysi.com/media/accessories/YSI-3059-Flow-Cell-Field.jpg"/>
          <p:cNvPicPr/>
          <p:nvPr/>
        </p:nvPicPr>
        <p:blipFill>
          <a:blip r:embed="rId3" cstate="print"/>
          <a:srcRect/>
          <a:stretch>
            <a:fillRect/>
          </a:stretch>
        </p:blipFill>
        <p:spPr bwMode="auto">
          <a:xfrm rot="1151116">
            <a:off x="6138598" y="1435277"/>
            <a:ext cx="2500330" cy="1696221"/>
          </a:xfrm>
          <a:prstGeom prst="rect">
            <a:avLst/>
          </a:prstGeom>
          <a:ln>
            <a:noFill/>
          </a:ln>
          <a:effectLst>
            <a:outerShdw blurRad="292100" dist="139700" dir="2700000" algn="tl" rotWithShape="0">
              <a:srgbClr val="333333">
                <a:alpha val="65000"/>
              </a:srgbClr>
            </a:outerShdw>
          </a:effectLst>
        </p:spPr>
      </p:pic>
      <p:pic>
        <p:nvPicPr>
          <p:cNvPr id="5"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yagram"/>
          <p:cNvGraphicFramePr/>
          <p:nvPr/>
        </p:nvGraphicFramePr>
        <p:xfrm>
          <a:off x="5286380" y="3857628"/>
          <a:ext cx="3571900" cy="28574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Metin kutusu"/>
          <p:cNvSpPr txBox="1"/>
          <p:nvPr/>
        </p:nvSpPr>
        <p:spPr>
          <a:xfrm>
            <a:off x="4357686" y="1643050"/>
            <a:ext cx="1357322" cy="646331"/>
          </a:xfrm>
          <a:prstGeom prst="rect">
            <a:avLst/>
          </a:prstGeom>
          <a:noFill/>
        </p:spPr>
        <p:txBody>
          <a:bodyPr wrap="square" rtlCol="0">
            <a:spAutoFit/>
          </a:bodyPr>
          <a:lstStyle/>
          <a:p>
            <a:r>
              <a:rPr lang="tr-TR" b="1" dirty="0" smtClean="0">
                <a:solidFill>
                  <a:srgbClr val="2103D7"/>
                </a:solidFill>
              </a:rPr>
              <a:t>Sürekli akış ölçer</a:t>
            </a:r>
            <a:endParaRPr lang="tr-TR" b="1" dirty="0">
              <a:solidFill>
                <a:srgbClr val="2103D7"/>
              </a:solidFill>
            </a:endParaRPr>
          </a:p>
        </p:txBody>
      </p:sp>
      <p:cxnSp>
        <p:nvCxnSpPr>
          <p:cNvPr id="9" name="8 Dirsek Bağlayıcısı"/>
          <p:cNvCxnSpPr/>
          <p:nvPr/>
        </p:nvCxnSpPr>
        <p:spPr>
          <a:xfrm>
            <a:off x="5214942" y="2000240"/>
            <a:ext cx="714380" cy="35719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pic>
        <p:nvPicPr>
          <p:cNvPr id="10" name="Picture 3" descr="C:\Users\Pc\Pictures\images0KYX6XDU.jpg"/>
          <p:cNvPicPr>
            <a:picLocks noChangeAspect="1" noChangeArrowheads="1"/>
          </p:cNvPicPr>
          <p:nvPr/>
        </p:nvPicPr>
        <p:blipFill>
          <a:blip r:embed="rId10" cstate="print"/>
          <a:srcRect/>
          <a:stretch>
            <a:fillRect/>
          </a:stretch>
        </p:blipFill>
        <p:spPr bwMode="auto">
          <a:xfrm>
            <a:off x="827584" y="4725144"/>
            <a:ext cx="3156128" cy="1852102"/>
          </a:xfrm>
          <a:prstGeom prst="rect">
            <a:avLst/>
          </a:prstGeom>
          <a:ln>
            <a:noFill/>
          </a:ln>
          <a:effectLst>
            <a:softEdge rad="112500"/>
          </a:effec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8229600" cy="1143000"/>
          </a:xfrm>
        </p:spPr>
        <p:txBody>
          <a:bodyPr>
            <a:normAutofit/>
          </a:bodyPr>
          <a:lstStyle/>
          <a:p>
            <a:r>
              <a:rPr lang="tr-TR" sz="3600" b="1" dirty="0" smtClean="0">
                <a:solidFill>
                  <a:srgbClr val="FF0000"/>
                </a:solidFill>
              </a:rPr>
              <a:t>Kuyu Tahliyesi </a:t>
            </a:r>
            <a:endParaRPr lang="tr-TR" sz="3600" dirty="0">
              <a:solidFill>
                <a:srgbClr val="FF0000"/>
              </a:solidFill>
            </a:endParaRPr>
          </a:p>
        </p:txBody>
      </p:sp>
      <p:pic>
        <p:nvPicPr>
          <p:cNvPr id="8"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pic>
        <p:nvPicPr>
          <p:cNvPr id="25601" name="Picture 1" descr="C:\Users\Pc\Pictures\frustrated math student.jpg"/>
          <p:cNvPicPr>
            <a:picLocks noChangeAspect="1" noChangeArrowheads="1"/>
          </p:cNvPicPr>
          <p:nvPr/>
        </p:nvPicPr>
        <p:blipFill>
          <a:blip r:embed="rId4" cstate="print"/>
          <a:srcRect/>
          <a:stretch>
            <a:fillRect/>
          </a:stretch>
        </p:blipFill>
        <p:spPr bwMode="auto">
          <a:xfrm rot="1644921">
            <a:off x="5871051" y="4482993"/>
            <a:ext cx="2723092" cy="1852103"/>
          </a:xfrm>
          <a:prstGeom prst="rect">
            <a:avLst/>
          </a:prstGeom>
          <a:ln>
            <a:noFill/>
          </a:ln>
          <a:effectLst>
            <a:softEdge rad="112500"/>
          </a:effectLst>
        </p:spPr>
      </p:pic>
      <p:pic>
        <p:nvPicPr>
          <p:cNvPr id="25602" name="Picture 2" descr="C:\Users\Pc\Pictures\images (2).jpg"/>
          <p:cNvPicPr>
            <a:picLocks noChangeAspect="1" noChangeArrowheads="1"/>
          </p:cNvPicPr>
          <p:nvPr/>
        </p:nvPicPr>
        <p:blipFill>
          <a:blip r:embed="rId5" cstate="print"/>
          <a:srcRect/>
          <a:stretch>
            <a:fillRect/>
          </a:stretch>
        </p:blipFill>
        <p:spPr bwMode="auto">
          <a:xfrm rot="19042170">
            <a:off x="1279868" y="4372838"/>
            <a:ext cx="2340390" cy="195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1" descr="C:\Users\Pc\AppData\Local\Microsoft\Windows\Temporary Internet Files\Content.IE5\Q5X0RK3A\MM900282747[1].gif"/>
          <p:cNvPicPr>
            <a:picLocks noChangeAspect="1" noChangeArrowheads="1" noCrop="1"/>
          </p:cNvPicPr>
          <p:nvPr/>
        </p:nvPicPr>
        <p:blipFill>
          <a:blip r:embed="rId6" cstate="print"/>
          <a:srcRect/>
          <a:stretch>
            <a:fillRect/>
          </a:stretch>
        </p:blipFill>
        <p:spPr bwMode="auto">
          <a:xfrm rot="1659078">
            <a:off x="4285220" y="4428104"/>
            <a:ext cx="1219200" cy="1219200"/>
          </a:xfrm>
          <a:prstGeom prst="rect">
            <a:avLst/>
          </a:prstGeom>
          <a:noFill/>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213" y="1412776"/>
            <a:ext cx="455623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12" y="1412775"/>
            <a:ext cx="3641721" cy="231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980728"/>
            <a:ext cx="8678768" cy="5520106"/>
          </a:xfrm>
        </p:spPr>
        <p:txBody>
          <a:bodyPr/>
          <a:lstStyle/>
          <a:p>
            <a:pPr algn="just">
              <a:buNone/>
            </a:pPr>
            <a:r>
              <a:rPr lang="tr-TR" sz="2800" dirty="0" smtClean="0"/>
              <a:t>	- Büyük hacimli tahliye işleminin, zararlı olduğu veya yüzeyin altındaki kirletici dağılımını olumsuz etkileyebileceği (meselâ derin sondaj kuyuları için) durumlarda,uygulanabilir. </a:t>
            </a:r>
          </a:p>
          <a:p>
            <a:pPr algn="just">
              <a:buNone/>
            </a:pPr>
            <a:r>
              <a:rPr lang="tr-TR" sz="2800" dirty="0" smtClean="0"/>
              <a:t>	- Bu işlem daha çok, tabakanın önemli düzeyde geçirgen olduğu yerlerde, elek uzunluğu fazla olan açık sondaj kuyuları veya </a:t>
            </a:r>
            <a:r>
              <a:rPr lang="tr-TR" sz="2800" dirty="0" err="1" smtClean="0"/>
              <a:t>piezometreler</a:t>
            </a:r>
            <a:r>
              <a:rPr lang="tr-TR" sz="2800" dirty="0" smtClean="0"/>
              <a:t> için uygundur</a:t>
            </a:r>
          </a:p>
          <a:p>
            <a:pPr algn="just">
              <a:buNone/>
            </a:pPr>
            <a:r>
              <a:rPr lang="tr-TR" sz="2800" dirty="0" smtClean="0"/>
              <a:t>	- Sondaj kuyusunun sütunundaki suyun karışmasını en aza indirecek cihazlar kullanılmalıdır. Ataletli pompalar, çamur kutulu numune alma cihazları ve diğer kavramalı numune alma cihazları, mikro düzeyde tahliye işlemi için uygun değildir. </a:t>
            </a: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27</a:t>
            </a:fld>
            <a:endParaRPr lang="tr-TR">
              <a:solidFill>
                <a:prstClr val="black">
                  <a:tint val="75000"/>
                </a:prstClr>
              </a:solidFill>
            </a:endParaRPr>
          </a:p>
        </p:txBody>
      </p:sp>
      <p:sp>
        <p:nvSpPr>
          <p:cNvPr id="5" name="1 Başlık"/>
          <p:cNvSpPr>
            <a:spLocks noGrp="1"/>
          </p:cNvSpPr>
          <p:nvPr>
            <p:ph type="title"/>
          </p:nvPr>
        </p:nvSpPr>
        <p:spPr>
          <a:xfrm>
            <a:off x="457200" y="-27384"/>
            <a:ext cx="8229600" cy="1143000"/>
          </a:xfrm>
        </p:spPr>
        <p:txBody>
          <a:bodyPr/>
          <a:lstStyle/>
          <a:p>
            <a:r>
              <a:rPr lang="tr-TR" sz="4000" b="1" spc="50" dirty="0" smtClean="0">
                <a:ln w="11430"/>
                <a:solidFill>
                  <a:srgbClr val="FF0000"/>
                </a:solidFill>
                <a:latin typeface="+mn-lt"/>
              </a:rPr>
              <a:t>Mikro Düzeyde Tahliye işlemi</a:t>
            </a:r>
            <a:endParaRPr lang="tr-TR" sz="4000" b="1" spc="50" dirty="0">
              <a:ln w="11430"/>
              <a:solidFill>
                <a:srgbClr val="FF0000"/>
              </a:solidFill>
              <a:latin typeface="+mn-lt"/>
            </a:endParaRPr>
          </a:p>
        </p:txBody>
      </p:sp>
      <p:pic>
        <p:nvPicPr>
          <p:cNvPr id="7"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7384"/>
            <a:ext cx="8715404" cy="1143000"/>
          </a:xfrm>
        </p:spPr>
        <p:txBody>
          <a:bodyPr/>
          <a:lstStyle/>
          <a:p>
            <a:r>
              <a:rPr lang="tr-TR" sz="3200" b="1" spc="50" dirty="0" smtClean="0">
                <a:ln w="11430"/>
                <a:solidFill>
                  <a:srgbClr val="FF0000"/>
                </a:solidFill>
                <a:latin typeface="+mn-lt"/>
              </a:rPr>
              <a:t>Serbest Fazlı Kirleticilerden Numune Alma</a:t>
            </a:r>
            <a:endParaRPr lang="tr-TR" sz="3200" b="1" spc="50" dirty="0">
              <a:ln w="11430"/>
              <a:solidFill>
                <a:srgbClr val="FF0000"/>
              </a:solidFill>
              <a:latin typeface="+mn-lt"/>
            </a:endParaRPr>
          </a:p>
        </p:txBody>
      </p:sp>
      <p:sp>
        <p:nvSpPr>
          <p:cNvPr id="3" name="2 İçerik Yer Tutucusu"/>
          <p:cNvSpPr>
            <a:spLocks noGrp="1"/>
          </p:cNvSpPr>
          <p:nvPr>
            <p:ph idx="1"/>
          </p:nvPr>
        </p:nvSpPr>
        <p:spPr>
          <a:xfrm>
            <a:off x="395536" y="1124744"/>
            <a:ext cx="8291264" cy="5001419"/>
          </a:xfrm>
        </p:spPr>
        <p:txBody>
          <a:bodyPr/>
          <a:lstStyle/>
          <a:p>
            <a:pPr algn="just">
              <a:buFont typeface="Wingdings" pitchFamily="2" charset="2"/>
              <a:buChar char="Ø"/>
            </a:pPr>
            <a:r>
              <a:rPr lang="tr-TR" b="1" dirty="0" smtClean="0">
                <a:solidFill>
                  <a:srgbClr val="2103D7"/>
                </a:solidFill>
              </a:rPr>
              <a:t>SFHS</a:t>
            </a:r>
          </a:p>
          <a:p>
            <a:pPr algn="just">
              <a:buNone/>
            </a:pPr>
            <a:r>
              <a:rPr lang="tr-TR" sz="2400" dirty="0" smtClean="0"/>
              <a:t>	</a:t>
            </a:r>
            <a:r>
              <a:rPr lang="tr-TR" sz="2400" dirty="0" err="1" smtClean="0"/>
              <a:t>SFHS’in</a:t>
            </a:r>
            <a:r>
              <a:rPr lang="tr-TR" sz="2400" dirty="0" smtClean="0"/>
              <a:t> yoğunluğu sudan daha azdır ve bu nedenle yeraltı suyunun yüzeyinde yüzer ve taban suyunda yoğun hale gelir. Doymamış bölgede de bulunabilirler. Bu sebeple, numune alma faaliyetleri, bu alanlardan numune toplayacak şekilde tasarımlanmalıdır. </a:t>
            </a:r>
          </a:p>
          <a:p>
            <a:pPr algn="just">
              <a:buFont typeface="Wingdings" pitchFamily="2" charset="2"/>
              <a:buChar char="Ø"/>
            </a:pPr>
            <a:endParaRPr lang="tr-TR" b="1" dirty="0" smtClean="0">
              <a:solidFill>
                <a:srgbClr val="2103D7"/>
              </a:solidFill>
            </a:endParaRPr>
          </a:p>
          <a:p>
            <a:pPr algn="just">
              <a:buFont typeface="Wingdings" pitchFamily="2" charset="2"/>
              <a:buChar char="Ø"/>
            </a:pPr>
            <a:r>
              <a:rPr lang="tr-TR" b="1" dirty="0" smtClean="0">
                <a:solidFill>
                  <a:srgbClr val="2103D7"/>
                </a:solidFill>
              </a:rPr>
              <a:t>SFYS</a:t>
            </a:r>
            <a:endParaRPr lang="tr-TR" dirty="0" smtClean="0">
              <a:solidFill>
                <a:srgbClr val="2103D7"/>
              </a:solidFill>
            </a:endParaRPr>
          </a:p>
          <a:p>
            <a:pPr algn="just">
              <a:buNone/>
            </a:pPr>
            <a:r>
              <a:rPr lang="tr-TR" sz="2400" dirty="0" smtClean="0"/>
              <a:t>	SFYS sudan daha yoğundur ve doymamış ve doymuş bölgeden geçerek aşağıya, yeraltı su tabanına doğru hareket edebilir. SFYS kirlenmesi olduğundan, izleme noktaları geçirgen katmanın tüm kalınlığını kapsamalıdır</a:t>
            </a:r>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28</a:t>
            </a:fld>
            <a:endParaRPr lang="tr-TR">
              <a:solidFill>
                <a:prstClr val="black">
                  <a:tint val="75000"/>
                </a:prstClr>
              </a:solidFill>
            </a:endParaRPr>
          </a:p>
        </p:txBody>
      </p:sp>
      <p:pic>
        <p:nvPicPr>
          <p:cNvPr id="21508" name="Picture 4" descr="C:\Users\Pc\Pictures\indir.jpg"/>
          <p:cNvPicPr>
            <a:picLocks noChangeAspect="1" noChangeArrowheads="1"/>
          </p:cNvPicPr>
          <p:nvPr/>
        </p:nvPicPr>
        <p:blipFill>
          <a:blip r:embed="rId3" cstate="print"/>
          <a:srcRect/>
          <a:stretch>
            <a:fillRect/>
          </a:stretch>
        </p:blipFill>
        <p:spPr bwMode="auto">
          <a:xfrm rot="1541112">
            <a:off x="5908840" y="3304785"/>
            <a:ext cx="2044488" cy="1360514"/>
          </a:xfrm>
          <a:prstGeom prst="rect">
            <a:avLst/>
          </a:prstGeom>
          <a:ln>
            <a:noFill/>
          </a:ln>
          <a:effectLst>
            <a:softEdge rad="112500"/>
          </a:effectLst>
        </p:spPr>
      </p:pic>
    </p:spTree>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Pc\Desktop\1.png"/>
          <p:cNvPicPr/>
          <p:nvPr/>
        </p:nvPicPr>
        <p:blipFill>
          <a:blip r:embed="rId3" cstate="print"/>
          <a:srcRect/>
          <a:stretch>
            <a:fillRect/>
          </a:stretch>
        </p:blipFill>
        <p:spPr bwMode="auto">
          <a:xfrm>
            <a:off x="642910" y="1643050"/>
            <a:ext cx="8072494" cy="4857784"/>
          </a:xfrm>
          <a:prstGeom prst="rect">
            <a:avLst/>
          </a:prstGeom>
          <a:ln>
            <a:noFill/>
          </a:ln>
          <a:effectLst>
            <a:outerShdw blurRad="292100" dist="139700" dir="2700000" algn="tl" rotWithShape="0">
              <a:srgbClr val="333333">
                <a:alpha val="65000"/>
              </a:srgbClr>
            </a:outerShdw>
          </a:effectLst>
        </p:spPr>
      </p:pic>
      <p:sp>
        <p:nvSpPr>
          <p:cNvPr id="5" name="Başlık 1"/>
          <p:cNvSpPr>
            <a:spLocks noGrp="1"/>
          </p:cNvSpPr>
          <p:nvPr>
            <p:ph type="title"/>
          </p:nvPr>
        </p:nvSpPr>
        <p:spPr>
          <a:xfrm>
            <a:off x="714348" y="0"/>
            <a:ext cx="8229600" cy="1143000"/>
          </a:xfrm>
        </p:spPr>
        <p:txBody>
          <a:bodyPr/>
          <a:lstStyle/>
          <a:p>
            <a:r>
              <a:rPr lang="tr-TR" b="1" dirty="0" smtClean="0">
                <a:solidFill>
                  <a:srgbClr val="FF0000"/>
                </a:solidFill>
              </a:rPr>
              <a:t>Kirletici </a:t>
            </a:r>
            <a:r>
              <a:rPr lang="en-US" b="1" dirty="0" err="1" smtClean="0">
                <a:solidFill>
                  <a:srgbClr val="FF0000"/>
                </a:solidFill>
              </a:rPr>
              <a:t>Özellikler</a:t>
            </a:r>
            <a:r>
              <a:rPr lang="tr-TR" b="1" dirty="0" smtClean="0">
                <a:solidFill>
                  <a:srgbClr val="FF0000"/>
                </a:solidFill>
              </a:rPr>
              <a:t>i</a:t>
            </a:r>
            <a:endParaRPr lang="tr-TR" dirty="0">
              <a:solidFill>
                <a:srgbClr val="FF0000"/>
              </a:solidFill>
            </a:endParaRPr>
          </a:p>
        </p:txBody>
      </p:sp>
      <p:sp>
        <p:nvSpPr>
          <p:cNvPr id="6" name="5 Metin kutusu"/>
          <p:cNvSpPr txBox="1"/>
          <p:nvPr/>
        </p:nvSpPr>
        <p:spPr>
          <a:xfrm>
            <a:off x="1643042" y="928670"/>
            <a:ext cx="6858048" cy="461665"/>
          </a:xfrm>
          <a:prstGeom prst="rect">
            <a:avLst/>
          </a:prstGeom>
          <a:noFill/>
        </p:spPr>
        <p:txBody>
          <a:bodyPr wrap="square" rtlCol="0">
            <a:spAutoFit/>
          </a:bodyPr>
          <a:lstStyle/>
          <a:p>
            <a:r>
              <a:rPr lang="tr-TR" sz="2400" b="1" dirty="0" smtClean="0">
                <a:solidFill>
                  <a:srgbClr val="252AE7"/>
                </a:solidFill>
              </a:rPr>
              <a:t>Yoğun ve çözünür bir kirleticinin yeraltında yayılımı</a:t>
            </a: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0" name="Picture 8" descr="C:\Users\Pc\Pictures\untitled.png"/>
          <p:cNvPicPr>
            <a:picLocks noChangeAspect="1" noChangeArrowheads="1"/>
          </p:cNvPicPr>
          <p:nvPr/>
        </p:nvPicPr>
        <p:blipFill>
          <a:blip r:embed="rId3" cstate="print"/>
          <a:srcRect/>
          <a:stretch>
            <a:fillRect/>
          </a:stretch>
        </p:blipFill>
        <p:spPr bwMode="auto">
          <a:xfrm rot="19861847">
            <a:off x="529732" y="4848371"/>
            <a:ext cx="1414395" cy="1854590"/>
          </a:xfrm>
          <a:prstGeom prst="rect">
            <a:avLst/>
          </a:prstGeom>
          <a:ln>
            <a:noFill/>
          </a:ln>
          <a:effectLst>
            <a:softEdge rad="112500"/>
          </a:effectLst>
        </p:spPr>
      </p:pic>
      <p:sp>
        <p:nvSpPr>
          <p:cNvPr id="3" name="2 İçerik Yer Tutucusu"/>
          <p:cNvSpPr>
            <a:spLocks noGrp="1"/>
          </p:cNvSpPr>
          <p:nvPr>
            <p:ph idx="1"/>
          </p:nvPr>
        </p:nvSpPr>
        <p:spPr>
          <a:xfrm>
            <a:off x="323528" y="908720"/>
            <a:ext cx="8363272" cy="5217443"/>
          </a:xfrm>
        </p:spPr>
        <p:txBody>
          <a:bodyPr/>
          <a:lstStyle/>
          <a:p>
            <a:pPr algn="just">
              <a:buNone/>
            </a:pPr>
            <a:r>
              <a:rPr lang="tr-TR" sz="2800" dirty="0" smtClean="0"/>
              <a:t>		</a:t>
            </a:r>
          </a:p>
          <a:p>
            <a:pPr algn="just">
              <a:buFont typeface="Wingdings" pitchFamily="2" charset="2"/>
              <a:buChar char="q"/>
            </a:pPr>
            <a:r>
              <a:rPr lang="tr-TR" sz="2800" dirty="0" smtClean="0"/>
              <a:t>Bu </a:t>
            </a:r>
            <a:r>
              <a:rPr lang="tr-TR" sz="2800" dirty="0" err="1" smtClean="0"/>
              <a:t>standard</a:t>
            </a:r>
            <a:r>
              <a:rPr lang="tr-TR" sz="2800" dirty="0" smtClean="0"/>
              <a:t>, kirlenmiş olması muhtemel sahalardaki yeraltı suyundan numune almayı kapsamaktadır. </a:t>
            </a:r>
          </a:p>
          <a:p>
            <a:pPr algn="just">
              <a:buNone/>
            </a:pPr>
            <a:endParaRPr lang="tr-TR" sz="2800" dirty="0" smtClean="0"/>
          </a:p>
          <a:p>
            <a:pPr algn="just">
              <a:buFont typeface="Wingdings" pitchFamily="2" charset="2"/>
              <a:buChar char="q"/>
            </a:pPr>
            <a:r>
              <a:rPr lang="tr-TR" sz="2800" dirty="0" smtClean="0"/>
              <a:t>ISO 5667-11’de verilen kılavuzun uygulanamadığı durumlarda, kaynağı yüzeyde veya yüzeyin hemen altında olan kirleticilerin aşağı doğru hareketi sonucunda yüzeyin alt kısımlarında ortaya çıkabilen kirlenme durumunda uygulanmaktadır. </a:t>
            </a:r>
          </a:p>
          <a:p>
            <a:pPr marL="0" marR="0">
              <a:spcBef>
                <a:spcPts val="0"/>
              </a:spcBef>
              <a:spcAft>
                <a:spcPts val="0"/>
              </a:spcAft>
              <a:buFont typeface="+mj-lt"/>
              <a:buAutoNum type="arabicPeriod"/>
            </a:pPr>
            <a:endParaRPr lang="tr-TR" sz="2800" dirty="0" smtClean="0">
              <a:solidFill>
                <a:srgbClr val="DD4B39"/>
              </a:solidFill>
            </a:endParaRPr>
          </a:p>
          <a:p>
            <a:pPr algn="just">
              <a:buNone/>
            </a:pPr>
            <a:endParaRPr lang="tr-TR" sz="2800" dirty="0" smtClean="0"/>
          </a:p>
          <a:p>
            <a:pPr algn="just">
              <a:buNone/>
            </a:pPr>
            <a:endParaRPr lang="tr-TR" sz="2800"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a:t>
            </a:fld>
            <a:endParaRPr lang="tr-TR">
              <a:solidFill>
                <a:prstClr val="black">
                  <a:tint val="75000"/>
                </a:prstClr>
              </a:solidFill>
            </a:endParaRPr>
          </a:p>
        </p:txBody>
      </p:sp>
      <p:sp>
        <p:nvSpPr>
          <p:cNvPr id="5" name="4 Dikdörtgen"/>
          <p:cNvSpPr/>
          <p:nvPr/>
        </p:nvSpPr>
        <p:spPr>
          <a:xfrm>
            <a:off x="2123728" y="201325"/>
            <a:ext cx="5040560" cy="707886"/>
          </a:xfrm>
          <a:prstGeom prst="rect">
            <a:avLst/>
          </a:prstGeom>
        </p:spPr>
        <p:txBody>
          <a:bodyPr wrap="square">
            <a:spAutoFit/>
          </a:bodyPr>
          <a:lstStyle/>
          <a:p>
            <a:pPr algn="ctr" eaLnBrk="0" fontAlgn="base" hangingPunct="0">
              <a:spcBef>
                <a:spcPct val="0"/>
              </a:spcBef>
              <a:spcAft>
                <a:spcPct val="0"/>
              </a:spcAft>
              <a:defRPr/>
            </a:pPr>
            <a:r>
              <a:rPr lang="tr-TR" sz="4000" b="1" kern="0" spc="50" dirty="0" smtClean="0">
                <a:ln w="11430"/>
                <a:solidFill>
                  <a:srgbClr val="FF0000"/>
                </a:solidFill>
                <a:ea typeface="+mj-ea"/>
                <a:cs typeface="+mj-cs"/>
              </a:rPr>
              <a:t>KAPSAM </a:t>
            </a:r>
          </a:p>
        </p:txBody>
      </p:sp>
      <p:pic>
        <p:nvPicPr>
          <p:cNvPr id="6"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
        <p:nvSpPr>
          <p:cNvPr id="74754" name="AutoShape 2" descr="data:image/jpeg;base64,/9j/4AAQSkZJRgABAQAAAQABAAD/2wCEAAkGBxQSEhUUExQUFhQVGBQYGBgXGBQeGBYaFRQdHBgVGBQYHSggGBwlGxcVIjMhJSkrLi4uGCAzODMsNygtLisBCgoKDg0OGxAQGywmICQsLCwtLC8sLCwsLCwsLCwsLCwsLCwsLCwsLCwsLCwsLCwsLCwsLCwsLCwsLCwsLCwsLP/AABEIAQEAxAMBEQACEQEDEQH/xAAcAAEAAQUBAQAAAAAAAAAAAAAAAwIEBQYHAQj/xABPEAACAQIDBQUDCAMLCwUBAAABAgADEQQSIQUGMUFREyJhcYEHFDIjQlJigpGSoTNysQgVJFNjg6LBwtLwFzRDVXOTsrPR4fElVHTT4xb/xAAbAQEAAgMBAQAAAAAAAAAAAAAAAgMBBAUGB//EADgRAAIBAwMCAwYEBgEFAQAAAAABAgMEERIhMQVBE1GBImFxobHRMpHB4QYUI0JS8EMVM1Oi8ST/2gAMAwEAAhEDEQA/AO4wBAEAQBAEAQBAEAixNcU1LNoo4yurVjSg5y4RKEHOSiuSRWuLjUGTTTWURawezII69YIpZtAoJPpIVKkacHOXCJRi5SUV3INmYztqava173HQg8JTZ3KuKKqLuTr0nSm4Mu5slQgCAIAgCAIAgCAIAgCAIAgCAIAgHhNuMw3jkHsyBAOf4ve41sVjcEV/RshpsOaqE7RW8Q50PME9NeV1ieLZrzaX6/obthHNZPyM5uztG3yTnT5h/s/9P/E0uj3uP6E/T7fYvvrf/kj6/c2SeiOWc5xm1HxWLrOrH3ekDh6YBOWoyuGq1SOB76hAeiHrOB1q42VGPxf6I6dhS/5H6Gxbp17Z6f2h+w/2ZHodXGqk/ivo/wBDPUYZxP0NknoTllltTaK0VudWPwrzP/QeM07y8hbQ1S57LzL6FCVaWF+ZFsHFNVpZ34lm8h0AlfTa869DXPnLJXdONOppj5IyU6BrCAIAgCAIAgCAIAgCAIAgCAa5j95KBr1sC7dnWKdzNYLVDpcZG+le4ynU20vyouYa6M4+af0LKT0zjL3otNj7cenZal2T+kvrzE83YdVqUsQq7x+a+51rmyjP2obP5G1UK6uuZSCOv+OE9PTqwqR1QeUcecJQeJI4tuX8riMZiP4yoSD/ALSo7n+zON1mWVCPxZ0rGOMs3BVnDUcbo6D3Lzb+8LjCZKZtiazCih6Fgc1b7KBm8wOs9PbX6nRcp8x595x6tq41ElwzG4LBLSppTQWVAFHpzPiePrPO1ZOpNzlyzrQSikkX+zqvZ1FbkDr5HQy20n4VaMv93K7iOum0bRtLHrRW51Y8B18fKeku7uNvDL57I49ChKrLC4NPxdVqjFmNyfy8B0E8lXqTrT1ze53acI046Ymzbsj5H7TT0nR1i2XxZyL7/vP0MtOoaZ4TbU8JhtJZYCm+o4GE8rKB7MgQBAEAQBAEAQBAEAQDiftswdsbSqD59ED1pu2t+tmX7hMMnE2jCvnRW+kqt+IXnh5U9M3HyZ6GMspMvaFVkvlYrmBBt4i33+M2betUoSzB/ZlNWnGosSMPuzsT3Wm6XDXckHwygC45HQy+7r+PJSx2IUafhpozISa+ktye9nM6TGRkmdIyCkxpGRWYsbsbnx8Jmo5TeZPJiCUVhERWUuJZk2TdxrUTfgGP7AZ6HpTxbvPZv9Dk3q/q7eRTjtvImiDOevzR68/SRuerU6e1P2n8jNKynPeWy+ZgXr1MTUVHY2Zh3RooHPTnpfjOE61e9rRhN7N8dv8AfidHw6dvTcordLk3UCeySxsjgnsyBAEAQBAEAQBALbaWNWhSeq+bJTUs2UEkKurHKNTYXOmukA1jGbwUMQFq4PEqzDRlVrNY8C1JrHQ9RznF6tGrCKrUpNY2ePI37LRJunNZzwTYTeGoPjCv+R+8aflNKh1mtHaaT+TNmpYU3+F4+Zq/tOw5xq0Hooxal2oZe7ez5SDx1sU4DqZ1aXU6FTnZ+81HaVIe8uN3AfdqQYEMFCkMCCMnd1B15Ti3UV40muMnQpN+GsmVVJWokmyQJJqJHJUEk9JjJVkmdJjIyRpGQUjSMlJSRcTOSMpIOJJMpYm2W5te9uV+tpFuWnTnbyMpLOruQssolEsTMpuzhr1C/wBEaebf9r/fOn0ejmq5vsvqaV/UxBR8zZ56Q5IgCAIAgCAIAgCAeMoIsdQeI6wD503p2M2zscyJoFYVKJ+oxuo8bWKHrlPWV1IKcXGXDLYSaakjouzMUtamlReDgHyPMehuPSeNqUHSm4Psd2E1OKki+VZKMTDZMqy5Ig2SqssUSDZWFliiRyVhJJRMZKsklpMZGSNIyeFJjSMlJWRcTOSgrIOJJMjZZW4kkyFllTiTTMxsnG0qVPvHvEkkAHyA+4TrWVzQt6OJPd7mjcUalWpstiSrvGg4K5+4f1yc+s0o/hi38iEbCo+WizbeV2IVKQuTYXJNyfCwmo+t1JSUadPd8bl//T4xWZy+RsdHNlGa2a2tuF/C89BDVpWrnucuWM7cFcmYEAQBAEAjr11QZnIUdTwldSrCnHVN4RKMJTeIrLLX9+KH8Ys1v+o2v/kRb/K1v8WaX7T9m08ZRR6JDVqLaAcXR7BlHiDlb0PWZd9bv+9GY29Vf2swO5WHr0g1OrTZUPeUm1geBHHnofQzldQdKo1ODTfDN+2U4pxkjbEWaMUXtkyrLkiDZKqyxIg2SqssUSLZIEk1EjkqCSWkxkZJnSMnhSY0jJQUkHEkmRssg0STImWVNEkyJ1lTRNMgdZTJFiZC4lMkWJmf3c2bb5Vhqfh8B9L1/Z5zudJstK8afL4+Hn6nMvbjU/Djx3M9O4c4QBAEAQBAOc747/YjBVmoVsEjU2ByP2rZaq+XZ6EcCvLyIJhOKmnGSymSi2nlGI3d2+mKzAL2bi5yFs3d6hrDN908le9PdtLMfwv5e5nct7nxVh8mwIJrRRcyZBL4orbLhBL4orZMol0UQbJlWWpFbZKqy1Ii2SBZNRINkIr5iVpKajA2NvgU/WqHQW5gXbwl8KEpFUqqRI+HrpqVSoOYp3DL4Wc2qDxup6KZdK122ZBV/Mpo1le+U3txBBDKejIbFT4ETVlBx5LoyT4KisrcSaZGyytommQusqaJpkLCUyRNMhcSmSLEyXZuEFR+8QFGpuRr4CXWlvGrU9t7L5lVxVcIezyzbBPTrHY4x7MgQBAEAQBAMXvFsKjjaJo1luDqrD4kbk6nkf2i4OhgymcG2zsSvs7EBHuGXvU6i3CuB85f615XtqCCa5wUk4yWUy2EsPKN63a22uIWxsKqjvL1+svh4cp5q6s3Qllfh7HVo11UW/JsCCUxRNk6CXxRWyZBLoog2TosuiitsoTEZiVpKajDQ5fgU9GqcARzAu3hNqnQlIonVSLylsktrWbMP4tLhPJj8VTprZT9GbsKMYmvKo2ZSnTCgBQAALAAWAA5ADhLSsqgFrjMBTq2LDvDg6kh18A41t4cDzvMNJ7Mym1wY6rha1P+WTqLCoPNdFfmbjL4KZrTts7xLo1vMipV1e+U3toRqGU9GU6qfAgTSnBx5NmMk+DxxKJIsTIHEpkixEDiUSRYi3cSiSLERiqy/CzDyJH7JX4k4fhk16knCMuUiejtXEXAVmYngCAb/leW0+oXmrTCTb8sZKp2tDGZLBtez+1yfK5c3RQdPM31PlPU23j6M1sZ9xx6vh6v6ece8uZsFQgCAIBYYrbFGnoXBPRdT+XD1mlW6jb0dpS38luzYp2tWfCNa3kxFLG0+yekCtwQxPeUjmpHwnlxNwZy6vWXLanHHvf2NynYY3k/yMds7ZdGj+jpqp68W/EdZpTuKlX8bNpU4w4RlEEzEwydBL4lbKqNUuctJTUYGxt8Cn61TgLcwLt4GbtG3nPfsa1StGJkaOxs2tds38mtwnkx+KpzGtlP0Z0qdvCHvNSdWUjK06YUBVACgWAAAAA5ADhLyoqgHD97Pa1i8RijhNkU8xzFBUCB3qEHVqam6qmh1IOmukAx+Lx29WGU1qnaFF1bu4SpoNTdKYLAW4nS3hAN59lftOG0yaFdFp4pVzd2+SqotcqDqrC4utz1HOwHR4BaY3Z1OrYsO8ODqSHXwDjW1+XA8wZiUVJYZlNrgxeIwVan/LL1FhUHmuivzN1seimaVW0zvA2IXH+RaLWVr5Tw0I1BU9GU6qfA6zm1ISi8NG5CSlwUPNaRci3eUSLEY/H4wIVUBnqvolJBd3PgOQHNjYDmZmja1K8sR/MVK0aayzMbA3VbOtfFkNUXWnRU/JUD1/lan1joPmgcT6O1sqdutufM5Fe4lVe/HkbbNw1xAEAQDU9+t66mBS64OpWUjWpdRRW/JyLsPVQDfjMPfZmUcuwm/LmoTVpUwhPCkCMvkGY3+8TiXPRqc/apey/Lt+x0qN9KKxPf6m57L2jSrrmpuG6jmPNTqJxqltUovE1g34VYzWYsySSUTDJsOWc5aSlyNDb4VP1nOg8hdvCdG3tKlTfGF5mpVrwh8TL4bYV9a7ZvqLcJ5MfiqdNbKfozsUbSnT97NCpXlP3GZp0woCqAABYACwAHIAcJtFBqO9+7OOxNdamF2k+FphFU01p5gWDMS98w4gqPswDm+5dDau0K+Noja1Wn7nUFMtkzdpd6i3tmGX9F48YB2HZOza1PBihWrmtWCOprEWLFibG1zawIHpAPm/2Y7xLsfaLnF02AyvQqWF3pNnUk25gFLG3LhfgQPojYu+mAxduwxVFmPBC2V/8AdvZvygGubE9lGHwuPGOpVqoZalVxTsmQCqGBQWF7AOQPKAY32v7VxaYzZuHwuJfD+9OabMuurVaahivO2Y6XEAuP/wCE2t/ryr/uf/0gHQtl0Hp0aSVHNSolNFeoRY1GVQGcjlcgm3jAPMds2nV1Ze8NA66OPAMNbX5HQ8wZGUIyWJIzGTi8owuL2ZWp8Plk6iwqDzXRX63Wx6KZza/T87036G5Tu+0zGrVDXseGhGoKnoynVT4HWcerTlB4ksG/CSkson2A9HDM7FO/UPeqklnIvopJ4IOSjTwvczetepRppQmtvNfqa1e0lN6ov0NsoV1cXUgjwnbp1YVI6oPKOdKEovEkSSZEQBAEA8IvxgGj7y+zPDYi70P4PVOvdHybHxp8vNbesxgkpYObbT3bxeBcF0Ya2WrTuVJ5WYagnobE9JXOMXHEuC2Et9uTddjU61SiVxVu8LWFw1vrFTofL1nnK0qUKmaPb8vQ6kFOUMVDZdn7UqUgFKipTGgsFV1HQAWRv6Nh1nTodST2qL1NGrZ43gZ3A7Rp1r5GuRxU3Drf6SHUedtZ04zjJZizTcWnhl3JGBAOR+xP/P8AbX/yE/5uIgHVsZi0oo1Sq6pTUXZmICqOpJ0EA0/am7eydtZnvRrVFsGq0Kgzrcd0MyGx0GmYHhANG237ARYnCYs35JXUG/nVS1vwGAYL2cbz4zZe0l2dimY0mqLQamzFhTZ7Cm9M8luV4aENe3CAbR7b8Kau0dkU1dqZqVSgqIbOhatSAdTyYXuPEQDN/wCTHE/662l/van9+AdIQWAHGAewDD4rb6DSiO1PUG1MedSxvz+ENY8bTXrXVOly9/Itp0Zz4MDi81SoKlQguoIXKMoUHl1YfrEi+oAnEuryVZYxhHSoW8ae/ciecuRuIopYh6ZujEHw5+BHOVwrVKUs03hmZU4TWJI2rY2Oq1B8pSK/W4A/ZOv3T1NhdV6y/qwa9/Cfo9zi3NGnB+xLPu/cyk6RqiAIAgEGLxaUlzObD8z4AczKa9xToR11HhE6dOVSWmKNW2jtdqxsO6nTr4sf6p5m66jO4eFtHy+52KFpGlu92WyGa0S9k6GbESpkjUVa1xqOBBIZfFWGq+hmzSqSg8xZTOClsy9w20a1Pj8sv2VqDyOiv65fMzqUr3O0zSnbY/CZfBbQp1bhW7w4qQQ6+JQ628eB5TejJSWUazTXJru5e5Q2fXxlYVjUOMqCoQUy5LPUawOY5v0vhwkjBnN4NlrisNWw7GwrU3S/0cy2DehsfSAfOO6G8GI3cxtajiaBKvlFRRoWCE5KtJjow1e3I3PAjQDplb267OCZlp4pm+hkQG/i2ew9LwDn+5OAxG29te/NTyUkrJWqML5V7K3Z0QxHeayoD4XOkA677QNwf3zqYeoMS+HfD5ipRbtmZlIYNmUqQUFrQDC/5MMb/r3H/iq//dANuwG0OyoUqKM2KemiI1ZiQrsigF2qHMWJIJOXNrxtKaleFPkshSlLgtsUGq/pnzj6AGWn+C5zfaJ1GlpzK13Oey2RuU7eMedyh5z5M20W1ZrAmxNr6C1z4C/OUvdliNR/f3F4limDwjmxILODYEcQeCqfNp1KXSYvecs/D7mnO9a2SMnsncPaNSotXE45qJU3C0Tdh4ckB9HE6dG1pUvwRS+ppVK858s6dRQhQCxYgAFjlu1uZygC58ABNgpK4AgCAYzeHb1DBUTWxDhV4AfOduSqvM/4NhAONbQ9o1SvWZ+yXs79xSxzKvQsNPHQc+fGcm76XG4nrc3n5G9b3bpR0qKLzCb7Uz8dJ1/VKt+200JdFqR/DJP5G0r6L5RmcLvNhm/0mX9ZWH52tK30+4j/AG5+BZ/M033M9Se4BHOUrbYky4Qy6LIMmQy5MraK6lFXtmGo4EEhlPVWFip8QRNinUcXlMqlFPkno4ytT/ll6Gy1B5Nor8hY5fFjN+ndZ2kas6H+Jk8HtCnVuFPeGpRrhx4lTra/PgeRM21JNZRQ01yUbV2RQxK5MRRp1VHAVEVreIuND4iZMGCpezfZatmGCo38QSPwkkflANlw2HSkgSmqoijRVAVQPADQQDH1dsg6UV7X617Uh/OWObn8AbXjaVTrRhyTjTlIsK9I1P0zZ/qWtTH83c5uXxFteFpo1bmUuNjahRS5PXM05M2EiFjKZMsRA5lMmTRA5lEmWIv9j7W7M5HPcPP6P/ab1j1Dwnoqfh+n7GtdWutao8/U2cGekTzwcg9gCAIAgHjC+h1EAxGN3WwdbWphaDE/O7NQ34wAeZ5wZyYTF+zLAP8ACtSkeqVG/ZUzD8ucxgzqZrVbc2hQxIVKj1BTsXDhbBjYqtxx07xFuBXrOX1G7VKOiL9p/JG7aUnN6nwjYVM4UWdJomRpdFlbROpl0WVtEqtLUyDRKrSxMg0K1FXtmF7ag6gqeqsNVPiCDLY1HHdEJQT5JKOLq0+fbJ0NhUHk+iv5NY9WM3IXX+RryoeRM+2r6U6bluecFFXwLEXbn8AYeIveXSrwSzkrVKTLOrSNT9M3afVtamP5u5zcviLa8LTUqXMpcbGxGikSlprORckRM0qbJJETtK2yaRC5lMmWJEFRpVJk0Wb4tPpp+Jf+srlCfk/yJqUfMhOLQkAOhJ0ADLck8gL6mUSpVH/a/wAmTU4+aM/sDHVEIpulQoeByt3PDh8P7J1el3dam/CqRlp7PD2/b6fA0LyjTktcWs/Hn9zZ56Q5QgCAIAgCAYreLa3u9Pu2NWpdaYPW2rkfRUan0HEia91cxt6bqS/+sto0nVmoo1CgLDiSdSSeLEm5Y+JJJ9Z42daVWbnLlnfjBQjpRcoZOLMMlp1AeBBt0mwsrkrZOrSxMg0Sq0tUiDRIrSxMi0SB5NSI4Ks8zqMYGeZ1DB4XmNQwUFpFyJYI2aVtkkiNmlbZJIhdpU2TSIXMplIsSNYp+y818z08QiKWayGmSV10W4YX0np7Kv41JS78M5FxHw5tA+xur/7tB/NN/fm2a7Z07YGFr0qKpiaq1qi6doFKlhyzAk97qecyRMjAEAQBAEAhxeJSkjVKjBUQFmY8AALkmAcS2lvDtDGYipVo4atkPdpjsajFaa8Be2UE3zHxNtQBNK5sqdy06mdu2djZo3EqSenG5cYfYO2qvFHQdS1FPSynNz6cpGHTbaPEF9SUruo+ZDbO52Lw9B6+JrplTL3c9V2YswUDVQBx6n0myqMI8JfkV+K5Plme3Zw/Z4emOBYZz5vrr6WHpPNXlbXXk/Lb8jq0YaaaMwrSpSJtEqtLFIg0SBpYpEcFQaS1GMFWeS1GMDPGoYBaY1DBQWmHIzgoZpByJYI2aVuRJItKmNQPkLqHtfKSLkHmBz4SLhNx1JbEsrOMnrtNaUi1IvtgY3JVyn4X09fmn+r1m70u68KtofEtvXt9jVvaOunqXK+ht09WcUQBAEAQBAEAQBAEA557VMX2j4XBj/SP2j+CpoPvu5+xNe6q+FSlPyRdQhrmkVo08YpZO/ghx21aVEfKOAeSjVj5KP2zcoUKlZ+wvsU1KkYcsn2bjhWprUAIDXsDx0Yjl5SVWDpTcH2MQeuOpF4HkVIYKg8mpGMFWeZ1GMDPM6hg8LzGoYKS8i5GcFDPIORJIoZpByJJGh+0RPlKTdVYfha/9qdbpdaKjKL8yFSwrXHtUlnHJreF27iKPwVWA+i2q+gbh6ToVLWhW5S9DQk69u8STXxOlbi1f3xoM2dVr0ms62NrNqjjUkA2I56qZzK3Q096U8fH7lsOotbTidJwubIue2a2tuBI5jznbo69C8Tnuc2enU9PBLLSIgCAIAgCAIAgCAcT29vBSbamJr1H7lAdhTA1JKaNb7Xa68O8Jy+qUqtamqVNcvf3JG9ZzhTblJkuPxGNbC1sSKfu2GpIz56ulSpYd1UW1wWNgDa2twTKbXo9OnvUeX8ida+cto7EVXYgTYtLF1V/hNdqbliWJCOSUUX5lMpJ43J8J19KisI0lNye5md06l8LT+1/xmeW6g8XMvT6HZtt6SMwHmspFrRYYDblOtVemhvlAIbk2tjbwFxrzvNyrbTpU1OXcphVjOTijJ55raizBFi8YtJGdzZVFz/4k6cZVJKMeWRk1FZZWlYMAQQQRcEcCDzkZNp4ZJLO4LSDkSwaNit6Ho4qr8+lntlJ4ZQFJU8uHlO3GwhVt49pY5+5oO4cKj8jaNnbUp11zU2v1HzlPRhynEuKNShLTNG9TqRmsxMBv8l6VNuj2/Ep/uiW9Pn7bXuOz0p4qNe41LZGMFGtTqMquqsMysAQynR1KnQ3UkTsQlpkmdS8tlcUJU33W3x7Hedi7tYShU94wtMUzUSx7MsKbq1mB7O+UeBAHE9Z1l5nzOScW0+xnZkiIAgCAIAgCAIAgFLg2NjY20Nr2PW3OAaxu1uFhMGQ4U1q3E1q1ma/NlHwob31Av1JjBnJgfbBUOIOC2YhN8bXU1LcqNEhnP7G/mzBgvva2gTZtlAAWpRAA4AC4AmGSjyaxubU/giX61P+MzyPVX/+pr4HctF/SRuuxti9sM9ZfkiNEPzwfnMPo9Bz4mdXp3T9CVSqt+y8v3+ho3d1q9iHHmcow5OCxxpsf0dRqbE81JsGPoQ03ryl4lGUf92KqE9M0zomaeR1HawYffbZtZsGKya0lclwONuAfxUG4I8jynf6Tb+y6z77I5t5V9rw0YPc7b1iKFQ6H9GTyJ+Z68vHTnMdTtMrxYev3M2lbfQ/Q3FqltZ5/Vk6SWTkOIqF2ZubEt95v/XPUUarppLsdi96NSrxzHaSXPn8fuRUMZUouHRirDmOfgRzHhNyUKdeGJLKPH16Na0qaZrD+T+5suP3gXEYZlcZagyEfRazC9uhtfQzz0LOVC4zHeO6+B7Gyt3Fwqx3TX5ZRrs6B2Dtnso2x2+D7Inv4c5PHIdaZ8rXX7E6NtPMMeR4Pr1r4N1rXE9/Xv8Af1N1mwcQQBAEAQBAEAQBAEAQDm2659+27jcWdaWCUYSj0z3PakeIIcX6OIBlva+1tl1j9ah/zlmGZRYezfdd1w1NsUuW12SkeOrFg1QcuOi/f0GkrGDuHXlu9se73mw7mXhKmvU6FN41jjHtm2Z2eKSuB3a6Wb9elpc+aFPwmYZOL2MtujWOLp0bHvEZWPQpozflf1nj61nJ3joR7vPpyduNdKh4j/1nSqmERqZpEXQqUI6qRYj7p6+EFCKiuEcKUnJ5Z8x7SwzYbEVsO5PaUHKE82HFKmnDMpVvWGiakbjgN4u1wlXMflURgfrXFg49SL+PnPK3Vl4N1HT+Fv8AL3HpumxnWUJyW2cfkahOmetPGUHjJRk4vKKLi2pXENFRZX+8BVsLRKWp5M29FUaUaaeUtj2RLjbPZltj3fGopNkr/JN0uT3D+LT7Rl9vPTP4nG67a+NauS5jv6d/v6HdZ0jwIgCAIAgCAIAgCAIBh979sjBYLEYk2+SpsVvwLnRF9XKj1gGF9kmxjhdmUc9+1r3xFQniWrajNfW4TID4iAbbicMlQAOoYBlYBhcZkN1a3UEAjxAgEsAQDT/arsc4nZ9QopapRIqoACScujgAak5C+nMgTDMou9xN2VwOGpqwHbFb1T9ZtSoPQaL45RIeFHX4mN8Y9CTnLTp7GyywgcM/dBbGNGtQ2hTGjjsavQlbshPiVzC/1FgGlYGqGRWU6Ef16g+v7JzLj/uPJ9B6Io/yUMe/88k8pOsIAgCAegkagkEcCOIPUGA0msM+it1drDF4WlW5stm8HXRx94PpadWlPXFM+Z31s7a4lS8nt8O3yMtLDUEAQBAEAQBAEAQDm3tab3qtgNlqf86rCpWsdexo6sPXvEeNOAdIVQBYaAaCAewBAEAQBAEAwG/ewBj8BXw/znQmn4VE7ya8u8AD4EwD5g3ZrkZ6TXBU3AN7jWzC3Kxtp4mad1DiR6n+G7rEpUH33X6mdmkeuEAQBAEA6X7GtsWarhWOjfKp5iwceoyn0M27We7ieV/iS12jXXwf6fqdWm8eSEAQBAEAQBAEAQDm25n8O2zj8cdaeHtg6PTum9Qj1BPlUgHSYAgCAIAgCAIAgHzH7Wtjfvftdqqi1LEHtha/zzaqvnmzG3LMsjOOqLRsWtd0K0aq7MinJawfTYTU4qS4YmCQgCAIBfbD2kcNiKVdeNNgSOq8GX1UkeslGWmSZr3durihKk+6+fb5n0hQrB1VlN1YBgeoIuD906yedz5jKLi3F8ormTAgCAIAgCAIBgt+Nt+5YDEYi9mSmcn67d2mPxFYBj/ZXsP3PZmHRhao69tU656vesfELlX7MA22AIAgCAIAgCAIBzX29bve87O7ZRephW7Tx7NtKg8vhb7EA4tsDFZ6IvxTun0+E/dp6TnXMMTz5nuv4fuvFtvDfMdvTsZKa53RAEAQBAO1+ybbHbYPsmN3w5y+ORtUP/Ev2Z0LaeYY8jwnX7XwbnWltPf17/f1N2mycMQBAEAQBAEA5r7UT75jNnbLGq1avvFca/oqIOhA5N8px5qIB0qAIAgCAIAgCAIAgEWJoLURkcBkdWVgeBVhYg+YMA+TK+z22ftGvhHJsrlATzHxUn+0pH4pRcQ1Q+B1+i3XgXSzxLZ/p8zLzmn0AQC02ljhRUMRe5At99z+Uuo0vEbRy+qdQ/koRklnL493crweNSqLob9RzHmP8CRqUpQ5LbLqVC7XsPfyfP7lxKzfNq9mu2Pd8cgJslb5JvNj3D+Kw8mMuoT0z+Jx+uWvj2ra5juv1+X0O7zpngBAEAQBAEAQDmu4H8N2rtHaJ1p02GDoHllp2NQjzIRgfrmAdKgFFWqqqWYhVAuSSAABzJPAQDWt2N/MJtDE18PhmLGgqtn4LUuSGKcyqnKL21zaaakDaIAgCAIAgCAIBwr90ZsAq9DHoLX+RqEcmW7U2+7OL/VWAng03B4gVEVx84X8jzH33nKqQ0yaPpXT7n+Zt41O/f4rkmlZunU/ZnuzQxGBre80kqJXqWsw+bTFgQeKkMz6jUTftI+y35nif4kra7iNP/FfN/tg07fb2LVsOTX2azVEFz2RPyqfqNwqDjpo3602Ws8nn4ycXmLwzQMJtwqxp4hSrKSpNiCCNCHTiDfp901alt3iemsP4hlH2Lndea59fMzlN7gMp8QQfzBE0nFp4Z6ulVp1oaoNNM+i909r+94SlW+cy2fwddG/ME+RE6lKeuCZ85v7Z21xKn5Pb4djLyw0xAEAQBANc9oe3PctnYmuDZwhWn+vU7qH0LA+hgEfs02F7ls3DUSLPkz1L8c9XvMD5Xy/ZEAz2KxgQhQC9Q6hF42+kx4Kuh1PSwudIBHSwZYh6xDMNVUfo6Z+qD8TfXOvQLciAcD2b/6RvOU+GjVqlOGnZ4qxQDwVygv9QwD6JgCAIAgCAIAgGC342CMfga+GPxOhyHpUXvUzfpmAv4XgHy7uzWIz0muGU3sb3HJgQeFjbTzmndQ2Uj1H8N3WJyoPvuvj3M8TNI9efRe6ez/d8HQpWsVprm/WbvN/SJnVpR0wSPmd9X8a5nU82/y7fIy0sNQ1TfX2f4Paa3rJkrWstanYVBbgDpZ18D6W4wDiO0NxsTsfEo+IU1sAXUVKtPNYIxsWZRrTcDUcr2FzqJCdOM1hmza3la2lqpSx9H6Hb9y93qmBarTFQVcNUtUpt85W4EMOBuMpuPonQSulTdNtdjb6jfQvFGo1ia2fk12aNql5yxAEAQBAOa+0hvfNo7O2d8zOcXiOnZ0r5Q3KxtUGvMrAN694etpS7qfxpHH/AGSnQ/rnu8LBgdALrC4VaYIUcTckklmPVmOrGwA16CATQDhv7pDY1jhcauh1oMR1F3pW8f0v3CAdZ3O2yMbgsPiBa9Wmpa3AONKi+jhh6QDMwBAEAQBAEAQD5l9r2xvcNrmsotSxHywt1bSsvnmu3hnEjOOqLRfbV3QrRqrsy73ZwHvGKoUtCHqLfoVHeb+iDOXGGZqPvPod5dKFpKtF/wBu3rx9T6PnWPmogCAeOoIIIBB0IPAg8iIBTRpKihVAVVACgCwAAsAAOAA5QCuAIAgCAIBrGC3NpjHV8dWY1K1WyKuvZ06S2ypk+eSVDEnS/AC1yBs8AQBANV9p+xPfNmYmkBdwnaJbjmpd8AeJsV+1ANJ/c47bz4WvhWOtFxUS/wBCqNQPJ1J+3AOwQBAEAQBAEAQDm/t33d962cayi9TCntB17M2FUeVrMf8AZwDHeyLdOpR91xL6q+Ezg9GqP3V9KJX75QqWKur3HXn1DX09W75Uv/XlfM6zLzkCAIAgCAIAgCAIAgCAIAgCAIBxD2abuVMJvDjaad2jSSpfTQpWZWop52sb/UMA7fAEAQBAEAQBAI8RRV0ZHAKuCrA8CGFiD6GAMNQWmioosqKqqOgUWA+4QCSAIAgCAIAgCAIAgCAIAgCAIAgFtSwKLVeqFAqVFpq7c2FPNkv5Z2++AXMAQBAEAQBAEAQBAEAQBAEAQBAEAQBAEAQBAEAQBAEAQBAEAQBAEAQBAEAQBAEAQBAEAQD/2Q==">
            <a:hlinkClick r:id="rId5"/>
          </p:cNvPr>
          <p:cNvSpPr>
            <a:spLocks noChangeAspect="1" noChangeArrowheads="1"/>
          </p:cNvSpPr>
          <p:nvPr/>
        </p:nvSpPr>
        <p:spPr bwMode="auto">
          <a:xfrm>
            <a:off x="57150" y="-2103438"/>
            <a:ext cx="3352800" cy="43815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4755" name="Picture 3" descr="C:\Users\Pc\AppData\Local\Microsoft\Windows\Temporary Internet Files\Content.IE5\25ZCNWQC\MC900413596[1].wmf"/>
          <p:cNvPicPr>
            <a:picLocks noChangeAspect="1" noChangeArrowheads="1"/>
          </p:cNvPicPr>
          <p:nvPr/>
        </p:nvPicPr>
        <p:blipFill>
          <a:blip r:embed="rId6" cstate="print"/>
          <a:srcRect/>
          <a:stretch>
            <a:fillRect/>
          </a:stretch>
        </p:blipFill>
        <p:spPr bwMode="auto">
          <a:xfrm rot="1644042">
            <a:off x="5976457" y="4359896"/>
            <a:ext cx="2769282" cy="2405872"/>
          </a:xfrm>
          <a:prstGeom prst="rect">
            <a:avLst/>
          </a:prstGeom>
          <a:noFill/>
        </p:spPr>
      </p:pic>
      <p:sp>
        <p:nvSpPr>
          <p:cNvPr id="74757" name="AutoShape 5" descr="data:image/jpeg;base64,/9j/4AAQSkZJRgABAQAAAQABAAD/2wCEAAkGBxQSEhUUExQUFhQVGBQYGBgXGBQeGBYaFRQdHBgVGBQYHSggGBwlGxcVIjMhJSkrLi4uGCAzODMsNygtLisBCgoKDg0OGxAQGywmICQsLCwtLC8sLCwsLCwsLCwsLCwsLCwsLCwsLCwsLCwsLCwsLCwsLCwsLCwsLCwsLCwsLP/AABEIAQEAxAMBEQACEQEDEQH/xAAcAAEAAQUBAQAAAAAAAAAAAAAAAwIEBQYHAQj/xABPEAACAQIDBQUDCAMLCwUBAAABAgADEQQSIQUGMUFREyJhcYEHFDIjQlJigpGSoTNysQgVJFNjg6LBwtLwFzRDVXOTsrPR4fElVHTT4xb/xAAbAQEAAgMBAQAAAAAAAAAAAAAAAgMBBAUGB//EADgRAAIBAwMCAwYEBgEFAQAAAAABAgMEERIhMQVBE1GBImFxobHRMpHB4QYUI0JS8EMVM1Oi8ST/2gAMAwEAAhEDEQA/AO4wBAEAQBAEAQBAEAixNcU1LNoo4yurVjSg5y4RKEHOSiuSRWuLjUGTTTWURawezII69YIpZtAoJPpIVKkacHOXCJRi5SUV3INmYztqava173HQg8JTZ3KuKKqLuTr0nSm4Mu5slQgCAIAgCAIAgCAIAgCAIAgCAIAgHhNuMw3jkHsyBAOf4ve41sVjcEV/RshpsOaqE7RW8Q50PME9NeV1ieLZrzaX6/obthHNZPyM5uztG3yTnT5h/s/9P/E0uj3uP6E/T7fYvvrf/kj6/c2SeiOWc5xm1HxWLrOrH3ekDh6YBOWoyuGq1SOB76hAeiHrOB1q42VGPxf6I6dhS/5H6Gxbp17Z6f2h+w/2ZHodXGqk/ivo/wBDPUYZxP0NknoTllltTaK0VudWPwrzP/QeM07y8hbQ1S57LzL6FCVaWF+ZFsHFNVpZ34lm8h0AlfTa869DXPnLJXdONOppj5IyU6BrCAIAgCAIAgCAIAgCAIAgCAa5j95KBr1sC7dnWKdzNYLVDpcZG+le4ynU20vyouYa6M4+af0LKT0zjL3otNj7cenZal2T+kvrzE83YdVqUsQq7x+a+51rmyjP2obP5G1UK6uuZSCOv+OE9PTqwqR1QeUcecJQeJI4tuX8riMZiP4yoSD/ALSo7n+zON1mWVCPxZ0rGOMs3BVnDUcbo6D3Lzb+8LjCZKZtiazCih6Fgc1b7KBm8wOs9PbX6nRcp8x595x6tq41ElwzG4LBLSppTQWVAFHpzPiePrPO1ZOpNzlyzrQSikkX+zqvZ1FbkDr5HQy20n4VaMv93K7iOum0bRtLHrRW51Y8B18fKeku7uNvDL57I49ChKrLC4NPxdVqjFmNyfy8B0E8lXqTrT1ze53acI046Ymzbsj5H7TT0nR1i2XxZyL7/vP0MtOoaZ4TbU8JhtJZYCm+o4GE8rKB7MgQBAEAQBAEAQBAEAQDiftswdsbSqD59ED1pu2t+tmX7hMMnE2jCvnRW+kqt+IXnh5U9M3HyZ6GMspMvaFVkvlYrmBBt4i33+M2betUoSzB/ZlNWnGosSMPuzsT3Wm6XDXckHwygC45HQy+7r+PJSx2IUafhpozISa+ktye9nM6TGRkmdIyCkxpGRWYsbsbnx8Jmo5TeZPJiCUVhERWUuJZk2TdxrUTfgGP7AZ6HpTxbvPZv9Dk3q/q7eRTjtvImiDOevzR68/SRuerU6e1P2n8jNKynPeWy+ZgXr1MTUVHY2Zh3RooHPTnpfjOE61e9rRhN7N8dv8AfidHw6dvTcordLk3UCeySxsjgnsyBAEAQBAEAQBALbaWNWhSeq+bJTUs2UEkKurHKNTYXOmukA1jGbwUMQFq4PEqzDRlVrNY8C1JrHQ9RznF6tGrCKrUpNY2ePI37LRJunNZzwTYTeGoPjCv+R+8aflNKh1mtHaaT+TNmpYU3+F4+Zq/tOw5xq0Hooxal2oZe7ez5SDx1sU4DqZ1aXU6FTnZ+81HaVIe8uN3AfdqQYEMFCkMCCMnd1B15Ti3UV40muMnQpN+GsmVVJWokmyQJJqJHJUEk9JjJVkmdJjIyRpGQUjSMlJSRcTOSMpIOJJMpYm2W5te9uV+tpFuWnTnbyMpLOruQssolEsTMpuzhr1C/wBEaebf9r/fOn0ejmq5vsvqaV/UxBR8zZ56Q5IgCAIAgCAIAgCAeMoIsdQeI6wD503p2M2zscyJoFYVKJ+oxuo8bWKHrlPWV1IKcXGXDLYSaakjouzMUtamlReDgHyPMehuPSeNqUHSm4Psd2E1OKki+VZKMTDZMqy5Ig2SqssUSDZWFliiRyVhJJRMZKsklpMZGSNIyeFJjSMlJWRcTOSgrIOJJMjZZW4kkyFllTiTTMxsnG0qVPvHvEkkAHyA+4TrWVzQt6OJPd7mjcUalWpstiSrvGg4K5+4f1yc+s0o/hi38iEbCo+WizbeV2IVKQuTYXJNyfCwmo+t1JSUadPd8bl//T4xWZy+RsdHNlGa2a2tuF/C89BDVpWrnucuWM7cFcmYEAQBAEAjr11QZnIUdTwldSrCnHVN4RKMJTeIrLLX9+KH8Ys1v+o2v/kRb/K1v8WaX7T9m08ZRR6JDVqLaAcXR7BlHiDlb0PWZd9bv+9GY29Vf2swO5WHr0g1OrTZUPeUm1geBHHnofQzldQdKo1ODTfDN+2U4pxkjbEWaMUXtkyrLkiDZKqyxIg2SqssUSLZIEk1EjkqCSWkxkZJnSMnhSY0jJQUkHEkmRssg0STImWVNEkyJ1lTRNMgdZTJFiZC4lMkWJmf3c2bb5Vhqfh8B9L1/Z5zudJstK8afL4+Hn6nMvbjU/Djx3M9O4c4QBAEAQBAOc747/YjBVmoVsEjU2ByP2rZaq+XZ6EcCvLyIJhOKmnGSymSi2nlGI3d2+mKzAL2bi5yFs3d6hrDN908le9PdtLMfwv5e5nct7nxVh8mwIJrRRcyZBL4orbLhBL4orZMol0UQbJlWWpFbZKqy1Ii2SBZNRINkIr5iVpKajA2NvgU/WqHQW5gXbwl8KEpFUqqRI+HrpqVSoOYp3DL4Wc2qDxup6KZdK122ZBV/Mpo1le+U3txBBDKejIbFT4ETVlBx5LoyT4KisrcSaZGyytommQusqaJpkLCUyRNMhcSmSLEyXZuEFR+8QFGpuRr4CXWlvGrU9t7L5lVxVcIezyzbBPTrHY4x7MgQBAEAQBAMXvFsKjjaJo1luDqrD4kbk6nkf2i4OhgymcG2zsSvs7EBHuGXvU6i3CuB85f615XtqCCa5wUk4yWUy2EsPKN63a22uIWxsKqjvL1+svh4cp5q6s3Qllfh7HVo11UW/JsCCUxRNk6CXxRWyZBLoog2TosuiitsoTEZiVpKajDQ5fgU9GqcARzAu3hNqnQlIonVSLylsktrWbMP4tLhPJj8VTprZT9GbsKMYmvKo2ZSnTCgBQAALAAWAA5ADhLSsqgFrjMBTq2LDvDg6kh18A41t4cDzvMNJ7Mym1wY6rha1P+WTqLCoPNdFfmbjL4KZrTts7xLo1vMipV1e+U3toRqGU9GU6qfAgTSnBx5NmMk+DxxKJIsTIHEpkixEDiUSRYi3cSiSLERiqy/CzDyJH7JX4k4fhk16knCMuUiejtXEXAVmYngCAb/leW0+oXmrTCTb8sZKp2tDGZLBtez+1yfK5c3RQdPM31PlPU23j6M1sZ9xx6vh6v6ece8uZsFQgCAIBYYrbFGnoXBPRdT+XD1mlW6jb0dpS38luzYp2tWfCNa3kxFLG0+yekCtwQxPeUjmpHwnlxNwZy6vWXLanHHvf2NynYY3k/yMds7ZdGj+jpqp68W/EdZpTuKlX8bNpU4w4RlEEzEwydBL4lbKqNUuctJTUYGxt8Cn61TgLcwLt4GbtG3nPfsa1StGJkaOxs2tds38mtwnkx+KpzGtlP0Z0qdvCHvNSdWUjK06YUBVACgWAAAAA5ADhLyoqgHD97Pa1i8RijhNkU8xzFBUCB3qEHVqam6qmh1IOmukAx+Lx29WGU1qnaFF1bu4SpoNTdKYLAW4nS3hAN59lftOG0yaFdFp4pVzd2+SqotcqDqrC4utz1HOwHR4BaY3Z1OrYsO8ODqSHXwDjW1+XA8wZiUVJYZlNrgxeIwVan/LL1FhUHmuivzN1seimaVW0zvA2IXH+RaLWVr5Tw0I1BU9GU6qfA6zm1ISi8NG5CSlwUPNaRci3eUSLEY/H4wIVUBnqvolJBd3PgOQHNjYDmZmja1K8sR/MVK0aayzMbA3VbOtfFkNUXWnRU/JUD1/lan1joPmgcT6O1sqdutufM5Fe4lVe/HkbbNw1xAEAQDU9+t66mBS64OpWUjWpdRRW/JyLsPVQDfjMPfZmUcuwm/LmoTVpUwhPCkCMvkGY3+8TiXPRqc/apey/Lt+x0qN9KKxPf6m57L2jSrrmpuG6jmPNTqJxqltUovE1g34VYzWYsySSUTDJsOWc5aSlyNDb4VP1nOg8hdvCdG3tKlTfGF5mpVrwh8TL4bYV9a7ZvqLcJ5MfiqdNbKfozsUbSnT97NCpXlP3GZp0woCqAABYACwAHIAcJtFBqO9+7OOxNdamF2k+FphFU01p5gWDMS98w4gqPswDm+5dDau0K+Noja1Wn7nUFMtkzdpd6i3tmGX9F48YB2HZOza1PBihWrmtWCOprEWLFibG1zawIHpAPm/2Y7xLsfaLnF02AyvQqWF3pNnUk25gFLG3LhfgQPojYu+mAxduwxVFmPBC2V/8AdvZvygGubE9lGHwuPGOpVqoZalVxTsmQCqGBQWF7AOQPKAY32v7VxaYzZuHwuJfD+9OabMuurVaahivO2Y6XEAuP/wCE2t/ryr/uf/0gHQtl0Hp0aSVHNSolNFeoRY1GVQGcjlcgm3jAPMds2nV1Ze8NA66OPAMNbX5HQ8wZGUIyWJIzGTi8owuL2ZWp8Plk6iwqDzXRX63Wx6KZza/T87036G5Tu+0zGrVDXseGhGoKnoynVT4HWcerTlB4ksG/CSkson2A9HDM7FO/UPeqklnIvopJ4IOSjTwvczetepRppQmtvNfqa1e0lN6ov0NsoV1cXUgjwnbp1YVI6oPKOdKEovEkSSZEQBAEA8IvxgGj7y+zPDYi70P4PVOvdHybHxp8vNbesxgkpYObbT3bxeBcF0Ya2WrTuVJ5WYagnobE9JXOMXHEuC2Et9uTddjU61SiVxVu8LWFw1vrFTofL1nnK0qUKmaPb8vQ6kFOUMVDZdn7UqUgFKipTGgsFV1HQAWRv6Nh1nTodST2qL1NGrZ43gZ3A7Rp1r5GuRxU3Drf6SHUedtZ04zjJZizTcWnhl3JGBAOR+xP/P8AbX/yE/5uIgHVsZi0oo1Sq6pTUXZmICqOpJ0EA0/am7eydtZnvRrVFsGq0Kgzrcd0MyGx0GmYHhANG237ARYnCYs35JXUG/nVS1vwGAYL2cbz4zZe0l2dimY0mqLQamzFhTZ7Cm9M8luV4aENe3CAbR7b8Kau0dkU1dqZqVSgqIbOhatSAdTyYXuPEQDN/wCTHE/662l/van9+AdIQWAHGAewDD4rb6DSiO1PUG1MedSxvz+ENY8bTXrXVOly9/Itp0Zz4MDi81SoKlQguoIXKMoUHl1YfrEi+oAnEuryVZYxhHSoW8ae/ciecuRuIopYh6ZujEHw5+BHOVwrVKUs03hmZU4TWJI2rY2Oq1B8pSK/W4A/ZOv3T1NhdV6y/qwa9/Cfo9zi3NGnB+xLPu/cyk6RqiAIAgEGLxaUlzObD8z4AczKa9xToR11HhE6dOVSWmKNW2jtdqxsO6nTr4sf6p5m66jO4eFtHy+52KFpGlu92WyGa0S9k6GbESpkjUVa1xqOBBIZfFWGq+hmzSqSg8xZTOClsy9w20a1Pj8sv2VqDyOiv65fMzqUr3O0zSnbY/CZfBbQp1bhW7w4qQQ6+JQ628eB5TejJSWUazTXJru5e5Q2fXxlYVjUOMqCoQUy5LPUawOY5v0vhwkjBnN4NlrisNWw7GwrU3S/0cy2DehsfSAfOO6G8GI3cxtajiaBKvlFRRoWCE5KtJjow1e3I3PAjQDplb267OCZlp4pm+hkQG/i2ew9LwDn+5OAxG29te/NTyUkrJWqML5V7K3Z0QxHeayoD4XOkA677QNwf3zqYeoMS+HfD5ipRbtmZlIYNmUqQUFrQDC/5MMb/r3H/iq//dANuwG0OyoUqKM2KemiI1ZiQrsigF2qHMWJIJOXNrxtKaleFPkshSlLgtsUGq/pnzj6AGWn+C5zfaJ1GlpzK13Oey2RuU7eMedyh5z5M20W1ZrAmxNr6C1z4C/OUvdliNR/f3F4limDwjmxILODYEcQeCqfNp1KXSYvecs/D7mnO9a2SMnsncPaNSotXE45qJU3C0Tdh4ckB9HE6dG1pUvwRS+ppVK858s6dRQhQCxYgAFjlu1uZygC58ABNgpK4AgCAYzeHb1DBUTWxDhV4AfOduSqvM/4NhAONbQ9o1SvWZ+yXs79xSxzKvQsNPHQc+fGcm76XG4nrc3n5G9b3bpR0qKLzCb7Uz8dJ1/VKt+200JdFqR/DJP5G0r6L5RmcLvNhm/0mX9ZWH52tK30+4j/AG5+BZ/M033M9Se4BHOUrbYky4Qy6LIMmQy5MraK6lFXtmGo4EEhlPVWFip8QRNinUcXlMqlFPkno4ytT/ll6Gy1B5Nor8hY5fFjN+ndZ2kas6H+Jk8HtCnVuFPeGpRrhx4lTra/PgeRM21JNZRQ01yUbV2RQxK5MRRp1VHAVEVreIuND4iZMGCpezfZatmGCo38QSPwkkflANlw2HSkgSmqoijRVAVQPADQQDH1dsg6UV7X617Uh/OWObn8AbXjaVTrRhyTjTlIsK9I1P0zZ/qWtTH83c5uXxFteFpo1bmUuNjahRS5PXM05M2EiFjKZMsRA5lMmTRA5lEmWIv9j7W7M5HPcPP6P/ab1j1Dwnoqfh+n7GtdWutao8/U2cGekTzwcg9gCAIAgHjC+h1EAxGN3WwdbWphaDE/O7NQ34wAeZ5wZyYTF+zLAP8ACtSkeqVG/ZUzD8ucxgzqZrVbc2hQxIVKj1BTsXDhbBjYqtxx07xFuBXrOX1G7VKOiL9p/JG7aUnN6nwjYVM4UWdJomRpdFlbROpl0WVtEqtLUyDRKrSxMg0K1FXtmF7ag6gqeqsNVPiCDLY1HHdEJQT5JKOLq0+fbJ0NhUHk+iv5NY9WM3IXX+RryoeRM+2r6U6bluecFFXwLEXbn8AYeIveXSrwSzkrVKTLOrSNT9M3afVtamP5u5zcviLa8LTUqXMpcbGxGikSlprORckRM0qbJJETtK2yaRC5lMmWJEFRpVJk0Wb4tPpp+Jf+srlCfk/yJqUfMhOLQkAOhJ0ADLck8gL6mUSpVH/a/wAmTU4+aM/sDHVEIpulQoeByt3PDh8P7J1el3dam/CqRlp7PD2/b6fA0LyjTktcWs/Hn9zZ56Q5QgCAIAgCAYreLa3u9Pu2NWpdaYPW2rkfRUan0HEia91cxt6bqS/+sto0nVmoo1CgLDiSdSSeLEm5Y+JJJ9Z42daVWbnLlnfjBQjpRcoZOLMMlp1AeBBt0mwsrkrZOrSxMg0Sq0tUiDRIrSxMi0SB5NSI4Ks8zqMYGeZ1DB4XmNQwUFpFyJYI2aVtkkiNmlbZJIhdpU2TSIXMplIsSNYp+y818z08QiKWayGmSV10W4YX0np7Kv41JS78M5FxHw5tA+xur/7tB/NN/fm2a7Z07YGFr0qKpiaq1qi6doFKlhyzAk97qecyRMjAEAQBAEAhxeJSkjVKjBUQFmY8AALkmAcS2lvDtDGYipVo4atkPdpjsajFaa8Be2UE3zHxNtQBNK5sqdy06mdu2djZo3EqSenG5cYfYO2qvFHQdS1FPSynNz6cpGHTbaPEF9SUruo+ZDbO52Lw9B6+JrplTL3c9V2YswUDVQBx6n0myqMI8JfkV+K5Plme3Zw/Z4emOBYZz5vrr6WHpPNXlbXXk/Lb8jq0YaaaMwrSpSJtEqtLFIg0SBpYpEcFQaS1GMFWeS1GMDPGoYBaY1DBQWmHIzgoZpByJYI2aVuRJItKmNQPkLqHtfKSLkHmBz4SLhNx1JbEsrOMnrtNaUi1IvtgY3JVyn4X09fmn+r1m70u68KtofEtvXt9jVvaOunqXK+ht09WcUQBAEAQBAEAQBAEA557VMX2j4XBj/SP2j+CpoPvu5+xNe6q+FSlPyRdQhrmkVo08YpZO/ghx21aVEfKOAeSjVj5KP2zcoUKlZ+wvsU1KkYcsn2bjhWprUAIDXsDx0Yjl5SVWDpTcH2MQeuOpF4HkVIYKg8mpGMFWeZ1GMDPM6hg8LzGoYKS8i5GcFDPIORJIoZpByJJGh+0RPlKTdVYfha/9qdbpdaKjKL8yFSwrXHtUlnHJreF27iKPwVWA+i2q+gbh6ToVLWhW5S9DQk69u8STXxOlbi1f3xoM2dVr0ms62NrNqjjUkA2I56qZzK3Q096U8fH7lsOotbTidJwubIue2a2tuBI5jznbo69C8Tnuc2enU9PBLLSIgCAIAgCAIAgCAcT29vBSbamJr1H7lAdhTA1JKaNb7Xa68O8Jy+qUqtamqVNcvf3JG9ZzhTblJkuPxGNbC1sSKfu2GpIz56ulSpYd1UW1wWNgDa2twTKbXo9OnvUeX8ida+cto7EVXYgTYtLF1V/hNdqbliWJCOSUUX5lMpJ43J8J19KisI0lNye5md06l8LT+1/xmeW6g8XMvT6HZtt6SMwHmspFrRYYDblOtVemhvlAIbk2tjbwFxrzvNyrbTpU1OXcphVjOTijJ55raizBFi8YtJGdzZVFz/4k6cZVJKMeWRk1FZZWlYMAQQQRcEcCDzkZNp4ZJLO4LSDkSwaNit6Ho4qr8+lntlJ4ZQFJU8uHlO3GwhVt49pY5+5oO4cKj8jaNnbUp11zU2v1HzlPRhynEuKNShLTNG9TqRmsxMBv8l6VNuj2/Ep/uiW9Pn7bXuOz0p4qNe41LZGMFGtTqMquqsMysAQynR1KnQ3UkTsQlpkmdS8tlcUJU33W3x7Hedi7tYShU94wtMUzUSx7MsKbq1mB7O+UeBAHE9Z1l5nzOScW0+xnZkiIAgCAIAgCAIAgFLg2NjY20Nr2PW3OAaxu1uFhMGQ4U1q3E1q1ma/NlHwob31Av1JjBnJgfbBUOIOC2YhN8bXU1LcqNEhnP7G/mzBgvva2gTZtlAAWpRAA4AC4AmGSjyaxubU/giX61P+MzyPVX/+pr4HctF/SRuuxti9sM9ZfkiNEPzwfnMPo9Bz4mdXp3T9CVSqt+y8v3+ho3d1q9iHHmcow5OCxxpsf0dRqbE81JsGPoQ03ryl4lGUf92KqE9M0zomaeR1HawYffbZtZsGKya0lclwONuAfxUG4I8jynf6Tb+y6z77I5t5V9rw0YPc7b1iKFQ6H9GTyJ+Z68vHTnMdTtMrxYev3M2lbfQ/Q3FqltZ5/Vk6SWTkOIqF2ZubEt95v/XPUUarppLsdi96NSrxzHaSXPn8fuRUMZUouHRirDmOfgRzHhNyUKdeGJLKPH16Na0qaZrD+T+5suP3gXEYZlcZagyEfRazC9uhtfQzz0LOVC4zHeO6+B7Gyt3Fwqx3TX5ZRrs6B2Dtnso2x2+D7Inv4c5PHIdaZ8rXX7E6NtPMMeR4Pr1r4N1rXE9/Xv8Af1N1mwcQQBAEAQBAEAQBAEAQDm2659+27jcWdaWCUYSj0z3PakeIIcX6OIBlva+1tl1j9ah/zlmGZRYezfdd1w1NsUuW12SkeOrFg1QcuOi/f0GkrGDuHXlu9se73mw7mXhKmvU6FN41jjHtm2Z2eKSuB3a6Wb9elpc+aFPwmYZOL2MtujWOLp0bHvEZWPQpozflf1nj61nJ3joR7vPpyduNdKh4j/1nSqmERqZpEXQqUI6qRYj7p6+EFCKiuEcKUnJ5Z8x7SwzYbEVsO5PaUHKE82HFKmnDMpVvWGiakbjgN4u1wlXMflURgfrXFg49SL+PnPK3Vl4N1HT+Fv8AL3HpumxnWUJyW2cfkahOmetPGUHjJRk4vKKLi2pXENFRZX+8BVsLRKWp5M29FUaUaaeUtj2RLjbPZltj3fGopNkr/JN0uT3D+LT7Rl9vPTP4nG67a+NauS5jv6d/v6HdZ0jwIgCAIAgCAIAgCAIBh979sjBYLEYk2+SpsVvwLnRF9XKj1gGF9kmxjhdmUc9+1r3xFQniWrajNfW4TID4iAbbicMlQAOoYBlYBhcZkN1a3UEAjxAgEsAQDT/arsc4nZ9QopapRIqoACScujgAak5C+nMgTDMou9xN2VwOGpqwHbFb1T9ZtSoPQaL45RIeFHX4mN8Y9CTnLTp7GyywgcM/dBbGNGtQ2hTGjjsavQlbshPiVzC/1FgGlYGqGRWU6Ef16g+v7JzLj/uPJ9B6Io/yUMe/88k8pOsIAgCAegkagkEcCOIPUGA0msM+it1drDF4WlW5stm8HXRx94PpadWlPXFM+Z31s7a4lS8nt8O3yMtLDUEAQBAEAQBAEAQDm3tab3qtgNlqf86rCpWsdexo6sPXvEeNOAdIVQBYaAaCAewBAEAQBAEAwG/ewBj8BXw/znQmn4VE7ya8u8AD4EwD5g3ZrkZ6TXBU3AN7jWzC3Kxtp4mad1DiR6n+G7rEpUH33X6mdmkeuEAQBAEA6X7GtsWarhWOjfKp5iwceoyn0M27We7ieV/iS12jXXwf6fqdWm8eSEAQBAEAQBAEAQDm25n8O2zj8cdaeHtg6PTum9Qj1BPlUgHSYAgCAIAgCAIAgHzH7Wtjfvftdqqi1LEHtha/zzaqvnmzG3LMsjOOqLRsWtd0K0aq7MinJawfTYTU4qS4YmCQgCAIBfbD2kcNiKVdeNNgSOq8GX1UkeslGWmSZr3durihKk+6+fb5n0hQrB1VlN1YBgeoIuD906yedz5jKLi3F8ormTAgCAIAgCAIBgt+Nt+5YDEYi9mSmcn67d2mPxFYBj/ZXsP3PZmHRhao69tU656vesfELlX7MA22AIAgCAIAgCAIBzX29bve87O7ZRephW7Tx7NtKg8vhb7EA4tsDFZ6IvxTun0+E/dp6TnXMMTz5nuv4fuvFtvDfMdvTsZKa53RAEAQBAO1+ybbHbYPsmN3w5y+ORtUP/Ev2Z0LaeYY8jwnX7XwbnWltPf17/f1N2mycMQBAEAQBAEA5r7UT75jNnbLGq1avvFca/oqIOhA5N8px5qIB0qAIAgCAIAgCAIAgEWJoLURkcBkdWVgeBVhYg+YMA+TK+z22ftGvhHJsrlATzHxUn+0pH4pRcQ1Q+B1+i3XgXSzxLZ/p8zLzmn0AQC02ljhRUMRe5At99z+Uuo0vEbRy+qdQ/koRklnL493crweNSqLob9RzHmP8CRqUpQ5LbLqVC7XsPfyfP7lxKzfNq9mu2Pd8cgJslb5JvNj3D+Kw8mMuoT0z+Jx+uWvj2ra5juv1+X0O7zpngBAEAQBAEAQDmu4H8N2rtHaJ1p02GDoHllp2NQjzIRgfrmAdKgFFWqqqWYhVAuSSAABzJPAQDWt2N/MJtDE18PhmLGgqtn4LUuSGKcyqnKL21zaaakDaIAgCAIAgCAIBwr90ZsAq9DHoLX+RqEcmW7U2+7OL/VWAng03B4gVEVx84X8jzH33nKqQ0yaPpXT7n+Zt41O/f4rkmlZunU/ZnuzQxGBre80kqJXqWsw+bTFgQeKkMz6jUTftI+y35nif4kra7iNP/FfN/tg07fb2LVsOTX2azVEFz2RPyqfqNwqDjpo3602Ws8nn4ycXmLwzQMJtwqxp4hSrKSpNiCCNCHTiDfp901alt3iemsP4hlH2Lndea59fMzlN7gMp8QQfzBE0nFp4Z6ulVp1oaoNNM+i909r+94SlW+cy2fwddG/ME+RE6lKeuCZ85v7Z21xKn5Pb4djLyw0xAEAQBANc9oe3PctnYmuDZwhWn+vU7qH0LA+hgEfs02F7ls3DUSLPkz1L8c9XvMD5Xy/ZEAz2KxgQhQC9Q6hF42+kx4Kuh1PSwudIBHSwZYh6xDMNVUfo6Z+qD8TfXOvQLciAcD2b/6RvOU+GjVqlOGnZ4qxQDwVygv9QwD6JgCAIAgCAIAgGC342CMfga+GPxOhyHpUXvUzfpmAv4XgHy7uzWIz0muGU3sb3HJgQeFjbTzmndQ2Uj1H8N3WJyoPvuvj3M8TNI9efRe6ez/d8HQpWsVprm/WbvN/SJnVpR0wSPmd9X8a5nU82/y7fIy0sNQ1TfX2f4Paa3rJkrWstanYVBbgDpZ18D6W4wDiO0NxsTsfEo+IU1sAXUVKtPNYIxsWZRrTcDUcr2FzqJCdOM1hmza3la2lqpSx9H6Hb9y93qmBarTFQVcNUtUpt85W4EMOBuMpuPonQSulTdNtdjb6jfQvFGo1ia2fk12aNql5yxAEAQBAOa+0hvfNo7O2d8zOcXiOnZ0r5Q3KxtUGvMrAN694etpS7qfxpHH/AGSnQ/rnu8LBgdALrC4VaYIUcTckklmPVmOrGwA16CATQDhv7pDY1jhcauh1oMR1F3pW8f0v3CAdZ3O2yMbgsPiBa9Wmpa3AONKi+jhh6QDMwBAEAQBAEAQD5l9r2xvcNrmsotSxHywt1bSsvnmu3hnEjOOqLRfbV3QrRqrsy73ZwHvGKoUtCHqLfoVHeb+iDOXGGZqPvPod5dKFpKtF/wBu3rx9T6PnWPmogCAeOoIIIBB0IPAg8iIBTRpKihVAVVACgCwAAsAAOAA5QCuAIAgCAIBrGC3NpjHV8dWY1K1WyKuvZ06S2ypk+eSVDEnS/AC1yBs8AQBANV9p+xPfNmYmkBdwnaJbjmpd8AeJsV+1ANJ/c47bz4WvhWOtFxUS/wBCqNQPJ1J+3AOwQBAEAQBAEAQDm/t33d962cayi9TCntB17M2FUeVrMf8AZwDHeyLdOpR91xL6q+Ezg9GqP3V9KJX75QqWKur3HXn1DX09W75Uv/XlfM6zLzkCAIAgCAIAgCAIAgCAIAgCAIBxD2abuVMJvDjaad2jSSpfTQpWZWop52sb/UMA7fAEAQBAEAQBAI8RRV0ZHAKuCrA8CGFiD6GAMNQWmioosqKqqOgUWA+4QCSAIAgCAIAgCAIAgCAIAgCAIAgFtSwKLVeqFAqVFpq7c2FPNkv5Z2++AXMAQBAEAQBAEAQBAEAQBAEAQBAEAQBAEAQBAEAQBAEAQBAEAQBAEAQBAEAQBAEAQBAEAQD/2Q==">
            <a:hlinkClick r:id="rId5"/>
          </p:cNvPr>
          <p:cNvSpPr>
            <a:spLocks noChangeAspect="1" noChangeArrowheads="1"/>
          </p:cNvSpPr>
          <p:nvPr/>
        </p:nvSpPr>
        <p:spPr bwMode="auto">
          <a:xfrm>
            <a:off x="57150" y="-2103438"/>
            <a:ext cx="3352800" cy="43815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4759" name="AutoShape 7" descr="data:image/jpeg;base64,/9j/4AAQSkZJRgABAQAAAQABAAD/2wCEAAkGBhAQEA8UEBIWFBETEBYWGBgWGBoYHRwUExQVGBgXHRkXGycfFxwjGRQXHzQgJCcpOCwsFR8xNTEqNSYsLCkBCQoKDgwOGg8PGjQkHyQsNCwtNSosKiwwKiwtLDQsLCwqKS4sLC0yKiwsLSwsLCwsKSosLywsLCwpLS0sLCwuLP/AABEIAMIBAwMBIgACEQEDEQH/xAAcAAEAAwADAQEAAAAAAAAAAAAABQYHAwQIAgH/xABEEAACAQICBwUFAwoFBAMAAAABAgADEQQxBQYSIUFhcQcTIlGBMkJikaEjUnIUM0NTgpKxssHRFlRzk7MVNcPhJPDx/8QAGwEBAAIDAQEAAAAAAAAAAAAAAAQGAgMFAQf/xAA1EQACAQMABwcEAgIBBQAAAAAAAQIDBBEFEiExUXGBEyJBYZHB0QahsfAU4TLxMyM1QnKS/9oADAMBAAIRAxEAPwDcYiIAiIgCIiAIiIAiIgCIiAIiIAiIgCIiAIiIAiIgCIiAIiIAiIgCIiAIiIAiIgCIiAIiIAiIgCIiAIiIAiIgCIiAIifFasqKWdgqgXJJsAPMk5QN59xIvRWs2ExTMtCsrsp3jeD1ANtocxJSeJp7UZzpypvVmsPz2CIiemAiIgCIiAIiIAiIgCIiAIiIAiIgCIiAIiIAiIgCIiAIiIAiIgCJD6f1rwuCH2z+O1xTXex9OA5mwmXax9oOKxd1U9zRPuod5HxNmegsOs01K0YczqWWiq93tSxHi/biX7WTtEw2F2kpnvqw3bKnwg/E+Q6C56TL9Pa0YnGtes/hvcIu5B6cTzNzIulSLEKoJYmwAFyT5ADOXvVvstq1LPjCaSZ92vtnqck+p6SE51Kzwi1U7ay0VHXm+9xe98l++bKJTqMpDKSrA3BBsQfMEZS96t9qVSnZMYDUTLvF9sdRk/XcessGnOy/C1VH5N9hUAsM2U2+8Cb3+IHreZnprV7EYN9mvTK3O5hvVujcemfKHGpReUZQr2WlY6kt/B7GuX9dTdtHaUo4hA9CoroeIPHyIzB5GdqeedGaVrYZw9CoUblkR5EHcw5GaVq32o0qtkxYFJ8tsewevFPW45iSadzGWyWxlfvtBVqGZUu9H7rp49PQvkT5RwwBUggi4I3gg8bz6kor4iIgCIiAIiIAiIgCIiAIiIAiIgCIiAIiIAiIgCJ8VaqopZiFUC5JNgB5knKUPWPtTppdMGBUbLvG9gdBm/0HWYTnGCyyVbWda6lq0o5/C5sumktK0cMhevUVE8zxPkBmx5CZtrH2pVal0wYNJMu8b2z0GSfU9JTNI6TrYhy9eozueJ4DyAyUchO3oLVnE41rUEuoNi53IOrefIXPKQZ15TeIFutdDW9pHtblptcf8V89fQjKtVmJZiWYm5JNyT5knOWXVzUDFYyzMO5on33G8j4VzPU2HWX3Vvs6w2F2Xq/bVhvuw8Kn4V/qbnpLbM6dt4zI179QJdy1XV+y+fQhtAap4XBD7JLvaxqNvY+vAchaTMSO0nrDhcN+frIh8ifF+6N/0kzZFcCrN1bieXmUn1ZIzhxWEp1UZKiK6MN6sLg+hkHS7QdGsbDEAfiV1HzZQJO4fEpUUNTZXU5FSCD6iFKMtzPZ0a1HDnFx5pozvWTsr9p8CefdOf5XP8G+czzFYWpScpURkdc1YWI9DPRkjdNavYfGJs16Ya2TDcy9GG8dMpGqWye2Ow7tjp6pSxCv3lx8f7/PmY3q9rfisEfsm2qd99Nt6+n3TzHrealq3r3hcbZb91WP6NzmfhbJ/wCPKULWTs2xGG2noXr0Rv3DxqOaj2uq/ISnyPGpUovDO3WsrPScO0pvbxXuv1+Z6RiY/q32lYjD7KV716WW8+NRyY+10b5iafobWDD4xNqhUDWzXJl6qd4k6nWjPcVK90ZXtHmazHit39EjERNpzRERAEREAREQBERAEREAREQBESH09rVhcEv2z+Mi4Rd7H04DmbCeNpLLNlOnOrJRgsvyJiVXWTtDw2EuiHvqw3bKncD8TZDoLnpKDrH2hYrF3VD3NE+6h3kfE+Z6Cw6yrqhJAAuSbADz8gBIVS68IFqsvp//AM7l9F7v49SW09rTica32z+C+6mu5B6cTzN50MDo+rXcJRRnc8FF/U+Q5mXDVvsvrVrPiiaNP7g9s/0T1ueQmmaK0NQwqbFCmEXjbMnzJO9j1mEKE5vMiXc6YtrOPZW6Ta4bl18enqUnVvsrRbPjW22z7pT4R+Js26Cw6y/0KC01CooVVFgFAAA8gBlOSJOhTjBYRUbq8rXUtarLPl4LkhET5qVAoJOQBJ6CZkQo3aDrw2GP5PhjasRd3+4DkB8RG+/AEcTuyupULEliSxNySbkk8STmZy47GtXq1Kr72qOXP7Rvb0y9JqXZvqpSp0KeJqKGrVRtKSL7Ce7byJG+/O3Xmd6vMv67HQ9qm1mT9W+fBfu0ympQdQCysoORII/jO/oLWGvgqgei1t/iU+yw8mH9cxN7r4dKilXUMpFiGFwRzBzmLa/aupgsSBT3Uqq7aA8N9mW5zANj0YeU9qUXS7yZhY6Vp6QboVIYyuaZrmgNN08ZQStT3BtxU5qwzU9PqCDxkjMt7ItIkVsRRv4XpioB8SMFPzDj90TUpNpT14plT0jaq1uJU1u3rk/3Ala1k1DwuMu1u6rH30GZ+Jcm67jzlliZyipLDItGvUoS16bwzCNYNUsVgj9ql6d91Rd6nqfdPI/WReFxdSk4ek7I65Mpsf8A7ynompTDAhgCCLEEXBB4EHOUTWTstpVLvgyKT592fYPTin1HISFUtmtsC22WnoVF2dysefg+a/VyOpq32qZJjhy71B/Mg/ivymh4XFJVRXpsrowuGUgg+onn3SWi62GcpXpsjjgeI8wcmHMTsaF1hxGDfaoVCtzvU71bqv8AXPnPIXEo7Jmd5oKlXXaWzw3/APL5cPwb/Ep+rfaRh8TspWtQrHdvPgY8mOXQ/My4SdGaksoqNe2q28tSrHD/AHcIiJkRxERAEREARE+KtVVBZiFUC5JNgB5knKAfc6uktKUcMhevUVEHE8T5AZseQlL1j7U6dO6YMCo+XeNfYHQZv9B1mbaS0pWxLl69RnfzPAeQGSjkJFqXMY7I7Sw2Wgq1bEq3dj9308OvoXTWPtTqVLpgwaaZd43tnoMk67z0lDq1WZizEsxNySbknzJOc7+hdXsRjH2aFMtY72O5V6tkOmfKafq32a4fD7L17V6ue8eBTyU+11b5CRlGpWeWd+dey0VDUiu9wW1vm/3yRQtXNRcVjbMB3dE/pHGY+Fc3+g5zUdXtTcLggDTXaq231H3tztwUch9ZOgRJlOhGHMqt7pavd91vEeC934/jyExrX/SNdNI4lUq1FUd3YK7Afmk4A2myzoYnQGEquXqYek7nNmRSTYWFyR5AT2rTc1hM16NvIWlVznHKax918GEf9XxP6+r/ALj/AN4/6vif19X/AHH/ALyW1+wlOlpCulJFRAKdlUAAXpqTuHOTnZXouhXOL76klTZFK22oa1+8va43ZD5TnqDc9TJeKtzSp2v8pw2YTxs8cfJ3OybGVaj4vvKjvZKdtpma1y+VzumiV6W2jL95SPmLTgwWiaFAsaNGnTLWvsKFvbK9hvzPznbnSpwcY6rKFfXMbiu6sFhPH2R5xq0SjMrCzIxUjmpsfqJs/Z5phK+BpKD46Cimy8Rs7lPQqBv87+Uq3aTqcyu+KoLdG31QM1bi9vunj5Hfx3UrROlq2FqrVotsuPkRxVhxB8v6yBFuhPaXGvThpa0Tg8S38n4p/vmehZxVcMj221VreYB/jIfVXWylj6d18NVR46ZO8cx5qfP5ydnRTUllFGqU50ZuE1ho4qWEpqbqiqfMKB/CcsRMjW23vPPmkMbV76t9o/51/eb755zg/Lqv6x/32/vP3SH56t/qv/OZo/Z9QwJwSnELhzU71/zgp7Vr7va32nJhFzljJ9KuriNrRVTUzuWwzf8ALqv6x/32/vN31YYnBYMk3Jw1LefwLPyjoLAuAyYfDspyIp0yPmBJKlSVVCqAqqAAALAAZAAZCTqNJweWyoaU0lC7jGMYauGdbSWiqOJQpXpq6eR4HzBzU8xM11k7LqtK74MmqmewfbHQ5P8AQ9ZqsTZOlGe8hWekK9o/+m9nB7v3kecKlMqSGBBBsQRYg+RBylj1b19xWDspPe0R7jnIfC2a9N45TUdYdUMLjR9qtqlt1RdzDqfeHI39JlusmomKwd2t3tEfpEGQ+Jc167xzkGVKdJ5iW6hpG00jHsqyw+D9n/pmp6v624XGj7J7VLb6bbmHp7w5i8mp5wp1CpDKSGBuCDYg+YIyl71b7UqtOyYwGqmXeD2x1GT/AEPWbqdynskcq++n5wzO3eVwe/px/PM1SJ1dG6Uo4lA9CoroeI4HyIzU8jO1JieSsyi4vElhiIiDETK+0LRWkyzPVbvcMDcCkCFUfElyb/ES3UZTVImupDXWCbZXjtKnaKKfP2fgzzdO7oeth0rIcVTapSB3qjbJ/wDY5XHWavrJ2c4bFbT0vsKx33UeFj8S/wBRb1mX6c1axODa1dLKTYON6N0bz5Gx5TnTpSpvJerXSVvex1IvEn4Zw+j+DadXtI4StRX8jKd2otsqNnZ5Fc1P8ZKTzrgsdVoOHouyOMipsenMcjNF1b7VFNkxo2Tl3qDd+0o3jqL9BJVO5i9kthXL/QVWm3Oi9Zff+/z5GixOPD4hKiq1NgyMLhlIII5ETkksrjWNjEREHhinaR/3LEfhp/8AEksPY7njelH/AMsr3aR/3LEfhp/8SSw9jueN6Uf/ACznQ/5+rLzd/wDZ1/6x/KNKiInRKMfhF85lmveoHc7WIwq/ZZvTHuebKPucvd6ZapE11KamsMm2V7Us6mvDquJ52wGPqUKiVKLFHU3BH8OYPlxmy6n66U8emybJiFHiTzH3l8xy4fImqa+dn+xtYjCL4M6lMe75so+75rw4btwoWFxT0nV6bFXU3VhmDIEZSoSw9xca1C30vQ7SDxJeq8n5f7R6MiQWp2sgx2GDmwqqdmoB94DMciN/zHCTs6UWpLKKNVpSozdOaw0edtIfnq3+q/8AOZwikTkpPpObSH56t/qv/OZo/Z9rLhMPglStXRH71zsk77E7pyYQU5YbwfSLq5nbUFOENZ7FhcuTLB2frbRuFuLeF/8AleWKQX+ONHf5qn8z/aTOHxC1EV0IZHUMpGRUi4PynUg1jCZ88uo1HUlUnBx1m3tT8dpyRETMiifFWqqqWchVAuSTYAeZJylb1k1/w2DuoPe1h7incD8TZL03nlMt0/rXicaftn8F91Ndyj0948zeR6leMNm9nasdDV7rEn3Y8X48l+okNeMZo6pV/wDhIQ9/G6+Gm3Rbbzf3hYdc5V5zYTB1KzhKSM7nJVFz/wDnOaJq32VAWfHG/HukO79pxn0X5mQVGVWWUi3zuKGjqSjUm3jdl5k/3oipapYLHvWBwO0rAgM+SAeTk7iPhsek23BLUFNBWKtUt4igIUnkCSZ9YbCpSRUpqERRYKoAA9BOWdClS7NbylaS0j/NnnVSS9er9hERNxyxERAE46+HSorK6hkYWKsAQRzBznJEHqeNqM81j7K1a74Jtk590x8J/C2a9DccxM5x2j6tBylZGRxwYW9R5jmJ6JnS0roWhik2K9MOvC+YPmCN6npItS2UtsdhYbHT1WjiNbvR+6+evqYfoPWTE4Nr0HsCblDvVuq+fMWPOafq32jYbFbKVfsKx3WY+Fj8Lf0NvWVTWTsvrUbvhSa1P7vvj5bn9LHkZSGQgkEWINiD5+REjKdSi8M71S2stKQ14PbxW9c189GekImK6t6/4rB2UnvqI9xzvA+Fs16G45CajoDWzC40fZPZ7b6bbmHpxHMXk2nWjPmVS90VXtNrWY8V78DOO0HROIqaQrslGq6kU7FUZhuprxAtJ3snwFWkcZ3tN0uKVttWW9u8vbaG/MfOaHExVBKevk21dLyqWn8XV2YSznhj4E/GYAEncBP2fNWmGUg5EEHod0kHFR0f8QYT/M0f9xP7zu0ayuoZGDKRcFSCCORGc88Y7BNRq1KTizU3KH9k2v65+s0ns21uo9yuGrOEdCQhY2DKSTa53bQJItxFrcZFp3GtLVlsLHfaE7Cj2tGTl08OJoMxntI0LTw2MvSAVKyd5sjINchreQNgfUzX8XjqVFC9V1RAM2IA+ucxTXXWIY3FF0/NIoRL7iVBJLEcLkn0tPLprVx4j6ehV/kOUf8AHG3h5dSa7JMWVxdan7r0Nr1putvo7TWJlvZFo8mtiK1vClMUwfidgx+QQfvCalM7b/jI+nXF3kscFnnj4MHx2reMNWqRha5BquQe6fIseU4f8M43/K1/9p/7Tfomv+KuJMX1HVSxqL7mA/4Zxv8Ala/+0/8AabZq3SZMHhFYFWXD0wQRYghBcEHIzt4zGU6KM9V1RFzZjYfWZ3rJ2qE7SYEWGXeuN/7KHLq3ynqjChtbMKta50wlCMMJPf4dX+svGnNY8Ng12q7gEjco3s3Rf65c5l+snaPicVtJSvQondZT42HxMMug+ZlVxOJeozPUYu7HezEkn1MmNXtTcVjSDTXZpX31H3L6cXPT1ImidadR4idi20Va2Me1rtNrxe5cl+vgQYEuerfZpiMRZ8RehS8iPGRyU+x1b5S+auajYXBWYDvK36xxvH4Rknpv5yxTbTtfGZzr76gbzC2WPN+y+fQj9DaAw+ETZoUwvmc2bmWO8yQiJMSS2Iq85ynJyk8vzERE9MBERAEREAREQBERAEgtYdTcLjQTUXZq23VE3NyvwYcj6Wk7E8cVJYZspVZ0pa9N4fkYjrHqLisHdiO8oj9IgyHxLmnXeOcr1KqykMpKsDcEGxB8wRlPR9pTtZOzXD4jaehahVz3DwMeajLqvyMhVLbxgWyy+oFLuXK6r3Xx6Fc1b7UqlOyYwGomXeL7Y6jJ/oes0rR2lKOIQPQqK6HiDkfIjMHkZhWmtXsRg32a9Mrc7mG9W6Nx6Z8pwaN0rWwzh6FRkflxHkQdzDkZhC4lDZMkXWhbe6j2tu0m+H+L+OnoeholC1b7UqVSyYwCk+W2PYPXin1HMS906gYAqQQRcEG4IPEEZydCcZrKKjc2la2lq1Y4/D5Mo3aDqO2IP5RhhesBZ0++ANxHxAbrcQBxG/K6lMqSrAgg2IIsQfIg5T0fI7Ser2FxP5+ijnzI8X7w3/WaKtupPMTs6O05K3gqVVZit2N68vM8/kyS0Fq/XxlQJRW+/wATH2VHmx/pmZrtLs+0apuMOD+JnYfJmtJ3D4ZKahaaqijIKAAPQTVG1ee8ydcfUcNXFGDz542dFk6egNCU8HQSjT3gbyxzZzmx6/QADhJGJB6w64YXBC1RtqrbdTXe3K/BRzP1k3KgvIqsY1bmpsTlJk4TKZrJ2l4fD3TD2r1crg+BTzYe10X5iUPWPXnFY26k93RP6NDmPibN/oOUgKNFnZVRSzMbAKCST5ADOQ6lznZAtNloCMe/dPovd/Hqd3TGnsRi32q9QtbIZKv4VG4dc+c+NFaHr4p9ihTLtxtkB5sTuUdZdNW+yx3s+NOwufdqfEfxMNy9Bc8xNHwGjqVBAlFFRBwUW9T5nmZhC3lPbMkXemqFtHsrZJtcP8V89PUp+rfZfRo2fFEVqmex7gPQ739d3KXhVAAAFgBYAeQn7EnQhGCwioXN1VuZa1WWfbkhERMyMIiIAiIgCIiAIiIAiIgCIiAIiIAiIgHFicKlVGSoodGFirAEH0Mz3WTsqBu+Ca3HunO79lzl0b5iaPE1zpxnvJlre1rWWaUung+h50xmCqUXKVUZHGasLH/2Ock9X9bcVgj9k96d99Nt6noPdPMfWbRpjQWHxabFemGHA5Mp81YbxMz1j7Mq9C74a9alnb9IB0Ht+m/lIU6E6bzEt1tpe2vY9lcJJvjufJ/vky76t6+4XGWUnuqx9xzmfhbJum48pZZ5vItnmD9RLdq32kYnDbKVr16I3eI+NRyY59G+YmyndeEyDffT7Xftn0fs/n1NinT0npehhkL16gReeZPkAN7HkJSdOdrFMIBg0LOV9qoLBb8Nm92I+XWZ1pHSdbEOXrOzueJ4DyAyUchM6lzGOyO0i2Wga1bvVu6vu/jr6Fw1k7UKtW6YQGlTy2z7Z6cE+p5iUZ3JJLEkk3JJuSTxJOcldA6r4nGtainhBsXbcg9eJ5C5mo6t9nmGwmy7/bVhv2mG5T8K5DqbnpIyhUrPLO7UubLRcNSC73Bb3zf75IoWrfZ7icXsu47mifeYeIj4Vz9TYdZqOgdV8NgltRTxEWLtvY9TwHIWElok2nRjDdvKpe6Ur3eyTxHgvfiIiJuOWIiIAiIgCIiAIiIAiIgCIiAIiIAiIgCIiAIiIAiIgCIiAV/WLUnC425ddirwqJuP7QycdfQiZbrFqTisFcsu3R/WJvH7QzT13czNyn4RfOaKlCM+Z17LS9e17udaPB+z8Px5HnfAaPq13CUUZ3PBRfd5ngBzM0fVvsrRLPjTttn3anwj8TZt0Fh1l5wWjaNAMKNNKYY3OwoW58zadmYU7aMdstpLvdPVq3do91ff18OnqfFGgqKFRQqqLAKAAB5ADKfcRJRXW8iIiAIiIAiIgCIiAIiIAiIgCIiAIiIAiIgCIiAIiIAiIgCIiAIiIAiIgCIiAIiIAiIgCIiAIiIAiIgCIiAIiIAiIgCIiAIiIAiIgCIiAIiIAiIgCIiAIiIAiIgCIiAIiIAiIgCIiAIiIAiIgCIiAIiIB//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spd="med">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Pc\Desktop\2.png"/>
          <p:cNvPicPr/>
          <p:nvPr/>
        </p:nvPicPr>
        <p:blipFill>
          <a:blip r:embed="rId3" cstate="print"/>
          <a:srcRect/>
          <a:stretch>
            <a:fillRect/>
          </a:stretch>
        </p:blipFill>
        <p:spPr bwMode="auto">
          <a:xfrm>
            <a:off x="857224" y="1500174"/>
            <a:ext cx="7500990" cy="4929222"/>
          </a:xfrm>
          <a:prstGeom prst="rect">
            <a:avLst/>
          </a:prstGeom>
          <a:ln>
            <a:noFill/>
          </a:ln>
          <a:effectLst>
            <a:outerShdw blurRad="292100" dist="139700" dir="2700000" algn="tl" rotWithShape="0">
              <a:srgbClr val="333333">
                <a:alpha val="65000"/>
              </a:srgbClr>
            </a:outerShdw>
          </a:effectLst>
        </p:spPr>
      </p:pic>
      <p:sp>
        <p:nvSpPr>
          <p:cNvPr id="5" name="Başlık 1"/>
          <p:cNvSpPr>
            <a:spLocks noGrp="1"/>
          </p:cNvSpPr>
          <p:nvPr>
            <p:ph type="title"/>
          </p:nvPr>
        </p:nvSpPr>
        <p:spPr>
          <a:xfrm>
            <a:off x="714348" y="0"/>
            <a:ext cx="8229600" cy="1143000"/>
          </a:xfrm>
        </p:spPr>
        <p:txBody>
          <a:bodyPr/>
          <a:lstStyle/>
          <a:p>
            <a:r>
              <a:rPr lang="tr-TR" b="1" dirty="0" smtClean="0">
                <a:solidFill>
                  <a:srgbClr val="FF0000"/>
                </a:solidFill>
              </a:rPr>
              <a:t>Kirletici </a:t>
            </a:r>
            <a:r>
              <a:rPr lang="en-US" b="1" dirty="0" err="1" smtClean="0">
                <a:solidFill>
                  <a:srgbClr val="FF0000"/>
                </a:solidFill>
              </a:rPr>
              <a:t>Özellikler</a:t>
            </a:r>
            <a:r>
              <a:rPr lang="tr-TR" b="1" dirty="0" smtClean="0">
                <a:solidFill>
                  <a:srgbClr val="FF0000"/>
                </a:solidFill>
              </a:rPr>
              <a:t>i</a:t>
            </a:r>
            <a:endParaRPr lang="tr-TR" dirty="0">
              <a:solidFill>
                <a:srgbClr val="FF0000"/>
              </a:solidFill>
            </a:endParaRPr>
          </a:p>
        </p:txBody>
      </p:sp>
      <p:sp>
        <p:nvSpPr>
          <p:cNvPr id="6" name="5 Metin kutusu"/>
          <p:cNvSpPr txBox="1"/>
          <p:nvPr/>
        </p:nvSpPr>
        <p:spPr>
          <a:xfrm>
            <a:off x="642910" y="928670"/>
            <a:ext cx="8143932" cy="461665"/>
          </a:xfrm>
          <a:prstGeom prst="rect">
            <a:avLst/>
          </a:prstGeom>
          <a:noFill/>
        </p:spPr>
        <p:txBody>
          <a:bodyPr wrap="square" rtlCol="0">
            <a:spAutoFit/>
          </a:bodyPr>
          <a:lstStyle/>
          <a:p>
            <a:r>
              <a:rPr lang="tr-TR" sz="2400" b="1" dirty="0" smtClean="0">
                <a:solidFill>
                  <a:srgbClr val="252AE7"/>
                </a:solidFill>
              </a:rPr>
              <a:t>Düşük yoğunluklu, çözünür bir kirleticinin yeraltında yayılımı</a:t>
            </a: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Pc\Desktop\5.6.png"/>
          <p:cNvPicPr/>
          <p:nvPr/>
        </p:nvPicPr>
        <p:blipFill>
          <a:blip r:embed="rId3" cstate="print"/>
          <a:srcRect/>
          <a:stretch>
            <a:fillRect/>
          </a:stretch>
        </p:blipFill>
        <p:spPr bwMode="auto">
          <a:xfrm>
            <a:off x="785786" y="1571612"/>
            <a:ext cx="7858180" cy="4929222"/>
          </a:xfrm>
          <a:prstGeom prst="rect">
            <a:avLst/>
          </a:prstGeom>
          <a:ln>
            <a:noFill/>
          </a:ln>
          <a:effectLst>
            <a:outerShdw blurRad="292100" dist="139700" dir="2700000" algn="tl" rotWithShape="0">
              <a:srgbClr val="333333">
                <a:alpha val="65000"/>
              </a:srgbClr>
            </a:outerShdw>
          </a:effectLst>
        </p:spPr>
      </p:pic>
      <p:sp>
        <p:nvSpPr>
          <p:cNvPr id="5" name="Başlık 1"/>
          <p:cNvSpPr>
            <a:spLocks noGrp="1"/>
          </p:cNvSpPr>
          <p:nvPr>
            <p:ph type="title"/>
          </p:nvPr>
        </p:nvSpPr>
        <p:spPr>
          <a:xfrm>
            <a:off x="714348" y="0"/>
            <a:ext cx="8229600" cy="1143000"/>
          </a:xfrm>
        </p:spPr>
        <p:txBody>
          <a:bodyPr/>
          <a:lstStyle/>
          <a:p>
            <a:r>
              <a:rPr lang="tr-TR" b="1" dirty="0" smtClean="0">
                <a:solidFill>
                  <a:srgbClr val="FF0000"/>
                </a:solidFill>
              </a:rPr>
              <a:t>Kirletici </a:t>
            </a:r>
            <a:r>
              <a:rPr lang="en-US" b="1" dirty="0" err="1" smtClean="0">
                <a:solidFill>
                  <a:srgbClr val="FF0000"/>
                </a:solidFill>
              </a:rPr>
              <a:t>Özellikler</a:t>
            </a:r>
            <a:r>
              <a:rPr lang="tr-TR" b="1" dirty="0" smtClean="0">
                <a:solidFill>
                  <a:srgbClr val="FF0000"/>
                </a:solidFill>
              </a:rPr>
              <a:t>i</a:t>
            </a:r>
            <a:endParaRPr lang="tr-TR" dirty="0">
              <a:solidFill>
                <a:srgbClr val="FF0000"/>
              </a:solidFill>
            </a:endParaRPr>
          </a:p>
        </p:txBody>
      </p:sp>
      <p:sp>
        <p:nvSpPr>
          <p:cNvPr id="6" name="5 Metin kutusu"/>
          <p:cNvSpPr txBox="1"/>
          <p:nvPr/>
        </p:nvSpPr>
        <p:spPr>
          <a:xfrm>
            <a:off x="1214414" y="928670"/>
            <a:ext cx="8143932" cy="461665"/>
          </a:xfrm>
          <a:prstGeom prst="rect">
            <a:avLst/>
          </a:prstGeom>
          <a:noFill/>
        </p:spPr>
        <p:txBody>
          <a:bodyPr wrap="square" rtlCol="0">
            <a:spAutoFit/>
          </a:bodyPr>
          <a:lstStyle/>
          <a:p>
            <a:r>
              <a:rPr lang="tr-TR" sz="2400" b="1" dirty="0" smtClean="0">
                <a:solidFill>
                  <a:srgbClr val="252AE7"/>
                </a:solidFill>
              </a:rPr>
              <a:t>Susuz fazlı yoğun sıvı kirleticisinin yeraltında yayılımı</a:t>
            </a: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Pc\Desktop\4.png"/>
          <p:cNvPicPr/>
          <p:nvPr/>
        </p:nvPicPr>
        <p:blipFill>
          <a:blip r:embed="rId3" cstate="print"/>
          <a:srcRect/>
          <a:stretch>
            <a:fillRect/>
          </a:stretch>
        </p:blipFill>
        <p:spPr bwMode="auto">
          <a:xfrm>
            <a:off x="785786" y="1571612"/>
            <a:ext cx="7715304" cy="4857784"/>
          </a:xfrm>
          <a:prstGeom prst="rect">
            <a:avLst/>
          </a:prstGeom>
          <a:ln>
            <a:noFill/>
          </a:ln>
          <a:effectLst>
            <a:outerShdw blurRad="292100" dist="139700" dir="2700000" algn="tl" rotWithShape="0">
              <a:srgbClr val="333333">
                <a:alpha val="65000"/>
              </a:srgbClr>
            </a:outerShdw>
          </a:effectLst>
        </p:spPr>
      </p:pic>
      <p:sp>
        <p:nvSpPr>
          <p:cNvPr id="5" name="Başlık 1"/>
          <p:cNvSpPr>
            <a:spLocks noGrp="1"/>
          </p:cNvSpPr>
          <p:nvPr>
            <p:ph type="title"/>
          </p:nvPr>
        </p:nvSpPr>
        <p:spPr>
          <a:xfrm>
            <a:off x="714348" y="0"/>
            <a:ext cx="8229600" cy="1143000"/>
          </a:xfrm>
        </p:spPr>
        <p:txBody>
          <a:bodyPr/>
          <a:lstStyle/>
          <a:p>
            <a:r>
              <a:rPr lang="tr-TR" b="1" dirty="0" smtClean="0">
                <a:solidFill>
                  <a:srgbClr val="FF0000"/>
                </a:solidFill>
              </a:rPr>
              <a:t>Kirletici </a:t>
            </a:r>
            <a:r>
              <a:rPr lang="en-US" b="1" dirty="0" err="1" smtClean="0">
                <a:solidFill>
                  <a:srgbClr val="FF0000"/>
                </a:solidFill>
              </a:rPr>
              <a:t>Özellikler</a:t>
            </a:r>
            <a:r>
              <a:rPr lang="tr-TR" b="1" dirty="0" smtClean="0">
                <a:solidFill>
                  <a:srgbClr val="FF0000"/>
                </a:solidFill>
              </a:rPr>
              <a:t>i</a:t>
            </a:r>
            <a:endParaRPr lang="tr-TR" dirty="0">
              <a:solidFill>
                <a:srgbClr val="FF0000"/>
              </a:solidFill>
            </a:endParaRPr>
          </a:p>
        </p:txBody>
      </p:sp>
      <p:sp>
        <p:nvSpPr>
          <p:cNvPr id="6" name="5 Metin kutusu"/>
          <p:cNvSpPr txBox="1"/>
          <p:nvPr/>
        </p:nvSpPr>
        <p:spPr>
          <a:xfrm>
            <a:off x="1214414" y="928670"/>
            <a:ext cx="8143932" cy="461665"/>
          </a:xfrm>
          <a:prstGeom prst="rect">
            <a:avLst/>
          </a:prstGeom>
          <a:noFill/>
        </p:spPr>
        <p:txBody>
          <a:bodyPr wrap="square" rtlCol="0">
            <a:spAutoFit/>
          </a:bodyPr>
          <a:lstStyle/>
          <a:p>
            <a:r>
              <a:rPr lang="tr-TR" sz="2400" b="1" dirty="0" smtClean="0">
                <a:solidFill>
                  <a:srgbClr val="252AE7"/>
                </a:solidFill>
              </a:rPr>
              <a:t>Düşük yoğunluklu susuz fazlı sıvının yeraltında yayılımı</a:t>
            </a: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fsancak\Desktop\SFYS dağılı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0" y="1448674"/>
            <a:ext cx="7786742" cy="5195036"/>
          </a:xfrm>
          <a:prstGeom prst="rect">
            <a:avLst/>
          </a:prstGeom>
          <a:noFill/>
          <a:ln>
            <a:noFill/>
          </a:ln>
        </p:spPr>
      </p:pic>
      <p:sp>
        <p:nvSpPr>
          <p:cNvPr id="6" name="5 Metin kutusu"/>
          <p:cNvSpPr txBox="1"/>
          <p:nvPr/>
        </p:nvSpPr>
        <p:spPr>
          <a:xfrm>
            <a:off x="2000232" y="928670"/>
            <a:ext cx="6286544" cy="461665"/>
          </a:xfrm>
          <a:prstGeom prst="rect">
            <a:avLst/>
          </a:prstGeom>
          <a:noFill/>
        </p:spPr>
        <p:txBody>
          <a:bodyPr wrap="square" rtlCol="0">
            <a:spAutoFit/>
          </a:bodyPr>
          <a:lstStyle/>
          <a:p>
            <a:r>
              <a:rPr lang="tr-TR" sz="2400" b="1" dirty="0" err="1" smtClean="0">
                <a:solidFill>
                  <a:srgbClr val="252AE7"/>
                </a:solidFill>
              </a:rPr>
              <a:t>SFYS’nin</a:t>
            </a:r>
            <a:r>
              <a:rPr lang="tr-TR" sz="2400" b="1" dirty="0" smtClean="0">
                <a:solidFill>
                  <a:srgbClr val="252AE7"/>
                </a:solidFill>
              </a:rPr>
              <a:t> geçirimsiz tabaka boyunca taşınımı</a:t>
            </a:r>
            <a:endParaRPr lang="tr-TR" sz="2400" b="1" dirty="0">
              <a:solidFill>
                <a:srgbClr val="252AE7"/>
              </a:solidFill>
            </a:endParaRPr>
          </a:p>
        </p:txBody>
      </p:sp>
      <p:sp>
        <p:nvSpPr>
          <p:cNvPr id="8" name="Başlık 1"/>
          <p:cNvSpPr>
            <a:spLocks noGrp="1"/>
          </p:cNvSpPr>
          <p:nvPr>
            <p:ph type="title"/>
          </p:nvPr>
        </p:nvSpPr>
        <p:spPr>
          <a:xfrm>
            <a:off x="714348" y="0"/>
            <a:ext cx="8229600" cy="1143000"/>
          </a:xfrm>
        </p:spPr>
        <p:txBody>
          <a:bodyPr/>
          <a:lstStyle/>
          <a:p>
            <a:r>
              <a:rPr lang="tr-TR" b="1" dirty="0" smtClean="0">
                <a:solidFill>
                  <a:srgbClr val="FF0000"/>
                </a:solidFill>
              </a:rPr>
              <a:t>Kirletici </a:t>
            </a:r>
            <a:r>
              <a:rPr lang="en-US" b="1" dirty="0" err="1" smtClean="0">
                <a:solidFill>
                  <a:srgbClr val="FF0000"/>
                </a:solidFill>
              </a:rPr>
              <a:t>Özellikler</a:t>
            </a:r>
            <a:r>
              <a:rPr lang="tr-TR" b="1" dirty="0" smtClean="0">
                <a:solidFill>
                  <a:srgbClr val="FF0000"/>
                </a:solidFill>
              </a:rPr>
              <a:t>i</a:t>
            </a:r>
            <a:endParaRPr lang="tr-TR" dirty="0">
              <a:solidFill>
                <a:srgbClr val="FF0000"/>
              </a:solidFill>
            </a:endParaRPr>
          </a:p>
        </p:txBody>
      </p:sp>
      <p:pic>
        <p:nvPicPr>
          <p:cNvPr id="5"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fsancak\Desktop\tünek akış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1428736"/>
            <a:ext cx="8215370" cy="5214974"/>
          </a:xfrm>
          <a:prstGeom prst="rect">
            <a:avLst/>
          </a:prstGeom>
          <a:ln>
            <a:noFill/>
          </a:ln>
          <a:effectLst>
            <a:outerShdw blurRad="292100" dist="139700" dir="2700000" algn="tl" rotWithShape="0">
              <a:srgbClr val="333333">
                <a:alpha val="65000"/>
              </a:srgbClr>
            </a:outerShdw>
          </a:effectLst>
        </p:spPr>
      </p:pic>
      <p:sp>
        <p:nvSpPr>
          <p:cNvPr id="5" name="Başlık 1"/>
          <p:cNvSpPr>
            <a:spLocks noGrp="1"/>
          </p:cNvSpPr>
          <p:nvPr>
            <p:ph type="title"/>
          </p:nvPr>
        </p:nvSpPr>
        <p:spPr>
          <a:xfrm>
            <a:off x="457200" y="-27384"/>
            <a:ext cx="8229600" cy="1143000"/>
          </a:xfrm>
        </p:spPr>
        <p:txBody>
          <a:bodyPr/>
          <a:lstStyle/>
          <a:p>
            <a:r>
              <a:rPr lang="en-US" b="1" dirty="0" err="1">
                <a:solidFill>
                  <a:srgbClr val="FF0000"/>
                </a:solidFill>
              </a:rPr>
              <a:t>Hidrojeolojik</a:t>
            </a:r>
            <a:r>
              <a:rPr lang="en-US" b="1" dirty="0">
                <a:solidFill>
                  <a:srgbClr val="FF0000"/>
                </a:solidFill>
              </a:rPr>
              <a:t> </a:t>
            </a:r>
            <a:r>
              <a:rPr lang="en-US" b="1" dirty="0" err="1" smtClean="0">
                <a:solidFill>
                  <a:srgbClr val="FF0000"/>
                </a:solidFill>
              </a:rPr>
              <a:t>Özellikler</a:t>
            </a:r>
            <a:endParaRPr lang="tr-TR" dirty="0">
              <a:solidFill>
                <a:srgbClr val="FF0000"/>
              </a:solidFill>
            </a:endParaRPr>
          </a:p>
        </p:txBody>
      </p:sp>
      <p:sp>
        <p:nvSpPr>
          <p:cNvPr id="6" name="5 Metin kutusu"/>
          <p:cNvSpPr txBox="1"/>
          <p:nvPr/>
        </p:nvSpPr>
        <p:spPr>
          <a:xfrm>
            <a:off x="2000232" y="928670"/>
            <a:ext cx="5286412" cy="461665"/>
          </a:xfrm>
          <a:prstGeom prst="rect">
            <a:avLst/>
          </a:prstGeom>
          <a:noFill/>
        </p:spPr>
        <p:txBody>
          <a:bodyPr wrap="square" rtlCol="0">
            <a:spAutoFit/>
          </a:bodyPr>
          <a:lstStyle/>
          <a:p>
            <a:r>
              <a:rPr lang="tr-TR" sz="2400" b="1" dirty="0" smtClean="0">
                <a:solidFill>
                  <a:srgbClr val="252AE7"/>
                </a:solidFill>
              </a:rPr>
              <a:t>Tünek akifer boyunca kirletici  hareketi</a:t>
            </a:r>
            <a:endParaRPr lang="tr-TR" sz="2400" b="1" dirty="0">
              <a:solidFill>
                <a:srgbClr val="252AE7"/>
              </a:solidFill>
            </a:endParaRP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142985"/>
            <a:ext cx="8329642" cy="1785950"/>
          </a:xfrm>
          <a:prstGeom prst="round2DiagRect">
            <a:avLst/>
          </a:prstGeom>
          <a:blipFill>
            <a:blip r:embed="rId2"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a:lstStyle/>
          <a:p>
            <a:pPr algn="just">
              <a:buNone/>
            </a:pPr>
            <a:r>
              <a:rPr lang="tr-TR" dirty="0" smtClean="0"/>
              <a:t>	Numunelerin toplandıktan sonra korunmasına ilişkin ilkeler kılavuz </a:t>
            </a:r>
            <a:r>
              <a:rPr lang="tr-TR" b="1" dirty="0" smtClean="0">
                <a:solidFill>
                  <a:srgbClr val="FF0000"/>
                </a:solidFill>
              </a:rPr>
              <a:t>ISO 5667-3’de </a:t>
            </a:r>
            <a:r>
              <a:rPr lang="tr-TR" dirty="0" smtClean="0"/>
              <a:t>verilmektedir. </a:t>
            </a: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35</a:t>
            </a:fld>
            <a:endParaRPr lang="tr-TR">
              <a:solidFill>
                <a:prstClr val="black">
                  <a:tint val="75000"/>
                </a:prstClr>
              </a:solidFill>
            </a:endParaRPr>
          </a:p>
        </p:txBody>
      </p:sp>
      <p:sp>
        <p:nvSpPr>
          <p:cNvPr id="5" name="Başlık 1"/>
          <p:cNvSpPr>
            <a:spLocks noGrp="1"/>
          </p:cNvSpPr>
          <p:nvPr>
            <p:ph type="title"/>
          </p:nvPr>
        </p:nvSpPr>
        <p:spPr>
          <a:xfrm>
            <a:off x="457200" y="-27384"/>
            <a:ext cx="8229600" cy="1143000"/>
          </a:xfrm>
        </p:spPr>
        <p:txBody>
          <a:bodyPr/>
          <a:lstStyle/>
          <a:p>
            <a:r>
              <a:rPr lang="tr-TR" sz="4000" b="1" dirty="0" smtClean="0">
                <a:solidFill>
                  <a:srgbClr val="FF0000"/>
                </a:solidFill>
              </a:rPr>
              <a:t>Numunelerin Korunması ve Kayıt </a:t>
            </a:r>
            <a:endParaRPr lang="tr-TR" sz="4000" dirty="0">
              <a:solidFill>
                <a:srgbClr val="FF0000"/>
              </a:solidFill>
            </a:endParaRPr>
          </a:p>
        </p:txBody>
      </p:sp>
      <p:sp>
        <p:nvSpPr>
          <p:cNvPr id="6" name="2 İçerik Yer Tutucusu"/>
          <p:cNvSpPr txBox="1">
            <a:spLocks/>
          </p:cNvSpPr>
          <p:nvPr/>
        </p:nvSpPr>
        <p:spPr bwMode="auto">
          <a:xfrm>
            <a:off x="428596" y="3429000"/>
            <a:ext cx="8329642" cy="1785950"/>
          </a:xfrm>
          <a:prstGeom prst="roundRect">
            <a:avLst/>
          </a:prstGeom>
          <a:blipFill>
            <a:blip r:embed="rId3" cstate="print"/>
            <a:tile tx="0" ty="0" sx="100000" sy="100000" flip="none" algn="tl"/>
          </a:blipFill>
          <a:ln w="9525" cap="flat" cmpd="sng" algn="ctr">
            <a:solidFill>
              <a:schemeClr val="accent2">
                <a:shade val="95000"/>
                <a:satMod val="105000"/>
              </a:schemeClr>
            </a:solidFill>
            <a:prstDash val="solid"/>
            <a:miter lim="800000"/>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lvl="0" indent="-342900" algn="just" eaLnBrk="0" fontAlgn="base" hangingPunct="0">
              <a:spcBef>
                <a:spcPct val="20000"/>
              </a:spcBef>
              <a:spcAft>
                <a:spcPct val="0"/>
              </a:spcAft>
            </a:pPr>
            <a:r>
              <a:rPr lang="tr-TR" sz="3200" dirty="0" smtClean="0"/>
              <a:t>	Numuneleri takip etmek için, gerekli numune kayıt formları ve numune alma etiketleri kullanılmalıdır.</a:t>
            </a:r>
            <a:endParaRPr kumimoji="0" lang="tr-TR" sz="32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99545" y="1103586"/>
            <a:ext cx="8387255" cy="5022577"/>
          </a:xfrm>
        </p:spPr>
        <p:txBody>
          <a:bodyPr/>
          <a:lstStyle/>
          <a:p>
            <a:r>
              <a:rPr lang="tr-TR" b="1" dirty="0" smtClean="0"/>
              <a:t>İzleme noktalarının yerleştirilmesi ve numune alma yoluyla oluşan kirlenme</a:t>
            </a:r>
            <a:endParaRPr lang="tr-TR" dirty="0" smtClean="0"/>
          </a:p>
          <a:p>
            <a:pPr lvl="1" algn="just">
              <a:buFont typeface="Wingdings" pitchFamily="2" charset="2"/>
              <a:buChar char="ü"/>
            </a:pPr>
            <a:r>
              <a:rPr lang="tr-TR" sz="2400" dirty="0" smtClean="0"/>
              <a:t>Cihazlar alınan her numuneden sonra ve sonraki izleme noktasına taşınmadan önce kirleticilerden arındırılmalıdır.</a:t>
            </a:r>
          </a:p>
          <a:p>
            <a:pPr lvl="1" algn="just">
              <a:buFont typeface="Wingdings" pitchFamily="2" charset="2"/>
              <a:buChar char="ü"/>
            </a:pPr>
            <a:r>
              <a:rPr lang="tr-TR" sz="2400" dirty="0" smtClean="0"/>
              <a:t>Bulunan kirleticilere bağlı olarak, temizleme için uygun temizleme maddeleri kullanılmalıdır.</a:t>
            </a:r>
          </a:p>
          <a:p>
            <a:pPr lvl="1" algn="just">
              <a:buFont typeface="Wingdings" pitchFamily="2" charset="2"/>
              <a:buChar char="ü"/>
            </a:pPr>
            <a:r>
              <a:rPr lang="tr-TR" sz="2400" dirty="0" smtClean="0"/>
              <a:t>Mahfaza borusu ve sondaj kuyusunun duvarı ile kuyunun ağzı arasında toprak yüzeyinden içeri süzülen sular için öncelikli geçiş yollarını önlemek amacıyla uygun sızdırmazlık malzemesi kullanılmalıdır.</a:t>
            </a:r>
          </a:p>
          <a:p>
            <a:pPr algn="just">
              <a:buFont typeface="Wingdings" pitchFamily="2" charset="2"/>
              <a:buChar char="ü"/>
            </a:pPr>
            <a:endParaRPr lang="tr-TR" sz="2800"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36</a:t>
            </a:fld>
            <a:endParaRPr lang="tr-TR">
              <a:solidFill>
                <a:prstClr val="black">
                  <a:tint val="75000"/>
                </a:prstClr>
              </a:solidFill>
            </a:endParaRPr>
          </a:p>
        </p:txBody>
      </p:sp>
      <p:sp>
        <p:nvSpPr>
          <p:cNvPr id="5" name="1 Başlık"/>
          <p:cNvSpPr>
            <a:spLocks noGrp="1"/>
          </p:cNvSpPr>
          <p:nvPr>
            <p:ph type="title"/>
          </p:nvPr>
        </p:nvSpPr>
        <p:spPr>
          <a:xfrm>
            <a:off x="457200" y="274638"/>
            <a:ext cx="8229600" cy="1143000"/>
          </a:xfrm>
        </p:spPr>
        <p:txBody>
          <a:bodyPr/>
          <a:lstStyle/>
          <a:p>
            <a:r>
              <a:rPr lang="tr-TR" sz="4000" b="1" spc="50" dirty="0" smtClean="0">
                <a:ln w="11430"/>
                <a:solidFill>
                  <a:srgbClr val="FF0000"/>
                </a:solidFill>
                <a:latin typeface="+mn-lt"/>
              </a:rPr>
              <a:t>Kirlenmenin önlenmesi</a:t>
            </a:r>
            <a:br>
              <a:rPr lang="tr-TR" sz="4000" b="1" spc="50" dirty="0" smtClean="0">
                <a:ln w="11430"/>
                <a:solidFill>
                  <a:srgbClr val="FF0000"/>
                </a:solidFill>
                <a:latin typeface="+mn-lt"/>
              </a:rPr>
            </a:br>
            <a:endParaRPr lang="tr-TR" sz="4000" b="1" spc="50" dirty="0">
              <a:ln w="11430"/>
              <a:solidFill>
                <a:srgbClr val="FF0000"/>
              </a:solidFill>
              <a:latin typeface="+mn-lt"/>
            </a:endParaRPr>
          </a:p>
        </p:txBody>
      </p:sp>
      <p:pic>
        <p:nvPicPr>
          <p:cNvPr id="6" name="5 Resim"/>
          <p:cNvPicPr/>
          <p:nvPr/>
        </p:nvPicPr>
        <p:blipFill>
          <a:blip r:embed="rId2" cstate="print"/>
          <a:srcRect/>
          <a:stretch>
            <a:fillRect/>
          </a:stretch>
        </p:blipFill>
        <p:spPr bwMode="auto">
          <a:xfrm>
            <a:off x="8296275" y="0"/>
            <a:ext cx="847725" cy="847725"/>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143000"/>
          </a:xfrm>
        </p:spPr>
        <p:txBody>
          <a:bodyPr/>
          <a:lstStyle/>
          <a:p>
            <a:r>
              <a:rPr lang="tr-TR" sz="4000" b="1" spc="50" dirty="0" smtClean="0">
                <a:ln w="11430"/>
                <a:solidFill>
                  <a:srgbClr val="FF0000"/>
                </a:solidFill>
                <a:latin typeface="+mn-lt"/>
              </a:rPr>
              <a:t>Güvenlik önlemleri</a:t>
            </a:r>
            <a:r>
              <a:rPr lang="tr-TR" b="1" dirty="0" smtClean="0"/>
              <a:t/>
            </a:r>
            <a:br>
              <a:rPr lang="tr-TR" b="1" dirty="0" smtClean="0"/>
            </a:br>
            <a:endParaRPr lang="tr-TR" dirty="0"/>
          </a:p>
        </p:txBody>
      </p:sp>
      <p:sp>
        <p:nvSpPr>
          <p:cNvPr id="3" name="2 İçerik Yer Tutucusu"/>
          <p:cNvSpPr>
            <a:spLocks noGrp="1"/>
          </p:cNvSpPr>
          <p:nvPr>
            <p:ph idx="1"/>
          </p:nvPr>
        </p:nvSpPr>
        <p:spPr>
          <a:xfrm>
            <a:off x="323528" y="1196752"/>
            <a:ext cx="8363272" cy="4929411"/>
          </a:xfrm>
        </p:spPr>
        <p:txBody>
          <a:bodyPr/>
          <a:lstStyle/>
          <a:p>
            <a:pPr algn="just">
              <a:buNone/>
            </a:pPr>
            <a:r>
              <a:rPr lang="tr-TR" sz="2800" dirty="0" smtClean="0"/>
              <a:t>	Aşağıdaki kaynaklardan ortaya çıkan riskler, göz önünde bulundurulmalıdır:</a:t>
            </a:r>
          </a:p>
          <a:p>
            <a:pPr algn="just"/>
            <a:r>
              <a:rPr lang="tr-TR" sz="2800" dirty="0" smtClean="0"/>
              <a:t>Muamele edilecek malzemeler (numuneler, kimyasal maddeler, vb.),</a:t>
            </a:r>
          </a:p>
          <a:p>
            <a:pPr algn="just"/>
            <a:r>
              <a:rPr lang="tr-TR" sz="2800" dirty="0" smtClean="0"/>
              <a:t>Mekanik tehlikeler (delme takımları, taşıtlar, vb.),</a:t>
            </a:r>
          </a:p>
          <a:p>
            <a:pPr algn="just"/>
            <a:r>
              <a:rPr lang="tr-TR" sz="2800" dirty="0" smtClean="0"/>
              <a:t>Elektrikli cihazlar (jeneratörler, pompalar, vb.),</a:t>
            </a:r>
          </a:p>
          <a:p>
            <a:pPr algn="just"/>
            <a:r>
              <a:rPr lang="tr-TR" sz="2800" dirty="0" smtClean="0"/>
              <a:t>Çevre (kişisel koruma, zemin sağlamlığı, vb.).</a:t>
            </a:r>
          </a:p>
          <a:p>
            <a:pPr algn="just">
              <a:buNone/>
            </a:pP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37</a:t>
            </a:fld>
            <a:endParaRPr lang="tr-TR">
              <a:solidFill>
                <a:prstClr val="black">
                  <a:tint val="75000"/>
                </a:prstClr>
              </a:solidFill>
            </a:endParaRPr>
          </a:p>
        </p:txBody>
      </p:sp>
      <p:pic>
        <p:nvPicPr>
          <p:cNvPr id="5" name="4 Resim" descr="gota.gif"/>
          <p:cNvPicPr>
            <a:picLocks noChangeAspect="1"/>
          </p:cNvPicPr>
          <p:nvPr/>
        </p:nvPicPr>
        <p:blipFill>
          <a:blip r:embed="rId2" cstate="print"/>
          <a:stretch>
            <a:fillRect/>
          </a:stretch>
        </p:blipFill>
        <p:spPr>
          <a:xfrm rot="1064456">
            <a:off x="7020272" y="3573016"/>
            <a:ext cx="1863893" cy="2780928"/>
          </a:xfrm>
          <a:prstGeom prst="rect">
            <a:avLst/>
          </a:prstGeom>
        </p:spPr>
      </p:pic>
    </p:spTree>
  </p:cSld>
  <p:clrMapOvr>
    <a:masterClrMapping/>
  </p:clrMapOvr>
  <p:transition spd="med">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38</a:t>
            </a:fld>
            <a:endParaRPr lang="tr-TR">
              <a:solidFill>
                <a:prstClr val="black">
                  <a:tint val="75000"/>
                </a:prstClr>
              </a:solidFill>
            </a:endParaRPr>
          </a:p>
        </p:txBody>
      </p:sp>
      <p:pic>
        <p:nvPicPr>
          <p:cNvPr id="1025" name="Picture 1"/>
          <p:cNvPicPr>
            <a:picLocks noGrp="1" noChangeAspect="1" noChangeArrowheads="1"/>
          </p:cNvPicPr>
          <p:nvPr>
            <p:ph idx="1"/>
          </p:nvPr>
        </p:nvPicPr>
        <p:blipFill>
          <a:blip r:embed="rId2" cstate="print"/>
          <a:srcRect/>
          <a:stretch>
            <a:fillRect/>
          </a:stretch>
        </p:blipFill>
        <p:spPr bwMode="auto">
          <a:xfrm>
            <a:off x="205520" y="1785926"/>
            <a:ext cx="8795636" cy="3620269"/>
          </a:xfrm>
          <a:prstGeom prst="rect">
            <a:avLst/>
          </a:prstGeom>
          <a:ln>
            <a:noFill/>
          </a:ln>
          <a:effectLst>
            <a:softEdge rad="112500"/>
          </a:effectLst>
        </p:spPr>
      </p:pic>
      <p:sp>
        <p:nvSpPr>
          <p:cNvPr id="7" name="6 Dikdörtgen"/>
          <p:cNvSpPr/>
          <p:nvPr/>
        </p:nvSpPr>
        <p:spPr>
          <a:xfrm>
            <a:off x="1285852" y="2448350"/>
            <a:ext cx="6143668"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600" b="1" cap="none" spc="50" dirty="0" smtClean="0">
                <a:ln w="11430"/>
                <a:solidFill>
                  <a:srgbClr val="C00000"/>
                </a:solidFill>
                <a:effectLst>
                  <a:outerShdw blurRad="76200" dist="50800" dir="5400000" algn="tl" rotWithShape="0">
                    <a:srgbClr val="000000">
                      <a:alpha val="65000"/>
                    </a:srgbClr>
                  </a:outerShdw>
                </a:effectLst>
              </a:rPr>
              <a:t>Dinlediğiniz için teşekkürler</a:t>
            </a:r>
            <a:endParaRPr lang="tr-TR" sz="66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fade">
                                      <p:cBhvr>
                                        <p:cTn id="15" dur="800" decel="100000"/>
                                        <p:tgtEl>
                                          <p:spTgt spid="1025"/>
                                        </p:tgtEl>
                                      </p:cBhvr>
                                    </p:animEffect>
                                    <p:anim calcmode="lin" valueType="num">
                                      <p:cBhvr>
                                        <p:cTn id="16" dur="800" decel="100000" fill="hold"/>
                                        <p:tgtEl>
                                          <p:spTgt spid="1025"/>
                                        </p:tgtEl>
                                        <p:attrNameLst>
                                          <p:attrName>style.rotation</p:attrName>
                                        </p:attrNameLst>
                                      </p:cBhvr>
                                      <p:tavLst>
                                        <p:tav tm="0">
                                          <p:val>
                                            <p:fltVal val="-90"/>
                                          </p:val>
                                        </p:tav>
                                        <p:tav tm="100000">
                                          <p:val>
                                            <p:fltVal val="0"/>
                                          </p:val>
                                        </p:tav>
                                      </p:tavLst>
                                    </p:anim>
                                    <p:anim calcmode="lin" valueType="num">
                                      <p:cBhvr>
                                        <p:cTn id="17" dur="800" decel="100000" fill="hold"/>
                                        <p:tgtEl>
                                          <p:spTgt spid="1025"/>
                                        </p:tgtEl>
                                        <p:attrNameLst>
                                          <p:attrName>ppt_x</p:attrName>
                                        </p:attrNameLst>
                                      </p:cBhvr>
                                      <p:tavLst>
                                        <p:tav tm="0">
                                          <p:val>
                                            <p:strVal val="#ppt_x+0.4"/>
                                          </p:val>
                                        </p:tav>
                                        <p:tav tm="100000">
                                          <p:val>
                                            <p:strVal val="#ppt_x-0.05"/>
                                          </p:val>
                                        </p:tav>
                                      </p:tavLst>
                                    </p:anim>
                                    <p:anim calcmode="lin" valueType="num">
                                      <p:cBhvr>
                                        <p:cTn id="18" dur="800" decel="100000" fill="hold"/>
                                        <p:tgtEl>
                                          <p:spTgt spid="102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4</a:t>
            </a:fld>
            <a:endParaRPr lang="tr-TR">
              <a:solidFill>
                <a:prstClr val="black">
                  <a:tint val="75000"/>
                </a:prstClr>
              </a:solidFill>
            </a:endParaRPr>
          </a:p>
        </p:txBody>
      </p:sp>
      <p:sp>
        <p:nvSpPr>
          <p:cNvPr id="6" name="Başlık 1"/>
          <p:cNvSpPr txBox="1">
            <a:spLocks/>
          </p:cNvSpPr>
          <p:nvPr/>
        </p:nvSpPr>
        <p:spPr bwMode="auto">
          <a:xfrm>
            <a:off x="642910" y="2571744"/>
            <a:ext cx="8291264" cy="1287016"/>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5400" b="1" i="0" u="none" strike="noStrike" kern="1200" cap="none" spc="0" normalizeH="0" baseline="0" noProof="0" dirty="0" smtClean="0">
                <a:ln>
                  <a:noFill/>
                </a:ln>
                <a:solidFill>
                  <a:srgbClr val="0017EE"/>
                </a:solidFill>
                <a:effectLst/>
                <a:uLnTx/>
                <a:uFillTx/>
                <a:latin typeface="+mn-lt"/>
                <a:ea typeface="+mn-ea"/>
                <a:cs typeface="+mn-cs"/>
              </a:rPr>
              <a:t>TERİMLER</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pic>
        <p:nvPicPr>
          <p:cNvPr id="5"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5</a:t>
            </a:fld>
            <a:endParaRPr lang="tr-TR" dirty="0">
              <a:solidFill>
                <a:prstClr val="black">
                  <a:tint val="75000"/>
                </a:prstClr>
              </a:solidFill>
            </a:endParaRPr>
          </a:p>
        </p:txBody>
      </p:sp>
      <p:pic>
        <p:nvPicPr>
          <p:cNvPr id="8"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
        <p:nvSpPr>
          <p:cNvPr id="6" name="1 Başlık"/>
          <p:cNvSpPr>
            <a:spLocks noGrp="1"/>
          </p:cNvSpPr>
          <p:nvPr>
            <p:ph type="title"/>
          </p:nvPr>
        </p:nvSpPr>
        <p:spPr>
          <a:xfrm>
            <a:off x="467544" y="0"/>
            <a:ext cx="8229600" cy="1143000"/>
          </a:xfrm>
        </p:spPr>
        <p:txBody>
          <a:bodyPr/>
          <a:lstStyle/>
          <a:p>
            <a:pPr>
              <a:defRPr/>
            </a:pPr>
            <a:r>
              <a:rPr lang="tr-TR" sz="4000" b="1" kern="0" spc="50" dirty="0" smtClean="0">
                <a:ln w="11430"/>
                <a:solidFill>
                  <a:srgbClr val="FF0000"/>
                </a:solidFill>
                <a:latin typeface="+mn-lt"/>
              </a:rPr>
              <a:t>Terimler </a:t>
            </a:r>
          </a:p>
        </p:txBody>
      </p:sp>
      <p:pic>
        <p:nvPicPr>
          <p:cNvPr id="70657" name="Picture 1" descr="C:\Users\Pc\Desktop\suuu.png"/>
          <p:cNvPicPr>
            <a:picLocks noChangeAspect="1" noChangeArrowheads="1"/>
          </p:cNvPicPr>
          <p:nvPr/>
        </p:nvPicPr>
        <p:blipFill>
          <a:blip r:embed="rId4" cstate="print"/>
          <a:srcRect/>
          <a:stretch>
            <a:fillRect/>
          </a:stretch>
        </p:blipFill>
        <p:spPr bwMode="auto">
          <a:xfrm>
            <a:off x="642910" y="1423584"/>
            <a:ext cx="7500990" cy="4896240"/>
          </a:xfrm>
          <a:prstGeom prst="rect">
            <a:avLst/>
          </a:prstGeom>
          <a:noFill/>
        </p:spPr>
      </p:pic>
      <p:cxnSp>
        <p:nvCxnSpPr>
          <p:cNvPr id="10" name="9 Düz Ok Bağlayıcısı"/>
          <p:cNvCxnSpPr/>
          <p:nvPr/>
        </p:nvCxnSpPr>
        <p:spPr>
          <a:xfrm rot="5400000" flipH="1" flipV="1">
            <a:off x="3786182" y="2928934"/>
            <a:ext cx="2857520" cy="128588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11 Düz Ok Bağlayıcısı"/>
          <p:cNvCxnSpPr/>
          <p:nvPr/>
        </p:nvCxnSpPr>
        <p:spPr>
          <a:xfrm rot="5400000" flipH="1" flipV="1">
            <a:off x="3786182" y="3857628"/>
            <a:ext cx="3786214" cy="50006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 name="12 Metin kutusu"/>
          <p:cNvSpPr txBox="1"/>
          <p:nvPr/>
        </p:nvSpPr>
        <p:spPr>
          <a:xfrm>
            <a:off x="5286380" y="1714488"/>
            <a:ext cx="157163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b="1" dirty="0" smtClean="0"/>
              <a:t>Doymuş Bölge</a:t>
            </a:r>
            <a:endParaRPr lang="tr-TR" b="1" dirty="0"/>
          </a:p>
        </p:txBody>
      </p:sp>
      <p:cxnSp>
        <p:nvCxnSpPr>
          <p:cNvPr id="15" name="14 Düz Ok Bağlayıcısı"/>
          <p:cNvCxnSpPr/>
          <p:nvPr/>
        </p:nvCxnSpPr>
        <p:spPr>
          <a:xfrm rot="16200000" flipV="1">
            <a:off x="892943" y="2536025"/>
            <a:ext cx="2071702" cy="7143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15 Metin kutusu"/>
          <p:cNvSpPr txBox="1"/>
          <p:nvPr/>
        </p:nvSpPr>
        <p:spPr>
          <a:xfrm>
            <a:off x="857224" y="1500174"/>
            <a:ext cx="207170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b="1" dirty="0" smtClean="0"/>
              <a:t>Doymamış Bölge </a:t>
            </a:r>
            <a:endParaRPr lang="tr-TR" b="1" dirty="0"/>
          </a:p>
        </p:txBody>
      </p:sp>
      <p:cxnSp>
        <p:nvCxnSpPr>
          <p:cNvPr id="20" name="19 Dirsek Bağlayıcısı"/>
          <p:cNvCxnSpPr>
            <a:endCxn id="4" idx="1"/>
          </p:cNvCxnSpPr>
          <p:nvPr/>
        </p:nvCxnSpPr>
        <p:spPr>
          <a:xfrm>
            <a:off x="3643306" y="5643578"/>
            <a:ext cx="2909894" cy="895335"/>
          </a:xfrm>
          <a:prstGeom prst="bentConnector3">
            <a:avLst>
              <a:gd name="adj1" fmla="val 50000"/>
            </a:avLst>
          </a:prstGeom>
          <a:ln>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sp>
        <p:nvSpPr>
          <p:cNvPr id="24" name="23 Metin kutusu"/>
          <p:cNvSpPr txBox="1"/>
          <p:nvPr/>
        </p:nvSpPr>
        <p:spPr>
          <a:xfrm>
            <a:off x="6572264" y="6345816"/>
            <a:ext cx="92869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err="1" smtClean="0"/>
              <a:t>Akitard</a:t>
            </a:r>
            <a:endParaRPr lang="tr-TR" b="1"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6</a:t>
            </a:fld>
            <a:endParaRPr lang="tr-TR" dirty="0">
              <a:solidFill>
                <a:prstClr val="black">
                  <a:tint val="75000"/>
                </a:prstClr>
              </a:solidFill>
            </a:endParaRPr>
          </a:p>
        </p:txBody>
      </p:sp>
      <p:sp>
        <p:nvSpPr>
          <p:cNvPr id="6" name="5 İçerik Yer Tutucusu"/>
          <p:cNvSpPr>
            <a:spLocks noGrp="1"/>
          </p:cNvSpPr>
          <p:nvPr>
            <p:ph idx="1"/>
          </p:nvPr>
        </p:nvSpPr>
        <p:spPr>
          <a:xfrm>
            <a:off x="539552" y="1268760"/>
            <a:ext cx="8147248" cy="4857403"/>
          </a:xfrm>
        </p:spPr>
        <p:txBody>
          <a:bodyPr/>
          <a:lstStyle/>
          <a:p>
            <a:pPr algn="just"/>
            <a:r>
              <a:rPr lang="tr-TR" sz="2000" b="1" dirty="0" err="1" smtClean="0"/>
              <a:t>Piezometre</a:t>
            </a:r>
            <a:r>
              <a:rPr lang="tr-TR" sz="2000" b="1" dirty="0" smtClean="0"/>
              <a:t>: </a:t>
            </a:r>
            <a:r>
              <a:rPr lang="tr-TR" sz="2000" dirty="0" smtClean="0"/>
              <a:t>Su seviyesi tespiti, hidrolik basınç ölçülmesi ve/veya yeraltı suyundan numune alma amacıyla, alt kısmı doymuş bölgedeki uygun bir seviyede zemine yerleştirilen ve gözenekli bir kısım veya delikli bir bölümü olan bir tüp veya borudan oluşan cihaz</a:t>
            </a:r>
          </a:p>
          <a:p>
            <a:pPr algn="just"/>
            <a:r>
              <a:rPr lang="tr-TR" sz="2000" b="1" dirty="0" smtClean="0"/>
              <a:t>Kümeli </a:t>
            </a:r>
            <a:r>
              <a:rPr lang="tr-TR" sz="2000" b="1" dirty="0" err="1" smtClean="0"/>
              <a:t>piezometreler</a:t>
            </a:r>
            <a:r>
              <a:rPr lang="tr-TR" sz="2000" b="1" dirty="0" smtClean="0"/>
              <a:t>:  </a:t>
            </a:r>
            <a:r>
              <a:rPr lang="tr-TR" sz="2000" dirty="0" smtClean="0"/>
              <a:t>Daha büyük çaplı tek bir sondaj kuyusu içerisine yerleştirilen bir grup </a:t>
            </a:r>
            <a:r>
              <a:rPr lang="tr-TR" sz="2000" dirty="0" err="1" smtClean="0"/>
              <a:t>piezometre</a:t>
            </a:r>
            <a:r>
              <a:rPr lang="tr-TR" sz="2000" dirty="0" smtClean="0"/>
              <a:t> </a:t>
            </a:r>
          </a:p>
          <a:p>
            <a:pPr algn="just"/>
            <a:endParaRPr lang="tr-TR" sz="2400" dirty="0" smtClean="0"/>
          </a:p>
          <a:p>
            <a:pPr algn="just"/>
            <a:endParaRPr lang="tr-TR" sz="2400" dirty="0"/>
          </a:p>
        </p:txBody>
      </p:sp>
      <p:pic>
        <p:nvPicPr>
          <p:cNvPr id="9" name="Picture 2"/>
          <p:cNvPicPr>
            <a:picLocks noChangeAspect="1" noChangeArrowheads="1"/>
          </p:cNvPicPr>
          <p:nvPr/>
        </p:nvPicPr>
        <p:blipFill>
          <a:blip r:embed="rId3" cstate="print"/>
          <a:srcRect/>
          <a:stretch>
            <a:fillRect/>
          </a:stretch>
        </p:blipFill>
        <p:spPr bwMode="auto">
          <a:xfrm rot="412380">
            <a:off x="5661603" y="3082338"/>
            <a:ext cx="3065854" cy="3247385"/>
          </a:xfrm>
          <a:prstGeom prst="rect">
            <a:avLst/>
          </a:prstGeom>
          <a:ln>
            <a:noFill/>
          </a:ln>
          <a:effectLst>
            <a:outerShdw blurRad="190500" algn="tl" rotWithShape="0">
              <a:srgbClr val="000000">
                <a:alpha val="70000"/>
              </a:srgbClr>
            </a:outerShdw>
          </a:effectLst>
        </p:spPr>
      </p:pic>
      <p:pic>
        <p:nvPicPr>
          <p:cNvPr id="1026" name="Picture 2" descr="C:\Users\Pc\Desktop\pieeee.png"/>
          <p:cNvPicPr>
            <a:picLocks noChangeAspect="1" noChangeArrowheads="1"/>
          </p:cNvPicPr>
          <p:nvPr/>
        </p:nvPicPr>
        <p:blipFill>
          <a:blip r:embed="rId4" cstate="print"/>
          <a:srcRect/>
          <a:stretch>
            <a:fillRect/>
          </a:stretch>
        </p:blipFill>
        <p:spPr bwMode="auto">
          <a:xfrm>
            <a:off x="1643042" y="3357562"/>
            <a:ext cx="3009900" cy="3076575"/>
          </a:xfrm>
          <a:prstGeom prst="rect">
            <a:avLst/>
          </a:prstGeom>
          <a:ln>
            <a:noFill/>
          </a:ln>
          <a:effectLst>
            <a:outerShdw blurRad="190500" algn="tl" rotWithShape="0">
              <a:srgbClr val="000000">
                <a:alpha val="70000"/>
              </a:srgbClr>
            </a:outerShdw>
          </a:effectLst>
        </p:spPr>
      </p:pic>
      <p:pic>
        <p:nvPicPr>
          <p:cNvPr id="10"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
        <p:nvSpPr>
          <p:cNvPr id="11" name="1 Başlık"/>
          <p:cNvSpPr>
            <a:spLocks noGrp="1"/>
          </p:cNvSpPr>
          <p:nvPr>
            <p:ph type="title"/>
          </p:nvPr>
        </p:nvSpPr>
        <p:spPr>
          <a:xfrm>
            <a:off x="457200" y="-99392"/>
            <a:ext cx="8229600" cy="1143000"/>
          </a:xfrm>
        </p:spPr>
        <p:txBody>
          <a:bodyPr/>
          <a:lstStyle/>
          <a:p>
            <a:r>
              <a:rPr lang="tr-TR" b="1" kern="0" spc="50" dirty="0" smtClean="0">
                <a:ln w="11430"/>
                <a:solidFill>
                  <a:srgbClr val="FF0000"/>
                </a:solidFill>
              </a:rPr>
              <a:t>Terimler</a:t>
            </a:r>
            <a:endParaRPr lang="tr-TR" dirty="0"/>
          </a:p>
        </p:txBody>
      </p:sp>
    </p:spTree>
  </p:cSld>
  <p:clrMapOvr>
    <a:masterClrMapping/>
  </p:clrMapOvr>
  <p:transition spd="med">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Users\Pc\Desktop\nested-culstered kuyular.png"/>
          <p:cNvPicPr/>
          <p:nvPr/>
        </p:nvPicPr>
        <p:blipFill>
          <a:blip r:embed="rId3" cstate="print"/>
          <a:srcRect/>
          <a:stretch>
            <a:fillRect/>
          </a:stretch>
        </p:blipFill>
        <p:spPr bwMode="auto">
          <a:xfrm>
            <a:off x="214282" y="2643182"/>
            <a:ext cx="5500726" cy="4143404"/>
          </a:xfrm>
          <a:prstGeom prst="rect">
            <a:avLst/>
          </a:prstGeom>
          <a:ln w="88900" cap="sq" cmpd="thickThin">
            <a:solidFill>
              <a:srgbClr val="2504EE"/>
            </a:solidFill>
            <a:prstDash val="solid"/>
            <a:miter lim="800000"/>
          </a:ln>
          <a:effectLst>
            <a:innerShdw blurRad="76200">
              <a:srgbClr val="000000"/>
            </a:innerShdw>
          </a:effectLst>
        </p:spPr>
      </p:pic>
      <p:sp>
        <p:nvSpPr>
          <p:cNvPr id="3" name="2 İçerik Yer Tutucusu"/>
          <p:cNvSpPr>
            <a:spLocks noGrp="1"/>
          </p:cNvSpPr>
          <p:nvPr>
            <p:ph idx="1"/>
          </p:nvPr>
        </p:nvSpPr>
        <p:spPr>
          <a:xfrm>
            <a:off x="0" y="785794"/>
            <a:ext cx="8786842" cy="5857916"/>
          </a:xfrm>
        </p:spPr>
        <p:txBody>
          <a:bodyPr/>
          <a:lstStyle/>
          <a:p>
            <a:pPr algn="just">
              <a:buFont typeface="Wingdings" pitchFamily="2" charset="2"/>
              <a:buChar char="Ø"/>
            </a:pPr>
            <a:r>
              <a:rPr lang="tr-TR" sz="2200" b="1" dirty="0" smtClean="0">
                <a:solidFill>
                  <a:srgbClr val="2504EE"/>
                </a:solidFill>
              </a:rPr>
              <a:t>Çoklu sondaj kuyuları:</a:t>
            </a:r>
            <a:r>
              <a:rPr lang="tr-TR" sz="2200" b="1" dirty="0" smtClean="0">
                <a:solidFill>
                  <a:srgbClr val="1F03C5"/>
                </a:solidFill>
              </a:rPr>
              <a:t> </a:t>
            </a:r>
            <a:r>
              <a:rPr lang="tr-TR" sz="2200" dirty="0" smtClean="0"/>
              <a:t>Araştırmanın amaçlarına uygun bir izleme ağı kurmak için ayrı ayrı yerleştirilmiş olan sondaj kuyuları</a:t>
            </a:r>
          </a:p>
          <a:p>
            <a:pPr algn="just">
              <a:buFont typeface="Wingdings" pitchFamily="2" charset="2"/>
              <a:buChar char="Ø"/>
            </a:pPr>
            <a:r>
              <a:rPr lang="tr-TR" sz="2200" b="1" dirty="0" smtClean="0">
                <a:solidFill>
                  <a:srgbClr val="FF0000"/>
                </a:solidFill>
              </a:rPr>
              <a:t>Farklı seviyelerden numune alabilen numune alma cihazları: </a:t>
            </a:r>
            <a:r>
              <a:rPr lang="tr-TR" sz="2200" dirty="0" smtClean="0"/>
              <a:t>Yüzeyin hemen altında farklı derinliklerden yeraltı suyu numunesi almak için tek bir donanım</a:t>
            </a:r>
          </a:p>
          <a:p>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7</a:t>
            </a:fld>
            <a:endParaRPr lang="tr-TR">
              <a:solidFill>
                <a:prstClr val="black">
                  <a:tint val="75000"/>
                </a:prstClr>
              </a:solidFill>
            </a:endParaRPr>
          </a:p>
        </p:txBody>
      </p:sp>
      <p:pic>
        <p:nvPicPr>
          <p:cNvPr id="7" name="6 Resim" descr="C:\Users\Pc\Desktop\packerlı kuyu.png"/>
          <p:cNvPicPr/>
          <p:nvPr/>
        </p:nvPicPr>
        <p:blipFill>
          <a:blip r:embed="rId4" cstate="print"/>
          <a:srcRect/>
          <a:stretch>
            <a:fillRect/>
          </a:stretch>
        </p:blipFill>
        <p:spPr bwMode="auto">
          <a:xfrm>
            <a:off x="6000760" y="2428868"/>
            <a:ext cx="3000396" cy="4286256"/>
          </a:xfrm>
          <a:prstGeom prst="rect">
            <a:avLst/>
          </a:prstGeom>
          <a:ln w="88900" cap="sq" cmpd="thickThin">
            <a:solidFill>
              <a:srgbClr val="FF0000"/>
            </a:solidFill>
            <a:prstDash val="solid"/>
            <a:miter lim="800000"/>
          </a:ln>
          <a:effectLst>
            <a:innerShdw blurRad="76200">
              <a:srgbClr val="000000"/>
            </a:innerShdw>
          </a:effectLst>
        </p:spPr>
      </p:pic>
      <p:pic>
        <p:nvPicPr>
          <p:cNvPr id="8"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
        <p:nvSpPr>
          <p:cNvPr id="10" name="1 Başlık"/>
          <p:cNvSpPr txBox="1">
            <a:spLocks/>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1" i="0" u="none" strike="noStrike" kern="0" cap="none" spc="50" normalizeH="0" baseline="0" noProof="0" smtClean="0">
                <a:ln w="11430"/>
                <a:solidFill>
                  <a:srgbClr val="FF0000"/>
                </a:solidFill>
                <a:effectLst/>
                <a:uLnTx/>
                <a:uFillTx/>
                <a:latin typeface="+mj-lt"/>
                <a:ea typeface="+mj-ea"/>
                <a:cs typeface="+mj-cs"/>
              </a:rPr>
              <a:t>Terimler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6 Resim" descr="C:\Users\Pc\Desktop\1.png"/>
          <p:cNvPicPr/>
          <p:nvPr/>
        </p:nvPicPr>
        <p:blipFill>
          <a:blip r:embed="rId3" cstate="print"/>
          <a:srcRect/>
          <a:stretch>
            <a:fillRect/>
          </a:stretch>
        </p:blipFill>
        <p:spPr bwMode="auto">
          <a:xfrm>
            <a:off x="0" y="3000372"/>
            <a:ext cx="4500562" cy="3857652"/>
          </a:xfrm>
          <a:prstGeom prst="rect">
            <a:avLst/>
          </a:prstGeom>
          <a:ln>
            <a:noFill/>
          </a:ln>
          <a:effectLst>
            <a:outerShdw blurRad="190500" algn="tl" rotWithShape="0">
              <a:srgbClr val="000000">
                <a:alpha val="70000"/>
              </a:srgbClr>
            </a:outerShdw>
          </a:effectLst>
        </p:spPr>
      </p:pic>
      <p:pic>
        <p:nvPicPr>
          <p:cNvPr id="8" name="7 Resim" descr="C:\Users\Pc\Desktop\2.png"/>
          <p:cNvPicPr/>
          <p:nvPr/>
        </p:nvPicPr>
        <p:blipFill>
          <a:blip r:embed="rId4" cstate="print"/>
          <a:srcRect/>
          <a:stretch>
            <a:fillRect/>
          </a:stretch>
        </p:blipFill>
        <p:spPr bwMode="auto">
          <a:xfrm>
            <a:off x="4357686" y="2928934"/>
            <a:ext cx="4786314" cy="3929090"/>
          </a:xfrm>
          <a:prstGeom prst="rect">
            <a:avLst/>
          </a:prstGeom>
          <a:ln>
            <a:noFill/>
          </a:ln>
          <a:effectLst>
            <a:outerShdw blurRad="190500" algn="tl" rotWithShape="0">
              <a:srgbClr val="000000">
                <a:alpha val="70000"/>
              </a:srgbClr>
            </a:outerShdw>
          </a:effectLst>
        </p:spPr>
      </p:pic>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Terimler</a:t>
            </a:r>
            <a:endParaRPr lang="tr-TR" dirty="0"/>
          </a:p>
        </p:txBody>
      </p:sp>
      <p:sp>
        <p:nvSpPr>
          <p:cNvPr id="3" name="2 İçerik Yer Tutucusu"/>
          <p:cNvSpPr>
            <a:spLocks noGrp="1"/>
          </p:cNvSpPr>
          <p:nvPr>
            <p:ph idx="1"/>
          </p:nvPr>
        </p:nvSpPr>
        <p:spPr>
          <a:xfrm>
            <a:off x="214282" y="857232"/>
            <a:ext cx="8472518" cy="5268931"/>
          </a:xfrm>
        </p:spPr>
        <p:txBody>
          <a:bodyPr/>
          <a:lstStyle/>
          <a:p>
            <a:pPr algn="just"/>
            <a:r>
              <a:rPr lang="tr-TR" sz="2200" b="1" dirty="0" smtClean="0">
                <a:solidFill>
                  <a:srgbClr val="FF0000"/>
                </a:solidFill>
              </a:rPr>
              <a:t>Susuz fazlı yoğun sıvılar (SFYS)</a:t>
            </a:r>
            <a:r>
              <a:rPr lang="tr-TR" sz="2200" dirty="0" smtClean="0">
                <a:solidFill>
                  <a:srgbClr val="FF0000"/>
                </a:solidFill>
              </a:rPr>
              <a:t>: </a:t>
            </a:r>
            <a:r>
              <a:rPr lang="tr-TR" sz="2200" dirty="0" smtClean="0"/>
              <a:t>Suda çözünürlüğü düşük ve yoğunluğu sudan fazla olan organik bileşikler. Klorlu bileşikler (karbon </a:t>
            </a:r>
            <a:r>
              <a:rPr lang="tr-TR" sz="2200" dirty="0" err="1" smtClean="0"/>
              <a:t>tetraklorür</a:t>
            </a:r>
            <a:r>
              <a:rPr lang="tr-TR" sz="2200" dirty="0" smtClean="0"/>
              <a:t>, </a:t>
            </a:r>
            <a:r>
              <a:rPr lang="tr-TR" sz="2200" dirty="0" err="1" smtClean="0"/>
              <a:t>tetrakloroetilen</a:t>
            </a:r>
            <a:r>
              <a:rPr lang="tr-TR" sz="2200" dirty="0" smtClean="0"/>
              <a:t> gibi), </a:t>
            </a:r>
            <a:r>
              <a:rPr lang="tr-TR" sz="2200" dirty="0" err="1" smtClean="0"/>
              <a:t>PCB’ler</a:t>
            </a:r>
            <a:r>
              <a:rPr lang="tr-TR" sz="2200" dirty="0" smtClean="0"/>
              <a:t> ve kreozot. </a:t>
            </a:r>
          </a:p>
          <a:p>
            <a:pPr algn="just"/>
            <a:r>
              <a:rPr lang="tr-TR" sz="2200" b="1" dirty="0" smtClean="0">
                <a:solidFill>
                  <a:srgbClr val="FF0000"/>
                </a:solidFill>
              </a:rPr>
              <a:t>Susuz fazlı hafif sıvılar (SFHS)</a:t>
            </a:r>
            <a:r>
              <a:rPr lang="tr-TR" sz="2200" dirty="0" smtClean="0">
                <a:solidFill>
                  <a:srgbClr val="FF0000"/>
                </a:solidFill>
              </a:rPr>
              <a:t>: </a:t>
            </a:r>
            <a:r>
              <a:rPr lang="tr-TR" sz="2200" dirty="0" smtClean="0"/>
              <a:t>Suda çözünürlüğü düşük ve yoğunluğu sudan az olan organik bileşikler. Yağ ve yakıt hidrokarbonları. </a:t>
            </a:r>
          </a:p>
          <a:p>
            <a:pPr algn="just"/>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8</a:t>
            </a:fld>
            <a:endParaRPr lang="tr-TR">
              <a:solidFill>
                <a:prstClr val="black">
                  <a:tint val="75000"/>
                </a:prstClr>
              </a:solidFill>
            </a:endParaRPr>
          </a:p>
        </p:txBody>
      </p:sp>
      <p:pic>
        <p:nvPicPr>
          <p:cNvPr id="9"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9</a:t>
            </a:fld>
            <a:endParaRPr lang="tr-TR">
              <a:solidFill>
                <a:prstClr val="black">
                  <a:tint val="75000"/>
                </a:prstClr>
              </a:solidFill>
            </a:endParaRPr>
          </a:p>
        </p:txBody>
      </p:sp>
      <p:sp>
        <p:nvSpPr>
          <p:cNvPr id="5" name="Başlık 1"/>
          <p:cNvSpPr txBox="1">
            <a:spLocks/>
          </p:cNvSpPr>
          <p:nvPr/>
        </p:nvSpPr>
        <p:spPr bwMode="auto">
          <a:xfrm>
            <a:off x="285720" y="2071678"/>
            <a:ext cx="8648454" cy="1787082"/>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it-IT" sz="5400" b="1" kern="0" spc="50" dirty="0" smtClean="0">
                <a:ln w="11430"/>
                <a:solidFill>
                  <a:srgbClr val="18029A"/>
                </a:solidFill>
              </a:rPr>
              <a:t>NUMUNE ALMA STRATEJİSİ VE PROGRAM TASARIMI </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
        <p:nvSpPr>
          <p:cNvPr id="6" name="5 Başlık"/>
          <p:cNvSpPr>
            <a:spLocks noGrp="1"/>
          </p:cNvSpPr>
          <p:nvPr>
            <p:ph type="title"/>
          </p:nvPr>
        </p:nvSpPr>
        <p:spPr/>
        <p:txBody>
          <a:bodyPr/>
          <a:lstStyle/>
          <a:p>
            <a:endParaRPr lang="tr-TR"/>
          </a:p>
        </p:txBody>
      </p:sp>
      <p:pic>
        <p:nvPicPr>
          <p:cNvPr id="7"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pic>
        <p:nvPicPr>
          <p:cNvPr id="60418" name="Picture 2"/>
          <p:cNvPicPr>
            <a:picLocks noChangeAspect="1" noChangeArrowheads="1"/>
          </p:cNvPicPr>
          <p:nvPr/>
        </p:nvPicPr>
        <p:blipFill>
          <a:blip r:embed="rId4" cstate="print"/>
          <a:srcRect/>
          <a:stretch>
            <a:fillRect/>
          </a:stretch>
        </p:blipFill>
        <p:spPr bwMode="auto">
          <a:xfrm rot="2086924">
            <a:off x="6578388" y="4498299"/>
            <a:ext cx="2012750" cy="1653719"/>
          </a:xfrm>
          <a:prstGeom prst="rect">
            <a:avLst/>
          </a:prstGeom>
          <a:noFill/>
          <a:ln w="9525">
            <a:noFill/>
            <a:miter lim="800000"/>
            <a:headEnd/>
            <a:tailEnd/>
          </a:ln>
          <a:effectLst/>
        </p:spPr>
      </p:pic>
      <p:pic>
        <p:nvPicPr>
          <p:cNvPr id="8" name="Picture 8" descr="http://t1.gstatic.com/images?q=tbn:ANd9GcQYMK-QX28YVvKPTlwbiDjIxHXuvbTyiUiUM26bD1LcTQeA3p18zw">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163308">
            <a:off x="717709" y="4419265"/>
            <a:ext cx="2838592" cy="19464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https://encrypted-tbn3.gstatic.com/images?q=tbn:ANd9GcSyrl9po3wrg6LW8vr_aNOcXruGvNfbDgYqidQlsdlGUdVD8LLB">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757033" y="4357694"/>
            <a:ext cx="2183119" cy="20739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91EAE6-BEB8-412D-AE27-D4CA60E6ADFF}"/>
</file>

<file path=customXml/itemProps2.xml><?xml version="1.0" encoding="utf-8"?>
<ds:datastoreItem xmlns:ds="http://schemas.openxmlformats.org/officeDocument/2006/customXml" ds:itemID="{DD275D46-684E-448A-911A-2C679821CF71}"/>
</file>

<file path=customXml/itemProps3.xml><?xml version="1.0" encoding="utf-8"?>
<ds:datastoreItem xmlns:ds="http://schemas.openxmlformats.org/officeDocument/2006/customXml" ds:itemID="{52972244-829C-47A1-9E5D-0FCA10B92E83}"/>
</file>

<file path=docProps/app.xml><?xml version="1.0" encoding="utf-8"?>
<Properties xmlns="http://schemas.openxmlformats.org/officeDocument/2006/extended-properties" xmlns:vt="http://schemas.openxmlformats.org/officeDocument/2006/docPropsVTypes">
  <TotalTime>3092</TotalTime>
  <Words>2913</Words>
  <Application>Microsoft Office PowerPoint</Application>
  <PresentationFormat>Ekran Gösterisi (4:3)</PresentationFormat>
  <Paragraphs>464</Paragraphs>
  <Slides>38</Slides>
  <Notes>31</Notes>
  <HiddenSlides>7</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1_Ofis Teması</vt:lpstr>
      <vt:lpstr>PowerPoint Sunusu</vt:lpstr>
      <vt:lpstr>SUNUM İÇERİĞİ </vt:lpstr>
      <vt:lpstr>PowerPoint Sunusu</vt:lpstr>
      <vt:lpstr>PowerPoint Sunusu</vt:lpstr>
      <vt:lpstr>Terimler </vt:lpstr>
      <vt:lpstr>Terimler</vt:lpstr>
      <vt:lpstr>PowerPoint Sunusu</vt:lpstr>
      <vt:lpstr>Terimler</vt:lpstr>
      <vt:lpstr>PowerPoint Sunusu</vt:lpstr>
      <vt:lpstr>Numune Alma Yerlerinin Seçimi</vt:lpstr>
      <vt:lpstr>Yeraltı suyu değişkenlerinin seçilmesi</vt:lpstr>
      <vt:lpstr>Numune alma sıklığı</vt:lpstr>
      <vt:lpstr>PowerPoint Sunusu</vt:lpstr>
      <vt:lpstr>Doymamış Bölgenin İzlenmesi</vt:lpstr>
      <vt:lpstr>Doymuş Bölgenin İzlenmesi</vt:lpstr>
      <vt:lpstr>Büyük Tipli İzleme Tesisleri</vt:lpstr>
      <vt:lpstr>Farklı izleme noktası tesislerinin üstünlükleri ve sakıncaları</vt:lpstr>
      <vt:lpstr>Kuyu Filtreleri </vt:lpstr>
      <vt:lpstr>Uzun Filtreli Kuyu</vt:lpstr>
      <vt:lpstr>Yüksek Pompalama Hızı </vt:lpstr>
      <vt:lpstr>Numune Alma Cihazları </vt:lpstr>
      <vt:lpstr>PowerPoint Sunusu</vt:lpstr>
      <vt:lpstr>Numune Alma Cihazı Yapı Malzemesi</vt:lpstr>
      <vt:lpstr>PowerPoint Sunusu</vt:lpstr>
      <vt:lpstr>Kuyu Tahliyesi </vt:lpstr>
      <vt:lpstr>Kuyu Tahliyesi </vt:lpstr>
      <vt:lpstr>Mikro Düzeyde Tahliye işlemi</vt:lpstr>
      <vt:lpstr>Serbest Fazlı Kirleticilerden Numune Alma</vt:lpstr>
      <vt:lpstr>Kirletici Özellikleri</vt:lpstr>
      <vt:lpstr>Kirletici Özellikleri</vt:lpstr>
      <vt:lpstr>Kirletici Özellikleri</vt:lpstr>
      <vt:lpstr>Kirletici Özellikleri</vt:lpstr>
      <vt:lpstr>Kirletici Özellikleri</vt:lpstr>
      <vt:lpstr>Hidrojeolojik Özellikler</vt:lpstr>
      <vt:lpstr>Numunelerin Korunması ve Kayıt </vt:lpstr>
      <vt:lpstr>Kirlenmenin önlenmesi </vt:lpstr>
      <vt:lpstr>Güvenlik önlemleri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fsancak</dc:creator>
  <cp:lastModifiedBy>Ezgi PARLAR GUNGOR</cp:lastModifiedBy>
  <cp:revision>318</cp:revision>
  <dcterms:created xsi:type="dcterms:W3CDTF">2013-10-31T14:20:28Z</dcterms:created>
  <dcterms:modified xsi:type="dcterms:W3CDTF">2015-12-16T08:28:27Z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