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4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60" r:id="rId4"/>
    <p:sldId id="264" r:id="rId5"/>
    <p:sldId id="340" r:id="rId6"/>
    <p:sldId id="261" r:id="rId7"/>
    <p:sldId id="308" r:id="rId8"/>
    <p:sldId id="339" r:id="rId9"/>
    <p:sldId id="306" r:id="rId10"/>
    <p:sldId id="267" r:id="rId11"/>
    <p:sldId id="268" r:id="rId12"/>
    <p:sldId id="269" r:id="rId13"/>
    <p:sldId id="270" r:id="rId14"/>
    <p:sldId id="262" r:id="rId15"/>
    <p:sldId id="304" r:id="rId16"/>
    <p:sldId id="309" r:id="rId17"/>
    <p:sldId id="310" r:id="rId18"/>
    <p:sldId id="311" r:id="rId19"/>
    <p:sldId id="312" r:id="rId20"/>
    <p:sldId id="313" r:id="rId21"/>
    <p:sldId id="314" r:id="rId22"/>
    <p:sldId id="315" r:id="rId23"/>
    <p:sldId id="316" r:id="rId24"/>
    <p:sldId id="305" r:id="rId25"/>
    <p:sldId id="317" r:id="rId26"/>
    <p:sldId id="318" r:id="rId27"/>
    <p:sldId id="319" r:id="rId28"/>
    <p:sldId id="322" r:id="rId29"/>
    <p:sldId id="323" r:id="rId30"/>
    <p:sldId id="329" r:id="rId31"/>
    <p:sldId id="324" r:id="rId32"/>
    <p:sldId id="325" r:id="rId33"/>
    <p:sldId id="326" r:id="rId34"/>
    <p:sldId id="327" r:id="rId35"/>
    <p:sldId id="330" r:id="rId36"/>
    <p:sldId id="331" r:id="rId37"/>
    <p:sldId id="332" r:id="rId38"/>
    <p:sldId id="333" r:id="rId39"/>
    <p:sldId id="334" r:id="rId40"/>
    <p:sldId id="335" r:id="rId41"/>
    <p:sldId id="336" r:id="rId42"/>
    <p:sldId id="263" r:id="rId43"/>
    <p:sldId id="258" r:id="rId44"/>
    <p:sldId id="337" r:id="rId45"/>
    <p:sldId id="259"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6" autoAdjust="0"/>
    <p:restoredTop sz="83086" autoAdjust="0"/>
  </p:normalViewPr>
  <p:slideViewPr>
    <p:cSldViewPr>
      <p:cViewPr varScale="1">
        <p:scale>
          <a:sx n="117" d="100"/>
          <a:sy n="117" d="100"/>
        </p:scale>
        <p:origin x="-189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4A786-7A24-4757-8D7F-DE181E161C62}" type="datetimeFigureOut">
              <a:rPr lang="tr-TR" smtClean="0"/>
              <a:t>16.12.2015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14483-D84B-4AD0-A121-A0AFA0951B7E}" type="slidenum">
              <a:rPr lang="tr-TR" smtClean="0"/>
              <a:t>‹#›</a:t>
            </a:fld>
            <a:endParaRPr lang="tr-TR"/>
          </a:p>
        </p:txBody>
      </p:sp>
    </p:spTree>
    <p:extLst>
      <p:ext uri="{BB962C8B-B14F-4D97-AF65-F5344CB8AC3E}">
        <p14:creationId xmlns:p14="http://schemas.microsoft.com/office/powerpoint/2010/main" val="349666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314483-D84B-4AD0-A121-A0AFA0951B7E}" type="slidenum">
              <a:rPr lang="tr-TR" smtClean="0"/>
              <a:t>29</a:t>
            </a:fld>
            <a:endParaRPr lang="tr-TR"/>
          </a:p>
        </p:txBody>
      </p:sp>
    </p:spTree>
    <p:extLst>
      <p:ext uri="{BB962C8B-B14F-4D97-AF65-F5344CB8AC3E}">
        <p14:creationId xmlns:p14="http://schemas.microsoft.com/office/powerpoint/2010/main" val="418497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546745" y="1195395"/>
            <a:ext cx="7772400" cy="1470025"/>
          </a:xfrm>
        </p:spPr>
        <p:txBody>
          <a:bodyPr/>
          <a:lstStyle/>
          <a:p>
            <a:r>
              <a:rPr lang="tr-TR" dirty="0" smtClean="0"/>
              <a:t>Asıl başlık stili için tıklatın</a:t>
            </a:r>
            <a:endParaRPr lang="tr-TR" dirty="0"/>
          </a:p>
        </p:txBody>
      </p:sp>
      <p:sp>
        <p:nvSpPr>
          <p:cNvPr id="3" name="Alt Başlık 2"/>
          <p:cNvSpPr>
            <a:spLocks noGrp="1"/>
          </p:cNvSpPr>
          <p:nvPr>
            <p:ph type="subTitle" idx="1"/>
          </p:nvPr>
        </p:nvSpPr>
        <p:spPr>
          <a:xfrm>
            <a:off x="1475656" y="45811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FFDC04F-1074-49E0-AA8A-1DF1B3578AED}"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2158D4-575A-4BF0-AC1E-C07B4B8B5578}" type="slidenum">
              <a:rPr lang="tr-TR" smtClean="0"/>
              <a:t>‹#›</a:t>
            </a:fld>
            <a:endParaRPr lang="tr-TR"/>
          </a:p>
        </p:txBody>
      </p:sp>
      <p:sp>
        <p:nvSpPr>
          <p:cNvPr id="8" name="4 Dikdörtgen"/>
          <p:cNvSpPr/>
          <p:nvPr userDrawn="1"/>
        </p:nvSpPr>
        <p:spPr>
          <a:xfrm>
            <a:off x="2327673" y="13277"/>
            <a:ext cx="5227713" cy="830997"/>
          </a:xfrm>
          <a:prstGeom prst="rect">
            <a:avLst/>
          </a:prstGeom>
          <a:noFill/>
        </p:spPr>
        <p:txBody>
          <a:bodyPr wrap="none">
            <a:spAutoFit/>
            <a:scene3d>
              <a:camera prst="orthographicFront">
                <a:rot lat="19800000" lon="0" rev="0"/>
              </a:camera>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tr-TR" sz="2400" b="1" kern="0" dirty="0">
                <a:ln w="11430"/>
                <a:solidFill>
                  <a:srgbClr val="0000FF"/>
                </a:solidFill>
                <a:effectLst>
                  <a:outerShdw blurRad="50800" dist="39000" dir="5460000" algn="tl">
                    <a:srgbClr val="000000">
                      <a:alpha val="38000"/>
                    </a:srgbClr>
                  </a:outerShdw>
                </a:effectLst>
                <a:latin typeface="Arial"/>
                <a:cs typeface="+mn-cs"/>
              </a:rPr>
              <a:t>T.C.</a:t>
            </a:r>
          </a:p>
          <a:p>
            <a:pPr algn="ctr" fontAlgn="auto">
              <a:spcBef>
                <a:spcPts val="0"/>
              </a:spcBef>
              <a:spcAft>
                <a:spcPts val="0"/>
              </a:spcAft>
              <a:defRPr/>
            </a:pPr>
            <a:r>
              <a:rPr lang="tr-TR" sz="2400" b="1" kern="0" dirty="0">
                <a:ln w="11430"/>
                <a:solidFill>
                  <a:srgbClr val="0000FF"/>
                </a:solidFill>
                <a:effectLst>
                  <a:outerShdw blurRad="50800" dist="39000" dir="5460000" algn="tl">
                    <a:srgbClr val="000000">
                      <a:alpha val="38000"/>
                    </a:srgbClr>
                  </a:outerShdw>
                </a:effectLst>
                <a:latin typeface="Arial"/>
                <a:cs typeface="+mn-cs"/>
              </a:rPr>
              <a:t>ORMAN VE SU İŞLERİ BAKANLIĞI</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56448" y="2665420"/>
            <a:ext cx="2170162" cy="211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8269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FDC04F-1074-49E0-AA8A-1DF1B3578AED}" type="datetimeFigureOut">
              <a:rPr lang="tr-TR" smtClean="0"/>
              <a:t>16.12.2015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2158D4-575A-4BF0-AC1E-C07B4B8B5578}" type="slidenum">
              <a:rPr lang="tr-TR" smtClean="0"/>
              <a:t>‹#›</a:t>
            </a:fld>
            <a:endParaRPr lang="tr-TR"/>
          </a:p>
        </p:txBody>
      </p:sp>
      <p:pic>
        <p:nvPicPr>
          <p:cNvPr id="7" name="Picture 2" descr="C:\Users\nanul\Documents\Alınan Dosyalarım\logoyeniseffaf.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46864" y="8603"/>
            <a:ext cx="9350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0099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3000" r="-3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DC04F-1074-49E0-AA8A-1DF1B3578AED}" type="datetimeFigureOut">
              <a:rPr lang="tr-TR" smtClean="0"/>
              <a:t>16.12.2015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158D4-575A-4BF0-AC1E-C07B4B8B5578}" type="slidenum">
              <a:rPr lang="tr-TR" smtClean="0"/>
              <a:t>‹#›</a:t>
            </a:fld>
            <a:endParaRPr lang="tr-TR"/>
          </a:p>
        </p:txBody>
      </p:sp>
    </p:spTree>
    <p:extLst>
      <p:ext uri="{BB962C8B-B14F-4D97-AF65-F5344CB8AC3E}">
        <p14:creationId xmlns:p14="http://schemas.microsoft.com/office/powerpoint/2010/main" val="80472319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2510" y="1268760"/>
            <a:ext cx="7992888" cy="138499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dirty="0">
                <a:solidFill>
                  <a:srgbClr val="FF0000"/>
                </a:solidFill>
                <a:effectLst>
                  <a:outerShdw blurRad="38100" dist="38100" dir="2700000" algn="tl">
                    <a:srgbClr val="000000">
                      <a:alpha val="43137"/>
                    </a:srgbClr>
                  </a:outerShdw>
                </a:effectLst>
              </a:rPr>
              <a:t>YER ÜSTÜ SULARI, YERALTI SULARI VE SEDİMENTTEN NUMUNE ALMA VE BİYOLOJİK ÖRNEKLEME </a:t>
            </a:r>
            <a:endParaRPr lang="tr-TR" sz="2800" dirty="0">
              <a:solidFill>
                <a:srgbClr val="FF0000"/>
              </a:solidFill>
              <a:effectLst>
                <a:outerShdw blurRad="38100" dist="38100" dir="2700000" algn="tl">
                  <a:srgbClr val="000000">
                    <a:alpha val="43137"/>
                  </a:srgbClr>
                </a:outerShdw>
              </a:effectLst>
            </a:endParaRPr>
          </a:p>
          <a:p>
            <a:pPr algn="ctr"/>
            <a:r>
              <a:rPr lang="tr-TR" sz="2800" b="1" dirty="0">
                <a:solidFill>
                  <a:srgbClr val="FF0000"/>
                </a:solidFill>
                <a:effectLst>
                  <a:outerShdw blurRad="38100" dist="38100" dir="2700000" algn="tl">
                    <a:srgbClr val="000000">
                      <a:alpha val="43137"/>
                    </a:srgbClr>
                  </a:outerShdw>
                </a:effectLst>
              </a:rPr>
              <a:t>TEBLİĞ TASLAĞI</a:t>
            </a:r>
          </a:p>
        </p:txBody>
      </p:sp>
      <p:sp>
        <p:nvSpPr>
          <p:cNvPr id="5" name="6 Metin kutusu"/>
          <p:cNvSpPr txBox="1"/>
          <p:nvPr/>
        </p:nvSpPr>
        <p:spPr>
          <a:xfrm>
            <a:off x="1867624" y="5005804"/>
            <a:ext cx="5715040" cy="1292662"/>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tr-TR" sz="600" b="1" kern="0" spc="50" dirty="0" smtClean="0">
              <a:ln w="11430"/>
              <a:solidFill>
                <a:srgbClr val="0000FF"/>
              </a:solidFill>
              <a:effectLst>
                <a:outerShdw blurRad="76200" dist="50800" dir="5400000" algn="tl" rotWithShape="0">
                  <a:srgbClr val="000000">
                    <a:alpha val="65000"/>
                  </a:srgbClr>
                </a:outerShdw>
              </a:effectLst>
              <a:latin typeface="Arial"/>
              <a:cs typeface="Arial" charset="0"/>
            </a:endParaRPr>
          </a:p>
          <a:p>
            <a:pPr algn="ctr">
              <a:defRPr/>
            </a:pPr>
            <a:endParaRPr lang="tr-TR" b="1" kern="0" spc="50" dirty="0" smtClean="0">
              <a:ln w="11430"/>
              <a:solidFill>
                <a:srgbClr val="0000FF"/>
              </a:solidFill>
              <a:effectLst>
                <a:outerShdw blurRad="76200" dist="50800" dir="5400000" algn="tl" rotWithShape="0">
                  <a:srgbClr val="000000">
                    <a:alpha val="65000"/>
                  </a:srgbClr>
                </a:outerShdw>
              </a:effectLst>
              <a:latin typeface="Arial"/>
              <a:cs typeface="Arial" charset="0"/>
            </a:endParaRPr>
          </a:p>
          <a:p>
            <a:pPr algn="ctr">
              <a:defRPr/>
            </a:pPr>
            <a:r>
              <a:rPr lang="tr-TR" b="1" kern="0" spc="50" dirty="0" smtClean="0">
                <a:ln w="11430"/>
                <a:solidFill>
                  <a:srgbClr val="0000FF"/>
                </a:solidFill>
                <a:effectLst>
                  <a:outerShdw blurRad="76200" dist="50800" dir="5400000" algn="tl" rotWithShape="0">
                    <a:srgbClr val="000000">
                      <a:alpha val="65000"/>
                    </a:srgbClr>
                  </a:outerShdw>
                </a:effectLst>
                <a:latin typeface="Arial"/>
                <a:cs typeface="Arial" charset="0"/>
              </a:rPr>
              <a:t>İzleme ve Su Bilgi Sistemi Daire Başkanlığı</a:t>
            </a:r>
          </a:p>
          <a:p>
            <a:pPr algn="ctr">
              <a:defRPr/>
            </a:pPr>
            <a:r>
              <a:rPr lang="tr-TR" b="1" kern="0" spc="50" dirty="0" smtClean="0">
                <a:ln w="11430"/>
                <a:solidFill>
                  <a:srgbClr val="00B050"/>
                </a:solidFill>
                <a:effectLst>
                  <a:outerShdw blurRad="76200" dist="50800" dir="5400000" algn="tl" rotWithShape="0">
                    <a:srgbClr val="000000">
                      <a:alpha val="65000"/>
                    </a:srgbClr>
                  </a:outerShdw>
                </a:effectLst>
                <a:latin typeface="Arial"/>
                <a:cs typeface="Arial" charset="0"/>
              </a:rPr>
              <a:t>20/01/2015</a:t>
            </a:r>
          </a:p>
          <a:p>
            <a:pPr algn="ctr">
              <a:defRPr/>
            </a:pPr>
            <a:r>
              <a:rPr lang="tr-TR" b="1" kern="0" spc="50" dirty="0" smtClean="0">
                <a:ln w="11430"/>
                <a:solidFill>
                  <a:srgbClr val="00B050"/>
                </a:solidFill>
                <a:latin typeface="Arial"/>
                <a:cs typeface="Arial" charset="0"/>
              </a:rPr>
              <a:t>GENEL MÜDÜRLÜK MAKAMI</a:t>
            </a:r>
            <a:endParaRPr lang="tr-TR" b="1" kern="0" spc="50" dirty="0">
              <a:ln w="11430"/>
              <a:solidFill>
                <a:srgbClr val="00B050"/>
              </a:solidFill>
              <a:latin typeface="Arial"/>
              <a:cs typeface="Arial" charset="0"/>
            </a:endParaRPr>
          </a:p>
        </p:txBody>
      </p:sp>
      <p:pic>
        <p:nvPicPr>
          <p:cNvPr id="6" name="Picture 3" descr="C:\Users\cgok\Desktop\logo\logoyeniseffaf.png"/>
          <p:cNvPicPr>
            <a:picLocks noChangeAspect="1" noChangeArrowheads="1"/>
          </p:cNvPicPr>
          <p:nvPr/>
        </p:nvPicPr>
        <p:blipFill>
          <a:blip r:embed="rId2"/>
          <a:srcRect/>
          <a:stretch>
            <a:fillRect/>
          </a:stretch>
        </p:blipFill>
        <p:spPr bwMode="auto">
          <a:xfrm>
            <a:off x="8172450" y="44624"/>
            <a:ext cx="792163" cy="793750"/>
          </a:xfrm>
          <a:prstGeom prst="rect">
            <a:avLst/>
          </a:prstGeom>
          <a:noFill/>
          <a:ln w="9525">
            <a:noFill/>
            <a:miter lim="800000"/>
            <a:headEnd/>
            <a:tailEnd/>
          </a:ln>
        </p:spPr>
      </p:pic>
    </p:spTree>
    <p:extLst>
      <p:ext uri="{BB962C8B-B14F-4D97-AF65-F5344CB8AC3E}">
        <p14:creationId xmlns:p14="http://schemas.microsoft.com/office/powerpoint/2010/main" val="453703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82829" y="1484784"/>
            <a:ext cx="7848872" cy="7078861"/>
          </a:xfrm>
          <a:prstGeom prst="rect">
            <a:avLst/>
          </a:prstGeom>
        </p:spPr>
        <p:txBody>
          <a:bodyPr wrap="square">
            <a:spAutoFit/>
          </a:bodyPr>
          <a:lstStyle/>
          <a:p>
            <a:r>
              <a:rPr lang="tr-TR" sz="2800" b="1" dirty="0" smtClean="0">
                <a:solidFill>
                  <a:srgbClr val="0000FF"/>
                </a:solidFill>
                <a:latin typeface="+mj-lt"/>
              </a:rPr>
              <a:t>BİRİNCİ BÖLÜM:</a:t>
            </a:r>
          </a:p>
          <a:p>
            <a:r>
              <a:rPr lang="tr-TR" sz="2800" b="1" i="1" dirty="0" smtClean="0">
                <a:solidFill>
                  <a:srgbClr val="0000FF"/>
                </a:solidFill>
                <a:latin typeface="+mj-lt"/>
              </a:rPr>
              <a:t>     </a:t>
            </a:r>
            <a:r>
              <a:rPr lang="tr-TR" sz="2800" i="1" dirty="0" smtClean="0">
                <a:solidFill>
                  <a:srgbClr val="0000FF"/>
                </a:solidFill>
                <a:latin typeface="+mj-lt"/>
              </a:rPr>
              <a:t>Maksat, Kapsam, Dayanak ve Tanımlar</a:t>
            </a:r>
          </a:p>
          <a:p>
            <a:endParaRPr lang="tr-TR" sz="800" dirty="0" smtClean="0">
              <a:solidFill>
                <a:srgbClr val="0000FF"/>
              </a:solidFill>
              <a:latin typeface="+mj-lt"/>
            </a:endParaRPr>
          </a:p>
          <a:p>
            <a:pPr marL="342900" indent="-342900">
              <a:buFont typeface="Wingdings" panose="05000000000000000000" pitchFamily="2" charset="2"/>
              <a:buChar char="Ø"/>
            </a:pPr>
            <a:r>
              <a:rPr lang="tr-TR" sz="2400" i="1" dirty="0">
                <a:solidFill>
                  <a:srgbClr val="0000FF"/>
                </a:solidFill>
                <a:latin typeface="+mj-lt"/>
              </a:rPr>
              <a:t>Maksat (madde 1)</a:t>
            </a:r>
          </a:p>
          <a:p>
            <a:pPr marL="342900" indent="-342900">
              <a:buFont typeface="Wingdings" panose="05000000000000000000" pitchFamily="2" charset="2"/>
              <a:buChar char="Ø"/>
            </a:pPr>
            <a:r>
              <a:rPr lang="tr-TR" sz="2400" i="1" dirty="0">
                <a:solidFill>
                  <a:srgbClr val="0000FF"/>
                </a:solidFill>
                <a:latin typeface="+mj-lt"/>
              </a:rPr>
              <a:t>Kapsam (madde 2)</a:t>
            </a:r>
          </a:p>
          <a:p>
            <a:pPr marL="342900" indent="-342900">
              <a:buFont typeface="Wingdings" panose="05000000000000000000" pitchFamily="2" charset="2"/>
              <a:buChar char="Ø"/>
            </a:pPr>
            <a:r>
              <a:rPr lang="tr-TR" sz="2400" i="1" dirty="0">
                <a:solidFill>
                  <a:srgbClr val="0000FF"/>
                </a:solidFill>
                <a:latin typeface="+mj-lt"/>
              </a:rPr>
              <a:t>Hukuki Dayanak (madde 3)</a:t>
            </a:r>
          </a:p>
          <a:p>
            <a:pPr marL="342900" indent="-342900">
              <a:buFont typeface="Wingdings" panose="05000000000000000000" pitchFamily="2" charset="2"/>
              <a:buChar char="Ø"/>
            </a:pPr>
            <a:r>
              <a:rPr lang="tr-TR" sz="2400" i="1" dirty="0">
                <a:solidFill>
                  <a:srgbClr val="0000FF"/>
                </a:solidFill>
                <a:latin typeface="+mj-lt"/>
              </a:rPr>
              <a:t>Tanımlar (madde 4</a:t>
            </a:r>
            <a:r>
              <a:rPr lang="tr-TR" sz="2400" i="1" dirty="0" smtClean="0">
                <a:solidFill>
                  <a:srgbClr val="0000FF"/>
                </a:solidFill>
                <a:latin typeface="+mj-lt"/>
              </a:rPr>
              <a:t>)</a:t>
            </a:r>
            <a:endParaRPr lang="tr-TR" sz="1200" i="1" dirty="0">
              <a:solidFill>
                <a:srgbClr val="0000FF"/>
              </a:solidFill>
              <a:latin typeface="+mj-lt"/>
            </a:endParaRPr>
          </a:p>
          <a:p>
            <a:pPr>
              <a:lnSpc>
                <a:spcPct val="200000"/>
              </a:lnSpc>
            </a:pPr>
            <a:r>
              <a:rPr lang="tr-TR" sz="2800" b="1" dirty="0">
                <a:solidFill>
                  <a:srgbClr val="0000FF"/>
                </a:solidFill>
              </a:rPr>
              <a:t>İKİNCİ BÖLÜM:</a:t>
            </a:r>
          </a:p>
          <a:p>
            <a:r>
              <a:rPr lang="tr-TR" sz="2800" b="1" i="1" dirty="0" smtClean="0">
                <a:solidFill>
                  <a:srgbClr val="0000FF"/>
                </a:solidFill>
              </a:rPr>
              <a:t>    </a:t>
            </a:r>
            <a:r>
              <a:rPr lang="tr-TR" sz="2800" i="1" dirty="0" smtClean="0">
                <a:solidFill>
                  <a:srgbClr val="0000FF"/>
                </a:solidFill>
              </a:rPr>
              <a:t>Numune </a:t>
            </a:r>
            <a:r>
              <a:rPr lang="tr-TR" sz="2800" i="1" dirty="0">
                <a:solidFill>
                  <a:srgbClr val="0000FF"/>
                </a:solidFill>
              </a:rPr>
              <a:t>Alma, Taşıma, Saklama ve Koruma ile Örneklemeye İlişkin Genel Hükümler</a:t>
            </a:r>
          </a:p>
          <a:p>
            <a:endParaRPr lang="tr-TR" sz="800" i="1" dirty="0">
              <a:solidFill>
                <a:srgbClr val="0000FF"/>
              </a:solidFill>
            </a:endParaRPr>
          </a:p>
          <a:p>
            <a:pPr marL="342900" indent="-342900">
              <a:buFont typeface="Wingdings" panose="05000000000000000000" pitchFamily="2" charset="2"/>
              <a:buChar char="Ø"/>
            </a:pPr>
            <a:r>
              <a:rPr lang="tr-TR" sz="2400" dirty="0">
                <a:solidFill>
                  <a:srgbClr val="0000FF"/>
                </a:solidFill>
              </a:rPr>
              <a:t>İlkeler (madde 5)</a:t>
            </a:r>
          </a:p>
          <a:p>
            <a:endParaRPr lang="tr-TR" sz="2400" b="1" i="1" dirty="0">
              <a:solidFill>
                <a:srgbClr val="0000FF"/>
              </a:solidFill>
              <a:latin typeface="+mj-lt"/>
            </a:endParaRPr>
          </a:p>
          <a:p>
            <a:pPr lvl="2">
              <a:lnSpc>
                <a:spcPct val="150000"/>
              </a:lnSpc>
            </a:pPr>
            <a:endParaRPr lang="tr-TR" sz="2800" b="1" dirty="0" smtClean="0">
              <a:solidFill>
                <a:srgbClr val="0000FF"/>
              </a:solidFill>
              <a:latin typeface="+mj-lt"/>
            </a:endParaRPr>
          </a:p>
          <a:p>
            <a:pPr lvl="2">
              <a:lnSpc>
                <a:spcPct val="150000"/>
              </a:lnSpc>
            </a:pPr>
            <a:endParaRPr lang="tr-TR" sz="2800" b="1" dirty="0" smtClean="0">
              <a:solidFill>
                <a:srgbClr val="0000FF"/>
              </a:solidFill>
              <a:latin typeface="+mj-lt"/>
            </a:endParaRPr>
          </a:p>
          <a:p>
            <a:pPr>
              <a:lnSpc>
                <a:spcPct val="150000"/>
              </a:lnSpc>
            </a:pPr>
            <a:r>
              <a:rPr lang="tr-TR" sz="2800" b="1" dirty="0">
                <a:solidFill>
                  <a:srgbClr val="0000FF"/>
                </a:solidFill>
                <a:latin typeface="+mj-lt"/>
              </a:rPr>
              <a:t>	</a:t>
            </a:r>
            <a:r>
              <a:rPr lang="tr-TR" sz="2800" b="1" dirty="0" smtClean="0">
                <a:solidFill>
                  <a:srgbClr val="0000FF"/>
                </a:solidFill>
                <a:latin typeface="+mj-lt"/>
              </a:rPr>
              <a:t>	</a:t>
            </a:r>
            <a:endParaRPr lang="tr-TR" sz="2800" b="1" dirty="0">
              <a:solidFill>
                <a:srgbClr val="0000FF"/>
              </a:solidFill>
              <a:latin typeface="+mj-lt"/>
            </a:endParaRPr>
          </a:p>
        </p:txBody>
      </p:sp>
      <p:sp>
        <p:nvSpPr>
          <p:cNvPr id="6" name="19 Başlık"/>
          <p:cNvSpPr txBox="1">
            <a:spLocks/>
          </p:cNvSpPr>
          <p:nvPr/>
        </p:nvSpPr>
        <p:spPr>
          <a:xfrm>
            <a:off x="683568" y="-4219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96769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124744"/>
            <a:ext cx="8496944" cy="8079135"/>
          </a:xfrm>
          <a:prstGeom prst="rect">
            <a:avLst/>
          </a:prstGeom>
        </p:spPr>
        <p:txBody>
          <a:bodyPr wrap="square">
            <a:spAutoFit/>
          </a:bodyPr>
          <a:lstStyle/>
          <a:p>
            <a:pPr>
              <a:lnSpc>
                <a:spcPct val="150000"/>
              </a:lnSpc>
            </a:pPr>
            <a:r>
              <a:rPr lang="tr-TR" sz="2800" b="1" dirty="0" smtClean="0">
                <a:solidFill>
                  <a:srgbClr val="0000FF"/>
                </a:solidFill>
                <a:latin typeface="+mj-lt"/>
              </a:rPr>
              <a:t>ÜÇÜNCÜ BÖLÜM: </a:t>
            </a:r>
          </a:p>
          <a:p>
            <a:pPr>
              <a:lnSpc>
                <a:spcPct val="150000"/>
              </a:lnSpc>
            </a:pPr>
            <a:r>
              <a:rPr lang="tr-TR" sz="2800" b="1" i="1" dirty="0" smtClean="0">
                <a:solidFill>
                  <a:srgbClr val="0000FF"/>
                </a:solidFill>
                <a:latin typeface="+mj-lt"/>
              </a:rPr>
              <a:t>    </a:t>
            </a:r>
            <a:r>
              <a:rPr lang="tr-TR" sz="2800" i="1" dirty="0" smtClean="0">
                <a:solidFill>
                  <a:srgbClr val="0000FF"/>
                </a:solidFill>
                <a:latin typeface="+mj-lt"/>
              </a:rPr>
              <a:t>Kimyasal </a:t>
            </a:r>
            <a:r>
              <a:rPr lang="tr-TR" sz="2800" i="1" dirty="0">
                <a:solidFill>
                  <a:srgbClr val="0000FF"/>
                </a:solidFill>
                <a:latin typeface="+mj-lt"/>
              </a:rPr>
              <a:t>Analiz İçin Numune Alma </a:t>
            </a:r>
            <a:r>
              <a:rPr lang="tr-TR" sz="2800" i="1" dirty="0" smtClean="0">
                <a:solidFill>
                  <a:srgbClr val="0000FF"/>
                </a:solidFill>
                <a:latin typeface="+mj-lt"/>
              </a:rPr>
              <a:t>Şartları</a:t>
            </a:r>
          </a:p>
          <a:p>
            <a:pPr>
              <a:lnSpc>
                <a:spcPct val="150000"/>
              </a:lnSpc>
            </a:pPr>
            <a:endParaRPr lang="tr-TR" sz="1000" i="1" dirty="0" smtClean="0">
              <a:solidFill>
                <a:srgbClr val="0000FF"/>
              </a:solidFill>
              <a:latin typeface="+mj-lt"/>
            </a:endParaRPr>
          </a:p>
          <a:p>
            <a:pPr marL="342900" indent="-342900">
              <a:lnSpc>
                <a:spcPct val="150000"/>
              </a:lnSpc>
              <a:buFont typeface="Wingdings" panose="05000000000000000000" pitchFamily="2" charset="2"/>
              <a:buChar char="Ø"/>
            </a:pPr>
            <a:r>
              <a:rPr lang="tr-TR" sz="2000" dirty="0" smtClean="0">
                <a:solidFill>
                  <a:srgbClr val="0000FF"/>
                </a:solidFill>
                <a:latin typeface="+mj-lt"/>
              </a:rPr>
              <a:t>Nehir </a:t>
            </a:r>
            <a:r>
              <a:rPr lang="tr-TR" sz="2000" dirty="0">
                <a:solidFill>
                  <a:srgbClr val="0000FF"/>
                </a:solidFill>
                <a:latin typeface="+mj-lt"/>
              </a:rPr>
              <a:t>ve akarsulardan kimyasal analiz için numune alma </a:t>
            </a:r>
            <a:r>
              <a:rPr lang="tr-TR" sz="2000" dirty="0" smtClean="0">
                <a:solidFill>
                  <a:srgbClr val="0000FF"/>
                </a:solidFill>
                <a:latin typeface="+mj-lt"/>
              </a:rPr>
              <a:t>şartları </a:t>
            </a:r>
            <a:r>
              <a:rPr lang="tr-TR" sz="2000" dirty="0">
                <a:solidFill>
                  <a:srgbClr val="0000FF"/>
                </a:solidFill>
              </a:rPr>
              <a:t>(madde </a:t>
            </a:r>
            <a:r>
              <a:rPr lang="tr-TR" sz="2000" dirty="0" smtClean="0">
                <a:solidFill>
                  <a:srgbClr val="0000FF"/>
                </a:solidFill>
              </a:rPr>
              <a:t>6)</a:t>
            </a:r>
          </a:p>
          <a:p>
            <a:pPr marL="342900" indent="-342900">
              <a:lnSpc>
                <a:spcPct val="150000"/>
              </a:lnSpc>
              <a:buFont typeface="Wingdings" panose="05000000000000000000" pitchFamily="2" charset="2"/>
              <a:buChar char="Ø"/>
            </a:pPr>
            <a:endParaRPr lang="tr-TR" sz="800" dirty="0" smtClean="0">
              <a:solidFill>
                <a:srgbClr val="0000FF"/>
              </a:solidFill>
            </a:endParaRPr>
          </a:p>
          <a:p>
            <a:pPr marL="342900" indent="-342900">
              <a:lnSpc>
                <a:spcPct val="150000"/>
              </a:lnSpc>
              <a:buFont typeface="Wingdings" panose="05000000000000000000" pitchFamily="2" charset="2"/>
              <a:buChar char="Ø"/>
            </a:pPr>
            <a:r>
              <a:rPr lang="tr-TR" sz="2000" dirty="0" smtClean="0">
                <a:solidFill>
                  <a:srgbClr val="0000FF"/>
                </a:solidFill>
                <a:latin typeface="+mj-lt"/>
              </a:rPr>
              <a:t>Göl  ve göletlerden kimyasal analiz için numune alma şartları </a:t>
            </a:r>
            <a:r>
              <a:rPr lang="tr-TR" sz="2000" dirty="0">
                <a:solidFill>
                  <a:srgbClr val="0000FF"/>
                </a:solidFill>
              </a:rPr>
              <a:t>(madde </a:t>
            </a:r>
            <a:r>
              <a:rPr lang="tr-TR" sz="2000" dirty="0" smtClean="0">
                <a:solidFill>
                  <a:srgbClr val="0000FF"/>
                </a:solidFill>
              </a:rPr>
              <a:t>7)</a:t>
            </a:r>
          </a:p>
          <a:p>
            <a:pPr marL="342900" indent="-342900">
              <a:lnSpc>
                <a:spcPct val="150000"/>
              </a:lnSpc>
              <a:buFont typeface="Wingdings" panose="05000000000000000000" pitchFamily="2" charset="2"/>
              <a:buChar char="Ø"/>
            </a:pPr>
            <a:endParaRPr lang="tr-TR" sz="800" dirty="0">
              <a:solidFill>
                <a:srgbClr val="0000FF"/>
              </a:solidFill>
            </a:endParaRPr>
          </a:p>
          <a:p>
            <a:pPr marL="342900" indent="-342900">
              <a:lnSpc>
                <a:spcPct val="150000"/>
              </a:lnSpc>
              <a:buFont typeface="Wingdings" panose="05000000000000000000" pitchFamily="2" charset="2"/>
              <a:buChar char="Ø"/>
            </a:pPr>
            <a:r>
              <a:rPr lang="tr-TR" sz="2000" dirty="0" smtClean="0">
                <a:solidFill>
                  <a:srgbClr val="0000FF"/>
                </a:solidFill>
                <a:latin typeface="+mj-lt"/>
              </a:rPr>
              <a:t>Kıyı </a:t>
            </a:r>
            <a:r>
              <a:rPr lang="tr-TR" sz="2000" dirty="0">
                <a:solidFill>
                  <a:srgbClr val="0000FF"/>
                </a:solidFill>
                <a:latin typeface="+mj-lt"/>
              </a:rPr>
              <a:t>sularından kimyasal analiz için numune alma </a:t>
            </a:r>
            <a:r>
              <a:rPr lang="tr-TR" sz="2000" dirty="0" smtClean="0">
                <a:solidFill>
                  <a:srgbClr val="0000FF"/>
                </a:solidFill>
                <a:latin typeface="+mj-lt"/>
              </a:rPr>
              <a:t>şartları </a:t>
            </a:r>
            <a:r>
              <a:rPr lang="tr-TR" sz="2000" dirty="0">
                <a:solidFill>
                  <a:srgbClr val="0000FF"/>
                </a:solidFill>
              </a:rPr>
              <a:t>(madde </a:t>
            </a:r>
            <a:r>
              <a:rPr lang="tr-TR" sz="2000" dirty="0" smtClean="0">
                <a:solidFill>
                  <a:srgbClr val="0000FF"/>
                </a:solidFill>
              </a:rPr>
              <a:t>8)</a:t>
            </a:r>
          </a:p>
          <a:p>
            <a:pPr marL="342900" indent="-342900">
              <a:lnSpc>
                <a:spcPct val="150000"/>
              </a:lnSpc>
              <a:buFont typeface="Wingdings" panose="05000000000000000000" pitchFamily="2" charset="2"/>
              <a:buChar char="Ø"/>
            </a:pPr>
            <a:endParaRPr lang="tr-TR" sz="800" dirty="0" smtClean="0">
              <a:solidFill>
                <a:srgbClr val="0000FF"/>
              </a:solidFill>
              <a:latin typeface="+mj-lt"/>
            </a:endParaRPr>
          </a:p>
          <a:p>
            <a:pPr marL="342900" indent="-342900">
              <a:lnSpc>
                <a:spcPct val="150000"/>
              </a:lnSpc>
              <a:buFont typeface="Wingdings" panose="05000000000000000000" pitchFamily="2" charset="2"/>
              <a:buChar char="Ø"/>
            </a:pPr>
            <a:r>
              <a:rPr lang="tr-TR" sz="2000" dirty="0" smtClean="0">
                <a:solidFill>
                  <a:srgbClr val="0000FF"/>
                </a:solidFill>
                <a:latin typeface="+mj-lt"/>
              </a:rPr>
              <a:t>Geçiş </a:t>
            </a:r>
            <a:r>
              <a:rPr lang="tr-TR" sz="2000" dirty="0">
                <a:solidFill>
                  <a:srgbClr val="0000FF"/>
                </a:solidFill>
                <a:latin typeface="+mj-lt"/>
              </a:rPr>
              <a:t>sularından kimyasal analiz için numune alma </a:t>
            </a:r>
            <a:r>
              <a:rPr lang="tr-TR" sz="2000" dirty="0" smtClean="0">
                <a:solidFill>
                  <a:srgbClr val="0000FF"/>
                </a:solidFill>
                <a:latin typeface="+mj-lt"/>
              </a:rPr>
              <a:t>şartları </a:t>
            </a:r>
            <a:r>
              <a:rPr lang="tr-TR" sz="2000" dirty="0">
                <a:solidFill>
                  <a:srgbClr val="0000FF"/>
                </a:solidFill>
              </a:rPr>
              <a:t>(madde </a:t>
            </a:r>
            <a:r>
              <a:rPr lang="tr-TR" sz="2000" dirty="0" smtClean="0">
                <a:solidFill>
                  <a:srgbClr val="0000FF"/>
                </a:solidFill>
              </a:rPr>
              <a:t>9)</a:t>
            </a:r>
          </a:p>
          <a:p>
            <a:pPr marL="342900" indent="-342900">
              <a:lnSpc>
                <a:spcPct val="150000"/>
              </a:lnSpc>
              <a:buFont typeface="Wingdings" panose="05000000000000000000" pitchFamily="2" charset="2"/>
              <a:buChar char="Ø"/>
            </a:pPr>
            <a:endParaRPr lang="tr-TR" sz="800" dirty="0" smtClean="0">
              <a:solidFill>
                <a:srgbClr val="0000FF"/>
              </a:solidFill>
              <a:latin typeface="+mj-lt"/>
            </a:endParaRPr>
          </a:p>
          <a:p>
            <a:pPr marL="342900" indent="-342900">
              <a:lnSpc>
                <a:spcPct val="150000"/>
              </a:lnSpc>
              <a:buFont typeface="Wingdings" panose="05000000000000000000" pitchFamily="2" charset="2"/>
              <a:buChar char="Ø"/>
            </a:pPr>
            <a:r>
              <a:rPr lang="tr-TR" sz="2000" dirty="0" smtClean="0">
                <a:solidFill>
                  <a:srgbClr val="0000FF"/>
                </a:solidFill>
                <a:latin typeface="+mj-lt"/>
              </a:rPr>
              <a:t>Yeraltı </a:t>
            </a:r>
            <a:r>
              <a:rPr lang="tr-TR" sz="2000" dirty="0">
                <a:solidFill>
                  <a:srgbClr val="0000FF"/>
                </a:solidFill>
                <a:latin typeface="+mj-lt"/>
              </a:rPr>
              <a:t>suyundan kimyasal analiz için numune alma </a:t>
            </a:r>
            <a:r>
              <a:rPr lang="tr-TR" sz="2000" dirty="0" smtClean="0">
                <a:solidFill>
                  <a:srgbClr val="0000FF"/>
                </a:solidFill>
                <a:latin typeface="+mj-lt"/>
              </a:rPr>
              <a:t>şartları </a:t>
            </a:r>
            <a:r>
              <a:rPr lang="tr-TR" sz="2000" dirty="0" smtClean="0">
                <a:solidFill>
                  <a:srgbClr val="0000FF"/>
                </a:solidFill>
              </a:rPr>
              <a:t>(</a:t>
            </a:r>
            <a:r>
              <a:rPr lang="tr-TR" sz="2000" dirty="0">
                <a:solidFill>
                  <a:srgbClr val="0000FF"/>
                </a:solidFill>
              </a:rPr>
              <a:t>madde </a:t>
            </a:r>
            <a:r>
              <a:rPr lang="tr-TR" sz="2000" dirty="0" smtClean="0">
                <a:solidFill>
                  <a:srgbClr val="0000FF"/>
                </a:solidFill>
              </a:rPr>
              <a:t>10)</a:t>
            </a:r>
          </a:p>
          <a:p>
            <a:pPr marL="342900" indent="-342900">
              <a:lnSpc>
                <a:spcPct val="150000"/>
              </a:lnSpc>
              <a:buFont typeface="Wingdings" panose="05000000000000000000" pitchFamily="2" charset="2"/>
              <a:buChar char="Ø"/>
            </a:pPr>
            <a:endParaRPr lang="tr-TR" sz="800" dirty="0" smtClean="0">
              <a:solidFill>
                <a:srgbClr val="0000FF"/>
              </a:solidFill>
              <a:latin typeface="+mj-lt"/>
            </a:endParaRPr>
          </a:p>
          <a:p>
            <a:pPr marL="342900" indent="-342900">
              <a:lnSpc>
                <a:spcPct val="150000"/>
              </a:lnSpc>
              <a:buFont typeface="Wingdings" panose="05000000000000000000" pitchFamily="2" charset="2"/>
              <a:buChar char="Ø"/>
            </a:pPr>
            <a:r>
              <a:rPr lang="tr-TR" sz="2000" dirty="0" err="1" smtClean="0">
                <a:solidFill>
                  <a:srgbClr val="0000FF"/>
                </a:solidFill>
                <a:latin typeface="+mj-lt"/>
              </a:rPr>
              <a:t>Sedimentten</a:t>
            </a:r>
            <a:r>
              <a:rPr lang="tr-TR" sz="2000" dirty="0" smtClean="0">
                <a:solidFill>
                  <a:srgbClr val="0000FF"/>
                </a:solidFill>
                <a:latin typeface="+mj-lt"/>
              </a:rPr>
              <a:t> </a:t>
            </a:r>
            <a:r>
              <a:rPr lang="tr-TR" sz="2000" dirty="0">
                <a:solidFill>
                  <a:srgbClr val="0000FF"/>
                </a:solidFill>
                <a:latin typeface="+mj-lt"/>
              </a:rPr>
              <a:t>kimyasal analiz için numune alma </a:t>
            </a:r>
            <a:r>
              <a:rPr lang="tr-TR" sz="2000" dirty="0" smtClean="0">
                <a:solidFill>
                  <a:srgbClr val="0000FF"/>
                </a:solidFill>
                <a:latin typeface="+mj-lt"/>
              </a:rPr>
              <a:t>şartları </a:t>
            </a:r>
            <a:r>
              <a:rPr lang="tr-TR" sz="2000" dirty="0" smtClean="0">
                <a:solidFill>
                  <a:srgbClr val="0000FF"/>
                </a:solidFill>
              </a:rPr>
              <a:t>(</a:t>
            </a:r>
            <a:r>
              <a:rPr lang="tr-TR" sz="2000" dirty="0">
                <a:solidFill>
                  <a:srgbClr val="0000FF"/>
                </a:solidFill>
              </a:rPr>
              <a:t>madde </a:t>
            </a:r>
            <a:r>
              <a:rPr lang="tr-TR" sz="2000" dirty="0" smtClean="0">
                <a:solidFill>
                  <a:srgbClr val="0000FF"/>
                </a:solidFill>
              </a:rPr>
              <a:t>11)</a:t>
            </a:r>
            <a:endParaRPr lang="tr-TR" sz="2000" dirty="0">
              <a:solidFill>
                <a:srgbClr val="0000FF"/>
              </a:solidFill>
            </a:endParaRPr>
          </a:p>
          <a:p>
            <a:pPr marL="342900" indent="-342900">
              <a:lnSpc>
                <a:spcPct val="150000"/>
              </a:lnSpc>
              <a:buFont typeface="Wingdings" panose="05000000000000000000" pitchFamily="2" charset="2"/>
              <a:buChar char="Ø"/>
            </a:pPr>
            <a:endParaRPr lang="tr-TR" sz="2000" dirty="0">
              <a:solidFill>
                <a:srgbClr val="0000FF"/>
              </a:solidFill>
              <a:latin typeface="+mj-lt"/>
            </a:endParaRPr>
          </a:p>
          <a:p>
            <a:pPr marL="1257300" lvl="2" indent="-342900">
              <a:lnSpc>
                <a:spcPct val="150000"/>
              </a:lnSpc>
              <a:buFont typeface="Wingdings" panose="05000000000000000000" pitchFamily="2" charset="2"/>
              <a:buChar char="Ø"/>
            </a:pPr>
            <a:endParaRPr lang="tr-TR" sz="2000" b="1" dirty="0" smtClean="0">
              <a:solidFill>
                <a:srgbClr val="0000FF"/>
              </a:solidFill>
              <a:latin typeface="+mj-lt"/>
            </a:endParaRPr>
          </a:p>
          <a:p>
            <a:pPr marL="1257300" lvl="2" indent="-342900">
              <a:lnSpc>
                <a:spcPct val="150000"/>
              </a:lnSpc>
              <a:buFont typeface="Wingdings" panose="05000000000000000000" pitchFamily="2" charset="2"/>
              <a:buChar char="Ø"/>
            </a:pPr>
            <a:endParaRPr lang="tr-TR" sz="2000" b="1" dirty="0">
              <a:solidFill>
                <a:srgbClr val="0000FF"/>
              </a:solidFill>
              <a:latin typeface="+mj-lt"/>
            </a:endParaRPr>
          </a:p>
          <a:p>
            <a:pPr lvl="2">
              <a:lnSpc>
                <a:spcPct val="150000"/>
              </a:lnSpc>
            </a:pPr>
            <a:endParaRPr lang="tr-TR" sz="2000" b="1" i="1" dirty="0">
              <a:solidFill>
                <a:srgbClr val="0000FF"/>
              </a:solidFill>
              <a:latin typeface="+mj-lt"/>
            </a:endParaRPr>
          </a:p>
          <a:p>
            <a:pPr>
              <a:lnSpc>
                <a:spcPct val="150000"/>
              </a:lnSpc>
            </a:pPr>
            <a:endParaRPr lang="tr-TR" sz="2000" b="1" dirty="0" smtClean="0">
              <a:solidFill>
                <a:srgbClr val="0000FF"/>
              </a:solidFill>
              <a:latin typeface="+mj-lt"/>
            </a:endParaRPr>
          </a:p>
          <a:p>
            <a:pPr>
              <a:lnSpc>
                <a:spcPct val="150000"/>
              </a:lnSpc>
            </a:pPr>
            <a:r>
              <a:rPr lang="tr-TR" sz="2000" b="1" dirty="0">
                <a:solidFill>
                  <a:srgbClr val="0000FF"/>
                </a:solidFill>
                <a:latin typeface="+mj-lt"/>
              </a:rPr>
              <a:t>	</a:t>
            </a:r>
            <a:r>
              <a:rPr lang="tr-TR" sz="2000" b="1" dirty="0" smtClean="0">
                <a:solidFill>
                  <a:srgbClr val="0000FF"/>
                </a:solidFill>
                <a:latin typeface="+mj-lt"/>
              </a:rPr>
              <a:t>	</a:t>
            </a:r>
            <a:r>
              <a:rPr lang="tr-TR" sz="2000" b="1" dirty="0">
                <a:solidFill>
                  <a:srgbClr val="0000FF"/>
                </a:solidFill>
                <a:latin typeface="+mj-lt"/>
              </a:rPr>
              <a:t>	</a:t>
            </a:r>
            <a:r>
              <a:rPr lang="tr-TR" sz="2000" b="1" dirty="0" smtClean="0">
                <a:solidFill>
                  <a:srgbClr val="0000FF"/>
                </a:solidFill>
                <a:latin typeface="+mj-lt"/>
              </a:rPr>
              <a:t>	</a:t>
            </a:r>
            <a:endParaRPr lang="tr-TR" sz="2000" b="1" dirty="0">
              <a:solidFill>
                <a:srgbClr val="0000FF"/>
              </a:solidFill>
              <a:latin typeface="+mj-lt"/>
            </a:endParaRPr>
          </a:p>
        </p:txBody>
      </p:sp>
      <p:sp>
        <p:nvSpPr>
          <p:cNvPr id="6"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416390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268760"/>
            <a:ext cx="8496944" cy="7725192"/>
          </a:xfrm>
          <a:prstGeom prst="rect">
            <a:avLst/>
          </a:prstGeom>
        </p:spPr>
        <p:txBody>
          <a:bodyPr wrap="square">
            <a:spAutoFit/>
          </a:bodyPr>
          <a:lstStyle/>
          <a:p>
            <a:pPr>
              <a:lnSpc>
                <a:spcPct val="200000"/>
              </a:lnSpc>
            </a:pPr>
            <a:r>
              <a:rPr lang="tr-TR" sz="2800" b="1" dirty="0" smtClean="0">
                <a:solidFill>
                  <a:srgbClr val="0000FF"/>
                </a:solidFill>
                <a:latin typeface="+mj-lt"/>
              </a:rPr>
              <a:t>DÖRDÜNCÜ BÖLÜM:</a:t>
            </a:r>
          </a:p>
          <a:p>
            <a:r>
              <a:rPr lang="tr-TR" sz="2800" i="1" dirty="0" smtClean="0">
                <a:solidFill>
                  <a:srgbClr val="0000FF"/>
                </a:solidFill>
                <a:latin typeface="+mj-lt"/>
              </a:rPr>
              <a:t>     Mikrobiyolojik </a:t>
            </a:r>
            <a:r>
              <a:rPr lang="tr-TR" sz="2800" i="1" dirty="0">
                <a:solidFill>
                  <a:srgbClr val="0000FF"/>
                </a:solidFill>
                <a:latin typeface="+mj-lt"/>
              </a:rPr>
              <a:t>Analiz İçin Numune Alma </a:t>
            </a:r>
            <a:r>
              <a:rPr lang="tr-TR" sz="2800" i="1" dirty="0" smtClean="0">
                <a:solidFill>
                  <a:srgbClr val="0000FF"/>
                </a:solidFill>
                <a:latin typeface="+mj-lt"/>
              </a:rPr>
              <a:t>Şartları</a:t>
            </a:r>
          </a:p>
          <a:p>
            <a:endParaRPr lang="tr-TR" sz="800" dirty="0">
              <a:solidFill>
                <a:srgbClr val="0000FF"/>
              </a:solidFill>
              <a:latin typeface="+mj-lt"/>
            </a:endParaRPr>
          </a:p>
          <a:p>
            <a:pPr marL="342900" indent="-342900">
              <a:buFont typeface="Wingdings" panose="05000000000000000000" pitchFamily="2" charset="2"/>
              <a:buChar char="Ø"/>
            </a:pPr>
            <a:r>
              <a:rPr lang="tr-TR" sz="2400" dirty="0">
                <a:solidFill>
                  <a:srgbClr val="0000FF"/>
                </a:solidFill>
                <a:latin typeface="+mj-lt"/>
              </a:rPr>
              <a:t>Mikrobiyolojik Analiz İçin Numune </a:t>
            </a:r>
            <a:r>
              <a:rPr lang="tr-TR" sz="2400" dirty="0" smtClean="0">
                <a:solidFill>
                  <a:srgbClr val="0000FF"/>
                </a:solidFill>
                <a:latin typeface="+mj-lt"/>
              </a:rPr>
              <a:t>Alımı (madde 12)</a:t>
            </a:r>
          </a:p>
          <a:p>
            <a:pPr marL="342900" indent="-342900">
              <a:buFont typeface="Wingdings" panose="05000000000000000000" pitchFamily="2" charset="2"/>
              <a:buChar char="Ø"/>
            </a:pPr>
            <a:endParaRPr lang="tr-TR" sz="2800" b="1" dirty="0" smtClean="0">
              <a:solidFill>
                <a:srgbClr val="0000FF"/>
              </a:solidFill>
              <a:latin typeface="+mj-lt"/>
            </a:endParaRPr>
          </a:p>
          <a:p>
            <a:pPr marL="342900" indent="-342900">
              <a:buFont typeface="Wingdings" panose="05000000000000000000" pitchFamily="2" charset="2"/>
              <a:buChar char="Ø"/>
            </a:pPr>
            <a:endParaRPr lang="tr-TR" sz="1000" b="1" dirty="0">
              <a:solidFill>
                <a:srgbClr val="0000FF"/>
              </a:solidFill>
              <a:latin typeface="+mj-lt"/>
            </a:endParaRPr>
          </a:p>
          <a:p>
            <a:r>
              <a:rPr lang="tr-TR" sz="2800" b="1" dirty="0" smtClean="0">
                <a:solidFill>
                  <a:srgbClr val="0000FF"/>
                </a:solidFill>
              </a:rPr>
              <a:t>BEŞİNCİ </a:t>
            </a:r>
            <a:r>
              <a:rPr lang="tr-TR" sz="2800" b="1" dirty="0">
                <a:solidFill>
                  <a:srgbClr val="0000FF"/>
                </a:solidFill>
              </a:rPr>
              <a:t>BÖLÜM</a:t>
            </a:r>
            <a:r>
              <a:rPr lang="tr-TR" sz="2800" b="1" dirty="0" smtClean="0">
                <a:solidFill>
                  <a:srgbClr val="0000FF"/>
                </a:solidFill>
              </a:rPr>
              <a:t>:</a:t>
            </a:r>
          </a:p>
          <a:p>
            <a:r>
              <a:rPr lang="tr-TR" sz="2800" i="1" dirty="0" smtClean="0">
                <a:solidFill>
                  <a:srgbClr val="0000FF"/>
                </a:solidFill>
                <a:latin typeface="+mj-lt"/>
              </a:rPr>
              <a:t>     Biyolojik </a:t>
            </a:r>
            <a:r>
              <a:rPr lang="tr-TR" sz="2800" i="1" dirty="0">
                <a:solidFill>
                  <a:srgbClr val="0000FF"/>
                </a:solidFill>
                <a:latin typeface="+mj-lt"/>
              </a:rPr>
              <a:t>Örnekleme Şartları </a:t>
            </a:r>
            <a:endParaRPr lang="tr-TR" sz="2800" i="1" dirty="0" smtClean="0">
              <a:solidFill>
                <a:srgbClr val="0000FF"/>
              </a:solidFill>
              <a:latin typeface="+mj-lt"/>
            </a:endParaRPr>
          </a:p>
          <a:p>
            <a:endParaRPr lang="tr-TR" sz="800" i="1" dirty="0">
              <a:solidFill>
                <a:srgbClr val="0000FF"/>
              </a:solidFill>
              <a:latin typeface="+mj-lt"/>
            </a:endParaRPr>
          </a:p>
          <a:p>
            <a:pPr marL="342900" indent="-342900">
              <a:buFont typeface="Wingdings" panose="05000000000000000000" pitchFamily="2" charset="2"/>
              <a:buChar char="Ø"/>
            </a:pPr>
            <a:r>
              <a:rPr lang="tr-TR" sz="2400" dirty="0">
                <a:solidFill>
                  <a:srgbClr val="0000FF"/>
                </a:solidFill>
                <a:latin typeface="+mj-lt"/>
              </a:rPr>
              <a:t>Örnekleme sahalarının seçim şartları (madde 13)</a:t>
            </a:r>
          </a:p>
          <a:p>
            <a:pPr marL="342900" indent="-342900">
              <a:buFont typeface="Wingdings" panose="05000000000000000000" pitchFamily="2" charset="2"/>
              <a:buChar char="Ø"/>
            </a:pPr>
            <a:r>
              <a:rPr lang="tr-TR" sz="2400" dirty="0">
                <a:solidFill>
                  <a:srgbClr val="0000FF"/>
                </a:solidFill>
                <a:latin typeface="+mj-lt"/>
              </a:rPr>
              <a:t>Biyolojik örneklemenin yapılması ve örneklerin saklanması (madde 14)</a:t>
            </a:r>
          </a:p>
          <a:p>
            <a:pPr marL="342900" indent="-342900">
              <a:buFont typeface="Wingdings" panose="05000000000000000000" pitchFamily="2" charset="2"/>
              <a:buChar char="Ø"/>
            </a:pPr>
            <a:r>
              <a:rPr lang="tr-TR" sz="2400" dirty="0">
                <a:solidFill>
                  <a:srgbClr val="0000FF"/>
                </a:solidFill>
                <a:latin typeface="+mj-lt"/>
              </a:rPr>
              <a:t> Örnekleme sıklığı (madde 15)</a:t>
            </a:r>
          </a:p>
          <a:p>
            <a:pPr marL="342900" indent="-342900">
              <a:buFont typeface="Wingdings" panose="05000000000000000000" pitchFamily="2" charset="2"/>
              <a:buChar char="Ø"/>
            </a:pPr>
            <a:endParaRPr lang="tr-TR" sz="2800" b="1" dirty="0"/>
          </a:p>
          <a:p>
            <a:pPr marL="342900" indent="-342900">
              <a:buFont typeface="Wingdings" panose="05000000000000000000" pitchFamily="2" charset="2"/>
              <a:buChar char="Ø"/>
            </a:pPr>
            <a:endParaRPr lang="tr-TR" sz="2800" b="1" dirty="0"/>
          </a:p>
          <a:p>
            <a:pPr marL="342900" indent="-342900">
              <a:buFont typeface="Wingdings" panose="05000000000000000000" pitchFamily="2" charset="2"/>
              <a:buChar char="Ø"/>
            </a:pPr>
            <a:endParaRPr lang="tr-TR" sz="2800" b="1" i="1" dirty="0">
              <a:solidFill>
                <a:srgbClr val="0000FF"/>
              </a:solidFill>
              <a:latin typeface="+mj-lt"/>
            </a:endParaRPr>
          </a:p>
          <a:p>
            <a:endParaRPr lang="tr-TR" sz="2800" b="1" dirty="0">
              <a:solidFill>
                <a:srgbClr val="0000FF"/>
              </a:solidFill>
            </a:endParaRPr>
          </a:p>
          <a:p>
            <a:pPr marL="342900" indent="-342900">
              <a:buFont typeface="Wingdings" panose="05000000000000000000" pitchFamily="2" charset="2"/>
              <a:buChar char="Ø"/>
            </a:pPr>
            <a:endParaRPr lang="tr-TR" sz="2800" b="1" dirty="0">
              <a:solidFill>
                <a:srgbClr val="0000FF"/>
              </a:solidFill>
              <a:latin typeface="+mj-lt"/>
            </a:endParaRPr>
          </a:p>
          <a:p>
            <a:pPr>
              <a:lnSpc>
                <a:spcPct val="150000"/>
              </a:lnSpc>
            </a:pPr>
            <a:r>
              <a:rPr lang="tr-TR" sz="2800" b="1" dirty="0">
                <a:solidFill>
                  <a:srgbClr val="0000FF"/>
                </a:solidFill>
                <a:latin typeface="+mj-lt"/>
              </a:rPr>
              <a:t>	</a:t>
            </a:r>
            <a:r>
              <a:rPr lang="tr-TR" sz="2800" b="1" dirty="0" smtClean="0">
                <a:solidFill>
                  <a:srgbClr val="0000FF"/>
                </a:solidFill>
                <a:latin typeface="+mj-lt"/>
              </a:rPr>
              <a:t>	</a:t>
            </a:r>
            <a:r>
              <a:rPr lang="tr-TR" sz="2800" b="1" dirty="0">
                <a:solidFill>
                  <a:srgbClr val="0000FF"/>
                </a:solidFill>
                <a:latin typeface="+mj-lt"/>
              </a:rPr>
              <a:t>	</a:t>
            </a:r>
            <a:r>
              <a:rPr lang="tr-TR" sz="2800" b="1" dirty="0" smtClean="0">
                <a:solidFill>
                  <a:srgbClr val="0000FF"/>
                </a:solidFill>
                <a:latin typeface="+mj-lt"/>
              </a:rPr>
              <a:t>	</a:t>
            </a:r>
            <a:endParaRPr lang="tr-TR" sz="2800" b="1" dirty="0">
              <a:solidFill>
                <a:srgbClr val="0000FF"/>
              </a:solidFill>
              <a:latin typeface="+mj-lt"/>
            </a:endParaRPr>
          </a:p>
        </p:txBody>
      </p:sp>
      <p:sp>
        <p:nvSpPr>
          <p:cNvPr id="6" name="19 Başlık"/>
          <p:cNvSpPr txBox="1">
            <a:spLocks/>
          </p:cNvSpPr>
          <p:nvPr/>
        </p:nvSpPr>
        <p:spPr>
          <a:xfrm>
            <a:off x="683568" y="-4219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487332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495504"/>
            <a:ext cx="8496944" cy="4124206"/>
          </a:xfrm>
          <a:prstGeom prst="rect">
            <a:avLst/>
          </a:prstGeom>
        </p:spPr>
        <p:txBody>
          <a:bodyPr wrap="square">
            <a:spAutoFit/>
          </a:bodyPr>
          <a:lstStyle/>
          <a:p>
            <a:pPr>
              <a:lnSpc>
                <a:spcPct val="200000"/>
              </a:lnSpc>
            </a:pPr>
            <a:r>
              <a:rPr lang="tr-TR" sz="2800" b="1" dirty="0" smtClean="0">
                <a:solidFill>
                  <a:srgbClr val="0000FF"/>
                </a:solidFill>
                <a:latin typeface="+mj-lt"/>
              </a:rPr>
              <a:t>ALTINCI BÖLÜM:</a:t>
            </a:r>
          </a:p>
          <a:p>
            <a:r>
              <a:rPr lang="tr-TR" sz="2800" b="1" i="1" dirty="0" smtClean="0">
                <a:solidFill>
                  <a:srgbClr val="0000FF"/>
                </a:solidFill>
                <a:latin typeface="+mj-lt"/>
              </a:rPr>
              <a:t>     </a:t>
            </a:r>
            <a:r>
              <a:rPr lang="tr-TR" sz="2800" i="1" dirty="0" smtClean="0">
                <a:solidFill>
                  <a:srgbClr val="0000FF"/>
                </a:solidFill>
                <a:latin typeface="+mj-lt"/>
              </a:rPr>
              <a:t>Çeşitli ve Son Hükümler</a:t>
            </a:r>
          </a:p>
          <a:p>
            <a:endParaRPr lang="tr-TR" sz="2800" i="1" dirty="0" smtClean="0">
              <a:solidFill>
                <a:srgbClr val="0000FF"/>
              </a:solidFill>
              <a:latin typeface="+mj-lt"/>
            </a:endParaRPr>
          </a:p>
          <a:p>
            <a:pPr marL="342900" indent="-342900">
              <a:lnSpc>
                <a:spcPct val="150000"/>
              </a:lnSpc>
              <a:buFont typeface="Wingdings" panose="05000000000000000000" pitchFamily="2" charset="2"/>
              <a:buChar char="Ø"/>
            </a:pPr>
            <a:r>
              <a:rPr lang="tr-TR" sz="2400" dirty="0">
                <a:solidFill>
                  <a:srgbClr val="0000FF"/>
                </a:solidFill>
                <a:latin typeface="+mj-lt"/>
              </a:rPr>
              <a:t>Yürürlükten kaldırılan </a:t>
            </a:r>
            <a:r>
              <a:rPr lang="tr-TR" sz="2400" dirty="0" smtClean="0">
                <a:solidFill>
                  <a:srgbClr val="0000FF"/>
                </a:solidFill>
                <a:latin typeface="+mj-lt"/>
              </a:rPr>
              <a:t>mevzuat (madde 16)</a:t>
            </a:r>
          </a:p>
          <a:p>
            <a:pPr marL="342900" indent="-342900">
              <a:lnSpc>
                <a:spcPct val="150000"/>
              </a:lnSpc>
              <a:buFont typeface="Wingdings" panose="05000000000000000000" pitchFamily="2" charset="2"/>
              <a:buChar char="Ø"/>
            </a:pPr>
            <a:r>
              <a:rPr lang="tr-TR" sz="2400" dirty="0">
                <a:solidFill>
                  <a:srgbClr val="0000FF"/>
                </a:solidFill>
                <a:latin typeface="+mj-lt"/>
              </a:rPr>
              <a:t>Yürürlük (madde 17)</a:t>
            </a:r>
          </a:p>
          <a:p>
            <a:pPr marL="342900" indent="-342900">
              <a:lnSpc>
                <a:spcPct val="150000"/>
              </a:lnSpc>
              <a:buFont typeface="Wingdings" panose="05000000000000000000" pitchFamily="2" charset="2"/>
              <a:buChar char="Ø"/>
            </a:pPr>
            <a:r>
              <a:rPr lang="tr-TR" sz="2400" dirty="0">
                <a:solidFill>
                  <a:srgbClr val="0000FF"/>
                </a:solidFill>
                <a:latin typeface="+mj-lt"/>
              </a:rPr>
              <a:t>Yürütme (madde 18)</a:t>
            </a:r>
          </a:p>
          <a:p>
            <a:pPr>
              <a:lnSpc>
                <a:spcPct val="150000"/>
              </a:lnSpc>
            </a:pPr>
            <a:r>
              <a:rPr lang="tr-TR" sz="2800" b="1" dirty="0">
                <a:solidFill>
                  <a:srgbClr val="0000FF"/>
                </a:solidFill>
                <a:latin typeface="+mj-lt"/>
              </a:rPr>
              <a:t>	</a:t>
            </a:r>
            <a:r>
              <a:rPr lang="tr-TR" sz="2800" b="1" dirty="0" smtClean="0">
                <a:solidFill>
                  <a:srgbClr val="0000FF"/>
                </a:solidFill>
                <a:latin typeface="+mj-lt"/>
              </a:rPr>
              <a:t>	</a:t>
            </a:r>
            <a:r>
              <a:rPr lang="tr-TR" sz="2800" b="1" dirty="0">
                <a:solidFill>
                  <a:srgbClr val="0000FF"/>
                </a:solidFill>
                <a:latin typeface="+mj-lt"/>
              </a:rPr>
              <a:t>	</a:t>
            </a:r>
            <a:r>
              <a:rPr lang="tr-TR" sz="2800" b="1" dirty="0" smtClean="0">
                <a:solidFill>
                  <a:srgbClr val="0000FF"/>
                </a:solidFill>
                <a:latin typeface="+mj-lt"/>
              </a:rPr>
              <a:t>	</a:t>
            </a:r>
            <a:endParaRPr lang="tr-TR" sz="2800" b="1" dirty="0">
              <a:solidFill>
                <a:srgbClr val="0000FF"/>
              </a:solidFill>
              <a:latin typeface="+mj-lt"/>
            </a:endParaRPr>
          </a:p>
        </p:txBody>
      </p:sp>
      <p:sp>
        <p:nvSpPr>
          <p:cNvPr id="6" name="19 Başlık"/>
          <p:cNvSpPr txBox="1">
            <a:spLocks/>
          </p:cNvSpPr>
          <p:nvPr/>
        </p:nvSpPr>
        <p:spPr>
          <a:xfrm>
            <a:off x="683568" y="-4219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68313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539552" y="2420888"/>
            <a:ext cx="8229600" cy="3672408"/>
          </a:xfrm>
        </p:spPr>
        <p:txBody>
          <a:bodyPr/>
          <a:lstStyle/>
          <a:p>
            <a:pPr marL="0" indent="0" algn="ctr">
              <a:buNone/>
            </a:pPr>
            <a:r>
              <a:rPr lang="tr-TR" sz="3800" b="1" kern="0" spc="50" dirty="0" smtClean="0">
                <a:ln w="11430"/>
                <a:solidFill>
                  <a:srgbClr val="FF0000"/>
                </a:solidFill>
                <a:effectLst>
                  <a:outerShdw blurRad="76200" dist="50800" dir="5400000" algn="tl" rotWithShape="0">
                    <a:srgbClr val="000000">
                      <a:alpha val="65000"/>
                    </a:srgbClr>
                  </a:outerShdw>
                </a:effectLst>
                <a:latin typeface="+mj-lt"/>
              </a:rPr>
              <a:t>TASLAKTA ÖNE ÇIKAN HUSUSLAR </a:t>
            </a:r>
          </a:p>
          <a:p>
            <a:pPr marL="0" indent="0">
              <a:buNone/>
            </a:pPr>
            <a:endParaRPr lang="tr-TR" dirty="0">
              <a:solidFill>
                <a:srgbClr val="FF0000"/>
              </a:solidFill>
            </a:endParaRPr>
          </a:p>
        </p:txBody>
      </p:sp>
    </p:spTree>
    <p:extLst>
      <p:ext uri="{BB962C8B-B14F-4D97-AF65-F5344CB8AC3E}">
        <p14:creationId xmlns:p14="http://schemas.microsoft.com/office/powerpoint/2010/main" val="1339181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a:solidFill>
                  <a:srgbClr val="0000FF"/>
                </a:solidFill>
              </a:rPr>
              <a:t>	</a:t>
            </a:r>
            <a:r>
              <a:rPr lang="tr-TR" b="1" i="1" dirty="0" smtClean="0">
                <a:solidFill>
                  <a:srgbClr val="0000FF"/>
                </a:solidFill>
              </a:rPr>
              <a:t>Maksat</a:t>
            </a:r>
            <a:r>
              <a:rPr lang="tr-TR" b="1" dirty="0" smtClean="0">
                <a:solidFill>
                  <a:srgbClr val="0000FF"/>
                </a:solidFill>
              </a:rPr>
              <a:t> </a:t>
            </a:r>
          </a:p>
          <a:p>
            <a:pPr marL="0" indent="0" algn="just">
              <a:buNone/>
            </a:pPr>
            <a:endParaRPr lang="tr-TR" sz="1000" dirty="0">
              <a:solidFill>
                <a:srgbClr val="0000FF"/>
              </a:solidFill>
            </a:endParaRPr>
          </a:p>
          <a:p>
            <a:pPr marL="0" indent="0" algn="just">
              <a:buNone/>
            </a:pPr>
            <a:r>
              <a:rPr lang="tr-TR" sz="3000" b="1" dirty="0" smtClean="0">
                <a:solidFill>
                  <a:srgbClr val="0000FF"/>
                </a:solidFill>
              </a:rPr>
              <a:t>MADDE </a:t>
            </a:r>
            <a:r>
              <a:rPr lang="tr-TR" sz="3000" b="1" dirty="0">
                <a:solidFill>
                  <a:srgbClr val="0000FF"/>
                </a:solidFill>
              </a:rPr>
              <a:t>1 </a:t>
            </a:r>
            <a:r>
              <a:rPr lang="tr-TR" sz="3000" b="1" dirty="0" smtClean="0">
                <a:solidFill>
                  <a:srgbClr val="0000FF"/>
                </a:solidFill>
              </a:rPr>
              <a:t>–</a:t>
            </a:r>
            <a:r>
              <a:rPr lang="tr-TR" sz="3000" dirty="0" smtClean="0">
                <a:solidFill>
                  <a:srgbClr val="0000FF"/>
                </a:solidFill>
              </a:rPr>
              <a:t> (1) Bu </a:t>
            </a:r>
            <a:r>
              <a:rPr lang="tr-TR" sz="3000" dirty="0">
                <a:solidFill>
                  <a:srgbClr val="0000FF"/>
                </a:solidFill>
              </a:rPr>
              <a:t>Tebliğin maksadı, yer üstü ve yeraltı suları ile </a:t>
            </a:r>
            <a:r>
              <a:rPr lang="tr-TR" sz="3000" dirty="0" err="1">
                <a:solidFill>
                  <a:srgbClr val="0000FF"/>
                </a:solidFill>
              </a:rPr>
              <a:t>sedimentten</a:t>
            </a:r>
            <a:r>
              <a:rPr lang="tr-TR" sz="3000" dirty="0">
                <a:solidFill>
                  <a:srgbClr val="0000FF"/>
                </a:solidFill>
              </a:rPr>
              <a:t> numune alınması, numunelerin taşınması, korunması ve saklanması ile yer üstü sularında biyolojik kalite unsurlarının örneklenmesi ve saklanmasına ilişkin usul ve esasları </a:t>
            </a:r>
            <a:r>
              <a:rPr lang="tr-TR" sz="3000" dirty="0" smtClean="0">
                <a:solidFill>
                  <a:srgbClr val="0000FF"/>
                </a:solidFill>
              </a:rPr>
              <a:t>belirlemektir.</a:t>
            </a:r>
            <a:endParaRPr lang="tr-TR"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602771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vert="horz" lIns="91440" tIns="45720" rIns="91440" bIns="45720" rtlCol="0">
            <a:normAutofit fontScale="92500" lnSpcReduction="10000"/>
          </a:bodyPr>
          <a:lstStyle/>
          <a:p>
            <a:pPr marL="0" indent="0" algn="just">
              <a:buNone/>
            </a:pPr>
            <a:r>
              <a:rPr lang="tr-TR" b="1" dirty="0">
                <a:solidFill>
                  <a:srgbClr val="0000FF"/>
                </a:solidFill>
              </a:rPr>
              <a:t>	</a:t>
            </a:r>
            <a:r>
              <a:rPr lang="tr-TR" sz="3500" b="1" i="1" dirty="0" smtClean="0">
                <a:solidFill>
                  <a:srgbClr val="0000FF"/>
                </a:solidFill>
              </a:rPr>
              <a:t>Kapsam</a:t>
            </a:r>
          </a:p>
          <a:p>
            <a:pPr marL="0" indent="0" algn="just">
              <a:buNone/>
            </a:pPr>
            <a:endParaRPr lang="tr-TR" sz="900" i="1" dirty="0">
              <a:solidFill>
                <a:srgbClr val="0000FF"/>
              </a:solidFill>
            </a:endParaRPr>
          </a:p>
          <a:p>
            <a:pPr marL="0" indent="0" algn="just">
              <a:buNone/>
            </a:pPr>
            <a:r>
              <a:rPr lang="tr-TR" b="1" dirty="0" smtClean="0">
                <a:solidFill>
                  <a:srgbClr val="0000FF"/>
                </a:solidFill>
              </a:rPr>
              <a:t>MADDE </a:t>
            </a:r>
            <a:r>
              <a:rPr lang="tr-TR" b="1" dirty="0">
                <a:solidFill>
                  <a:srgbClr val="0000FF"/>
                </a:solidFill>
              </a:rPr>
              <a:t>2 – </a:t>
            </a:r>
            <a:r>
              <a:rPr lang="tr-TR" dirty="0">
                <a:solidFill>
                  <a:srgbClr val="0000FF"/>
                </a:solidFill>
              </a:rPr>
              <a:t>(1) Bu Tebliğ, jeotermal kaynaklar ve deniz suları hariç, su kaynaklarının denize döküldüğü noktalardaki kıyı suları dahil, diğer kıyı suları hariç, kıta içi yer üstü, yeraltı ve geçiş sularından ve </a:t>
            </a:r>
            <a:r>
              <a:rPr lang="tr-TR" dirty="0" err="1">
                <a:solidFill>
                  <a:srgbClr val="0000FF"/>
                </a:solidFill>
              </a:rPr>
              <a:t>sedimentten</a:t>
            </a:r>
            <a:r>
              <a:rPr lang="tr-TR" dirty="0">
                <a:solidFill>
                  <a:srgbClr val="0000FF"/>
                </a:solidFill>
              </a:rPr>
              <a:t> numune alınması, numunelerin taşınması, korunması ve saklanması ile yer üstü sularında biyolojik kalite unsularının örneklenmesi ve saklanmasına ilişkin hususları kapsar.</a:t>
            </a:r>
          </a:p>
          <a:p>
            <a:pPr marL="0" indent="0" algn="just">
              <a:buNone/>
            </a:pPr>
            <a:endParaRPr lang="tr-TR" b="1"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264560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556792"/>
            <a:ext cx="8229600" cy="4525963"/>
          </a:xfrm>
        </p:spPr>
        <p:txBody>
          <a:bodyPr vert="horz" lIns="91440" tIns="45720" rIns="91440" bIns="45720" rtlCol="0">
            <a:normAutofit lnSpcReduction="10000"/>
          </a:bodyPr>
          <a:lstStyle/>
          <a:p>
            <a:pPr marL="0" indent="0" algn="just">
              <a:buNone/>
            </a:pPr>
            <a:r>
              <a:rPr lang="tr-TR" b="1" dirty="0" smtClean="0">
                <a:solidFill>
                  <a:srgbClr val="0000FF"/>
                </a:solidFill>
              </a:rPr>
              <a:t>	</a:t>
            </a:r>
            <a:r>
              <a:rPr lang="tr-TR" sz="3500" b="1" i="1" dirty="0" smtClean="0">
                <a:solidFill>
                  <a:srgbClr val="0000FF"/>
                </a:solidFill>
              </a:rPr>
              <a:t>Hukuki dayanak</a:t>
            </a:r>
          </a:p>
          <a:p>
            <a:pPr marL="0" indent="0" algn="just">
              <a:buNone/>
            </a:pPr>
            <a:endParaRPr lang="tr-TR" sz="1100" b="1" i="1" dirty="0">
              <a:solidFill>
                <a:srgbClr val="0000FF"/>
              </a:solidFill>
            </a:endParaRPr>
          </a:p>
          <a:p>
            <a:pPr marL="0" indent="0" algn="just">
              <a:buNone/>
            </a:pPr>
            <a:r>
              <a:rPr lang="tr-TR" b="1" dirty="0">
                <a:solidFill>
                  <a:srgbClr val="0000FF"/>
                </a:solidFill>
              </a:rPr>
              <a:t>MADDE 3 </a:t>
            </a:r>
            <a:r>
              <a:rPr lang="tr-TR" dirty="0">
                <a:solidFill>
                  <a:srgbClr val="0000FF"/>
                </a:solidFill>
              </a:rPr>
              <a:t>– (1) Bu Tebliğ, 29/6/2011 tarihli ve 645 sayılı Orman ve Su İşleri Bakanlığının Teşkilat ve Görevleri Hakkında Kanun Hükmünde Kararnamenin 2 </a:t>
            </a:r>
            <a:r>
              <a:rPr lang="tr-TR" dirty="0" err="1">
                <a:solidFill>
                  <a:srgbClr val="0000FF"/>
                </a:solidFill>
              </a:rPr>
              <a:t>nci</a:t>
            </a:r>
            <a:r>
              <a:rPr lang="tr-TR" dirty="0">
                <a:solidFill>
                  <a:srgbClr val="0000FF"/>
                </a:solidFill>
              </a:rPr>
              <a:t>, 9 uncu ve 26 </a:t>
            </a:r>
            <a:r>
              <a:rPr lang="tr-TR" dirty="0" err="1">
                <a:solidFill>
                  <a:srgbClr val="0000FF"/>
                </a:solidFill>
              </a:rPr>
              <a:t>ncı</a:t>
            </a:r>
            <a:r>
              <a:rPr lang="tr-TR" dirty="0">
                <a:solidFill>
                  <a:srgbClr val="0000FF"/>
                </a:solidFill>
              </a:rPr>
              <a:t> maddeleri ile 11/2/2014 tarihli ve 28910 sayılı Yüzeysel Sular ve Yeraltı Sularının İzlenmesine Dair Yönetmeliğin 26 </a:t>
            </a:r>
            <a:r>
              <a:rPr lang="tr-TR" dirty="0" err="1">
                <a:solidFill>
                  <a:srgbClr val="0000FF"/>
                </a:solidFill>
              </a:rPr>
              <a:t>ncı</a:t>
            </a:r>
            <a:r>
              <a:rPr lang="tr-TR" dirty="0">
                <a:solidFill>
                  <a:srgbClr val="0000FF"/>
                </a:solidFill>
              </a:rPr>
              <a:t> maddesinin birinci fıkrasına dayanılarak hazırlanmıştır.</a:t>
            </a: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661647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525963"/>
          </a:xfrm>
        </p:spPr>
        <p:txBody>
          <a:bodyPr>
            <a:noAutofit/>
          </a:bodyPr>
          <a:lstStyle/>
          <a:p>
            <a:pPr marL="0" indent="0" algn="just">
              <a:buNone/>
            </a:pPr>
            <a:r>
              <a:rPr lang="tr-TR" sz="2000" b="1" dirty="0">
                <a:solidFill>
                  <a:srgbClr val="0000FF"/>
                </a:solidFill>
              </a:rPr>
              <a:t>Tanımlar</a:t>
            </a:r>
            <a:endParaRPr lang="tr-TR" sz="2000" dirty="0">
              <a:solidFill>
                <a:srgbClr val="0000FF"/>
              </a:solidFill>
            </a:endParaRPr>
          </a:p>
          <a:p>
            <a:pPr marL="0" indent="0" algn="just">
              <a:buNone/>
            </a:pPr>
            <a:r>
              <a:rPr lang="tr-TR" sz="2000" b="1" dirty="0" smtClean="0">
                <a:solidFill>
                  <a:srgbClr val="0000FF"/>
                </a:solidFill>
              </a:rPr>
              <a:t>MADDE </a:t>
            </a:r>
            <a:r>
              <a:rPr lang="tr-TR" sz="2000" b="1" dirty="0">
                <a:solidFill>
                  <a:srgbClr val="0000FF"/>
                </a:solidFill>
              </a:rPr>
              <a:t>4–</a:t>
            </a:r>
            <a:r>
              <a:rPr lang="tr-TR" sz="2000" dirty="0">
                <a:solidFill>
                  <a:srgbClr val="0000FF"/>
                </a:solidFill>
              </a:rPr>
              <a:t> (1) Bu Tebliğde geçen;</a:t>
            </a:r>
          </a:p>
          <a:p>
            <a:pPr marL="457200" indent="-457200" algn="just">
              <a:buAutoNum type="alphaLcParenR"/>
            </a:pPr>
            <a:r>
              <a:rPr lang="tr-TR" sz="2000" dirty="0" err="1" smtClean="0">
                <a:solidFill>
                  <a:srgbClr val="0000FF"/>
                </a:solidFill>
              </a:rPr>
              <a:t>Akifer</a:t>
            </a:r>
            <a:r>
              <a:rPr lang="tr-TR" sz="2000" dirty="0">
                <a:solidFill>
                  <a:srgbClr val="0000FF"/>
                </a:solidFill>
              </a:rPr>
              <a:t>: Yeterli miktarda yeraltı suyu akışına ya da içerdiği yeraltı suyunun kullanılmasına izin veren </a:t>
            </a:r>
            <a:r>
              <a:rPr lang="tr-TR" sz="2000" dirty="0" err="1">
                <a:solidFill>
                  <a:srgbClr val="0000FF"/>
                </a:solidFill>
              </a:rPr>
              <a:t>gözeneklilik</a:t>
            </a:r>
            <a:r>
              <a:rPr lang="tr-TR" sz="2000" dirty="0">
                <a:solidFill>
                  <a:srgbClr val="0000FF"/>
                </a:solidFill>
              </a:rPr>
              <a:t> ve geçirgenliğe sahip litolojik birimleri</a:t>
            </a:r>
            <a:r>
              <a:rPr lang="tr-TR" sz="2000" dirty="0" smtClean="0">
                <a:solidFill>
                  <a:srgbClr val="0000FF"/>
                </a:solidFill>
              </a:rPr>
              <a:t>,</a:t>
            </a:r>
          </a:p>
          <a:p>
            <a:pPr marL="457200" indent="-457200" algn="just">
              <a:buAutoNum type="alphaLcParenR"/>
            </a:pPr>
            <a:endParaRPr lang="tr-TR" sz="800" dirty="0">
              <a:solidFill>
                <a:srgbClr val="0000FF"/>
              </a:solidFill>
            </a:endParaRPr>
          </a:p>
          <a:p>
            <a:pPr marL="0" indent="0" algn="just">
              <a:buNone/>
            </a:pPr>
            <a:r>
              <a:rPr lang="tr-TR" sz="2000" dirty="0" smtClean="0">
                <a:solidFill>
                  <a:srgbClr val="0000FF"/>
                </a:solidFill>
              </a:rPr>
              <a:t>b</a:t>
            </a:r>
            <a:r>
              <a:rPr lang="tr-TR" sz="2000" dirty="0">
                <a:solidFill>
                  <a:srgbClr val="0000FF"/>
                </a:solidFill>
              </a:rPr>
              <a:t>) Alıcı su ortamı: Yer üstü, yer altı, kıyı ve geçiş suları ile bu ortamlarla ilişkili ekosistemleri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c</a:t>
            </a:r>
            <a:r>
              <a:rPr lang="tr-TR" sz="2000" dirty="0">
                <a:solidFill>
                  <a:srgbClr val="0000FF"/>
                </a:solidFill>
              </a:rPr>
              <a:t>) Anlık numune: Belirli bir zamanda ve belirli bir noktadan o anda alınan ve sadece o yeri ve o zamanı temsil eden numuneyi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ç</a:t>
            </a:r>
            <a:r>
              <a:rPr lang="tr-TR" sz="2000" dirty="0">
                <a:solidFill>
                  <a:srgbClr val="0000FF"/>
                </a:solidFill>
              </a:rPr>
              <a:t>) Bakanlık: Orman ve Su İşleri Bakanlığını</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d</a:t>
            </a:r>
            <a:r>
              <a:rPr lang="tr-TR" sz="2000" dirty="0">
                <a:solidFill>
                  <a:srgbClr val="0000FF"/>
                </a:solidFill>
              </a:rPr>
              <a:t>) </a:t>
            </a:r>
            <a:r>
              <a:rPr lang="tr-TR" sz="2000" dirty="0" err="1">
                <a:solidFill>
                  <a:srgbClr val="0000FF"/>
                </a:solidFill>
              </a:rPr>
              <a:t>Bentik</a:t>
            </a:r>
            <a:r>
              <a:rPr lang="tr-TR" sz="2000" dirty="0">
                <a:solidFill>
                  <a:srgbClr val="0000FF"/>
                </a:solidFill>
              </a:rPr>
              <a:t> Bölge: Sahil çizgisinden itibaren en derin yere kadar olan tüm dip bölgesini</a:t>
            </a:r>
            <a:r>
              <a:rPr lang="tr-TR" sz="2000" dirty="0" smtClean="0">
                <a:solidFill>
                  <a:srgbClr val="0000FF"/>
                </a:solidFill>
              </a:rPr>
              <a:t>,</a:t>
            </a:r>
            <a:endParaRPr lang="tr-TR" sz="2000" dirty="0">
              <a:solidFill>
                <a:srgbClr val="0000FF"/>
              </a:solidFill>
            </a:endParaRPr>
          </a:p>
          <a:p>
            <a:pPr marL="0" indent="0" algn="just">
              <a:buNone/>
            </a:pPr>
            <a:r>
              <a:rPr lang="tr-TR" sz="2000" dirty="0" smtClean="0">
                <a:solidFill>
                  <a:srgbClr val="0000FF"/>
                </a:solidFill>
              </a:rPr>
              <a:t>e</a:t>
            </a:r>
            <a:r>
              <a:rPr lang="tr-TR" sz="2000" dirty="0">
                <a:solidFill>
                  <a:srgbClr val="0000FF"/>
                </a:solidFill>
              </a:rPr>
              <a:t>) Biyolojik İzleme: Su kütlesinin genel durumunun belirlenmesi maksadıyla suda yaşayan canlıların periyodik olarak örneklenmesini ve analizini,</a:t>
            </a:r>
          </a:p>
          <a:p>
            <a:pPr algn="just"/>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909954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6038" y="980728"/>
            <a:ext cx="8229600" cy="4525963"/>
          </a:xfrm>
        </p:spPr>
        <p:txBody>
          <a:bodyPr>
            <a:noAutofit/>
          </a:bodyPr>
          <a:lstStyle/>
          <a:p>
            <a:pPr marL="0" indent="0">
              <a:buNone/>
            </a:pPr>
            <a:r>
              <a:rPr lang="tr-TR" sz="2000" dirty="0">
                <a:solidFill>
                  <a:srgbClr val="0000FF"/>
                </a:solidFill>
              </a:rPr>
              <a:t>f) Biyolojik Kalite Unsuru: Biyolojik izleme kapsamında örneklenmesi gereken </a:t>
            </a:r>
            <a:r>
              <a:rPr lang="tr-TR" sz="2000" dirty="0" err="1">
                <a:solidFill>
                  <a:srgbClr val="0000FF"/>
                </a:solidFill>
              </a:rPr>
              <a:t>bentik</a:t>
            </a:r>
            <a:r>
              <a:rPr lang="tr-TR" sz="2000" dirty="0">
                <a:solidFill>
                  <a:srgbClr val="0000FF"/>
                </a:solidFill>
              </a:rPr>
              <a:t> </a:t>
            </a:r>
            <a:r>
              <a:rPr lang="tr-TR" sz="2000" dirty="0" err="1">
                <a:solidFill>
                  <a:srgbClr val="0000FF"/>
                </a:solidFill>
              </a:rPr>
              <a:t>makroomurgasız</a:t>
            </a:r>
            <a:r>
              <a:rPr lang="tr-TR" sz="2000" dirty="0">
                <a:solidFill>
                  <a:srgbClr val="0000FF"/>
                </a:solidFill>
              </a:rPr>
              <a:t>, </a:t>
            </a:r>
            <a:r>
              <a:rPr lang="tr-TR" sz="2000" dirty="0" err="1">
                <a:solidFill>
                  <a:srgbClr val="0000FF"/>
                </a:solidFill>
              </a:rPr>
              <a:t>fitoplankton</a:t>
            </a:r>
            <a:r>
              <a:rPr lang="tr-TR" sz="2000" dirty="0">
                <a:solidFill>
                  <a:srgbClr val="0000FF"/>
                </a:solidFill>
              </a:rPr>
              <a:t>, </a:t>
            </a:r>
            <a:r>
              <a:rPr lang="tr-TR" sz="2000" dirty="0" err="1">
                <a:solidFill>
                  <a:srgbClr val="0000FF"/>
                </a:solidFill>
              </a:rPr>
              <a:t>fitobentoz</a:t>
            </a:r>
            <a:r>
              <a:rPr lang="tr-TR" sz="2000" dirty="0">
                <a:solidFill>
                  <a:srgbClr val="0000FF"/>
                </a:solidFill>
              </a:rPr>
              <a:t>, balık, </a:t>
            </a:r>
            <a:r>
              <a:rPr lang="tr-TR" sz="2000" dirty="0" err="1">
                <a:solidFill>
                  <a:srgbClr val="0000FF"/>
                </a:solidFill>
              </a:rPr>
              <a:t>makrofit</a:t>
            </a:r>
            <a:r>
              <a:rPr lang="tr-TR" sz="2000" dirty="0">
                <a:solidFill>
                  <a:srgbClr val="0000FF"/>
                </a:solidFill>
              </a:rPr>
              <a:t>, </a:t>
            </a:r>
            <a:r>
              <a:rPr lang="tr-TR" sz="2000" dirty="0" err="1">
                <a:solidFill>
                  <a:srgbClr val="0000FF"/>
                </a:solidFill>
              </a:rPr>
              <a:t>makroalg</a:t>
            </a:r>
            <a:r>
              <a:rPr lang="tr-TR" sz="2000" dirty="0">
                <a:solidFill>
                  <a:srgbClr val="0000FF"/>
                </a:solidFill>
              </a:rPr>
              <a:t> ve </a:t>
            </a:r>
            <a:r>
              <a:rPr lang="tr-TR" sz="2000" dirty="0" err="1">
                <a:solidFill>
                  <a:srgbClr val="0000FF"/>
                </a:solidFill>
              </a:rPr>
              <a:t>angiosperm</a:t>
            </a:r>
            <a:r>
              <a:rPr lang="tr-TR" sz="2000" dirty="0">
                <a:solidFill>
                  <a:srgbClr val="0000FF"/>
                </a:solidFill>
              </a:rPr>
              <a:t> gibi canlı gruplarının her birini, </a:t>
            </a:r>
            <a:endParaRPr lang="tr-TR" sz="2000" dirty="0" smtClean="0">
              <a:solidFill>
                <a:srgbClr val="0000FF"/>
              </a:solidFill>
            </a:endParaRPr>
          </a:p>
          <a:p>
            <a:pPr marL="0" indent="0">
              <a:buNone/>
            </a:pPr>
            <a:endParaRPr lang="tr-TR" sz="800" dirty="0">
              <a:solidFill>
                <a:srgbClr val="0000FF"/>
              </a:solidFill>
            </a:endParaRPr>
          </a:p>
          <a:p>
            <a:pPr marL="0" indent="0">
              <a:buNone/>
            </a:pPr>
            <a:r>
              <a:rPr lang="tr-TR" sz="2000" dirty="0" smtClean="0">
                <a:solidFill>
                  <a:srgbClr val="0000FF"/>
                </a:solidFill>
              </a:rPr>
              <a:t>g</a:t>
            </a:r>
            <a:r>
              <a:rPr lang="tr-TR" sz="2000" dirty="0">
                <a:solidFill>
                  <a:srgbClr val="0000FF"/>
                </a:solidFill>
              </a:rPr>
              <a:t>) </a:t>
            </a:r>
            <a:r>
              <a:rPr lang="tr-TR" sz="2000" dirty="0" err="1">
                <a:solidFill>
                  <a:srgbClr val="0000FF"/>
                </a:solidFill>
              </a:rPr>
              <a:t>Fiksasyon</a:t>
            </a:r>
            <a:r>
              <a:rPr lang="tr-TR" sz="2000" dirty="0">
                <a:solidFill>
                  <a:srgbClr val="0000FF"/>
                </a:solidFill>
              </a:rPr>
              <a:t>: Organizmanın doğal durumuna en yakın şekilde sabitlenip dış etkenlere dirençli hale getirilmesini</a:t>
            </a:r>
            <a:r>
              <a:rPr lang="tr-TR" sz="2000" dirty="0" smtClean="0">
                <a:solidFill>
                  <a:srgbClr val="0000FF"/>
                </a:solidFill>
              </a:rPr>
              <a:t>,</a:t>
            </a:r>
          </a:p>
          <a:p>
            <a:pPr marL="0" indent="0">
              <a:buNone/>
            </a:pPr>
            <a:endParaRPr lang="tr-TR" sz="800" dirty="0">
              <a:solidFill>
                <a:srgbClr val="0000FF"/>
              </a:solidFill>
            </a:endParaRPr>
          </a:p>
          <a:p>
            <a:pPr marL="0" indent="0">
              <a:buNone/>
            </a:pPr>
            <a:r>
              <a:rPr lang="tr-TR" sz="2000" dirty="0">
                <a:solidFill>
                  <a:srgbClr val="0000FF"/>
                </a:solidFill>
              </a:rPr>
              <a:t>ğ) Geçiş suları: Nehir ağızları civarındaki, kıyı sularına yakın olmaları ancak aynı zamanda tatlı su akıntılarından önemli ölçüde etkilenmeleri neticesinde kısmen tuzlu olma özelliğine sahip yer üstü su kütlelerini</a:t>
            </a:r>
            <a:r>
              <a:rPr lang="tr-TR" sz="2000" dirty="0" smtClean="0">
                <a:solidFill>
                  <a:srgbClr val="0000FF"/>
                </a:solidFill>
              </a:rPr>
              <a:t>,</a:t>
            </a:r>
          </a:p>
          <a:p>
            <a:pPr marL="0" indent="0">
              <a:buNone/>
            </a:pPr>
            <a:endParaRPr lang="tr-TR" sz="800" dirty="0">
              <a:solidFill>
                <a:srgbClr val="0000FF"/>
              </a:solidFill>
            </a:endParaRPr>
          </a:p>
          <a:p>
            <a:pPr marL="0" indent="0">
              <a:buNone/>
            </a:pPr>
            <a:r>
              <a:rPr lang="tr-TR" sz="2000" dirty="0" smtClean="0">
                <a:solidFill>
                  <a:srgbClr val="0000FF"/>
                </a:solidFill>
              </a:rPr>
              <a:t>h</a:t>
            </a:r>
            <a:r>
              <a:rPr lang="tr-TR" sz="2000" dirty="0">
                <a:solidFill>
                  <a:srgbClr val="0000FF"/>
                </a:solidFill>
              </a:rPr>
              <a:t>) GPS: Küresel Konumlama Sistemini</a:t>
            </a:r>
            <a:r>
              <a:rPr lang="tr-TR" sz="2000" dirty="0" smtClean="0">
                <a:solidFill>
                  <a:srgbClr val="0000FF"/>
                </a:solidFill>
              </a:rPr>
              <a:t>,</a:t>
            </a:r>
          </a:p>
          <a:p>
            <a:pPr marL="0" indent="0">
              <a:buNone/>
            </a:pPr>
            <a:endParaRPr lang="tr-TR" sz="800" dirty="0">
              <a:solidFill>
                <a:srgbClr val="0000FF"/>
              </a:solidFill>
            </a:endParaRPr>
          </a:p>
          <a:p>
            <a:pPr marL="0" indent="0">
              <a:buNone/>
            </a:pPr>
            <a:r>
              <a:rPr lang="tr-TR" sz="2000" dirty="0" smtClean="0">
                <a:solidFill>
                  <a:srgbClr val="0000FF"/>
                </a:solidFill>
              </a:rPr>
              <a:t>ı</a:t>
            </a:r>
            <a:r>
              <a:rPr lang="tr-TR" sz="2000" dirty="0">
                <a:solidFill>
                  <a:srgbClr val="0000FF"/>
                </a:solidFill>
              </a:rPr>
              <a:t>) Habitat: Bir organizmanın ve ekolojik topluluğun yaşadığı ve geliştiği </a:t>
            </a:r>
            <a:r>
              <a:rPr lang="tr-TR" sz="2000" dirty="0" smtClean="0">
                <a:solidFill>
                  <a:srgbClr val="0000FF"/>
                </a:solidFill>
              </a:rPr>
              <a:t>yeri,</a:t>
            </a:r>
          </a:p>
          <a:p>
            <a:pPr marL="0" indent="0">
              <a:buNone/>
            </a:pPr>
            <a:endParaRPr lang="tr-TR" sz="800" dirty="0" smtClean="0">
              <a:solidFill>
                <a:srgbClr val="0000FF"/>
              </a:solidFill>
            </a:endParaRPr>
          </a:p>
          <a:p>
            <a:pPr marL="514350" indent="-514350">
              <a:buAutoNum type="romanLcParenR"/>
            </a:pPr>
            <a:r>
              <a:rPr lang="tr-TR" sz="2000" dirty="0" err="1" smtClean="0">
                <a:solidFill>
                  <a:srgbClr val="0000FF"/>
                </a:solidFill>
              </a:rPr>
              <a:t>Helofit</a:t>
            </a:r>
            <a:r>
              <a:rPr lang="tr-TR" sz="2000" dirty="0">
                <a:solidFill>
                  <a:srgbClr val="0000FF"/>
                </a:solidFill>
              </a:rPr>
              <a:t>: Kıyıda ve bataklık alanlarda gelişen, genellikle kökü su altında ve gövdesi su üstünde bulunan çok yıllık bitki topluluklarını</a:t>
            </a:r>
            <a:r>
              <a:rPr lang="tr-TR" sz="2000" dirty="0" smtClean="0">
                <a:solidFill>
                  <a:srgbClr val="0000FF"/>
                </a:solidFill>
              </a:rPr>
              <a:t>,</a:t>
            </a:r>
          </a:p>
          <a:p>
            <a:pPr marL="285750" indent="-285750">
              <a:buAutoNum type="romanLcParenR"/>
            </a:pPr>
            <a:endParaRPr lang="tr-TR" sz="800" dirty="0">
              <a:solidFill>
                <a:srgbClr val="0000FF"/>
              </a:solidFill>
            </a:endParaRPr>
          </a:p>
          <a:p>
            <a:pPr marL="0" indent="0">
              <a:buNone/>
            </a:pPr>
            <a:r>
              <a:rPr lang="tr-TR" sz="2000" dirty="0">
                <a:solidFill>
                  <a:srgbClr val="0000FF"/>
                </a:solidFill>
              </a:rPr>
              <a:t>j) İzleme programı: İzleme noktaları, izlenecek parametreler, izleme tipi (</a:t>
            </a:r>
            <a:r>
              <a:rPr lang="tr-TR" sz="2000" dirty="0" err="1">
                <a:solidFill>
                  <a:srgbClr val="0000FF"/>
                </a:solidFill>
              </a:rPr>
              <a:t>operasyonel</a:t>
            </a:r>
            <a:r>
              <a:rPr lang="tr-TR" sz="2000" dirty="0">
                <a:solidFill>
                  <a:srgbClr val="0000FF"/>
                </a:solidFill>
              </a:rPr>
              <a:t>, genel amaçlı, araştırmacı), izleme yapan kurumlar ve izleme sıklıklarının yer aldığı programı,</a:t>
            </a:r>
          </a:p>
          <a:p>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364759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1619672" y="260648"/>
            <a:ext cx="6404248" cy="605929"/>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000" b="1" spc="50" dirty="0" smtClean="0">
                <a:ln w="11430"/>
                <a:solidFill>
                  <a:srgbClr val="FF0000"/>
                </a:solidFill>
                <a:effectLst>
                  <a:outerShdw blurRad="38100" dist="38100" dir="2700000" algn="tl">
                    <a:srgbClr val="000000">
                      <a:alpha val="43137"/>
                    </a:srgbClr>
                  </a:outerShdw>
                </a:effectLst>
              </a:rPr>
              <a:t>İçerik</a:t>
            </a:r>
            <a:endParaRPr lang="tr-TR" sz="3000" b="1" spc="50" dirty="0">
              <a:ln w="11430"/>
              <a:solidFill>
                <a:srgbClr val="FF0000"/>
              </a:solidFill>
              <a:effectLst>
                <a:outerShdw blurRad="38100" dist="38100" dir="2700000" algn="tl">
                  <a:srgbClr val="000000">
                    <a:alpha val="43137"/>
                  </a:srgbClr>
                </a:outerShdw>
              </a:effectLst>
            </a:endParaRPr>
          </a:p>
        </p:txBody>
      </p:sp>
      <p:sp>
        <p:nvSpPr>
          <p:cNvPr id="6" name="Alt Başlık 2"/>
          <p:cNvSpPr txBox="1">
            <a:spLocks/>
          </p:cNvSpPr>
          <p:nvPr/>
        </p:nvSpPr>
        <p:spPr>
          <a:xfrm>
            <a:off x="539552" y="1347686"/>
            <a:ext cx="8138628" cy="439248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tr-TR" sz="2400" b="1" dirty="0" smtClean="0">
              <a:solidFill>
                <a:srgbClr val="0000FF"/>
              </a:solidFill>
            </a:endParaRPr>
          </a:p>
          <a:p>
            <a:pPr indent="19050">
              <a:lnSpc>
                <a:spcPct val="200000"/>
              </a:lnSpc>
              <a:buFont typeface="Wingdings" pitchFamily="2" charset="2"/>
              <a:buChar char="Ø"/>
            </a:pPr>
            <a:r>
              <a:rPr lang="tr-TR" sz="2400" b="1" dirty="0" smtClean="0">
                <a:solidFill>
                  <a:srgbClr val="0000FF"/>
                </a:solidFill>
              </a:rPr>
              <a:t> Tebliğ İhtiyacını Doğuran Sebepler ve Hazırlık Çalışmaları</a:t>
            </a:r>
          </a:p>
          <a:p>
            <a:pPr indent="19050">
              <a:lnSpc>
                <a:spcPct val="200000"/>
              </a:lnSpc>
              <a:buFont typeface="Wingdings" pitchFamily="2" charset="2"/>
              <a:buChar char="Ø"/>
            </a:pPr>
            <a:r>
              <a:rPr lang="tr-TR" sz="2400" b="1" dirty="0">
                <a:solidFill>
                  <a:srgbClr val="0000FF"/>
                </a:solidFill>
              </a:rPr>
              <a:t>Görüşler </a:t>
            </a:r>
          </a:p>
          <a:p>
            <a:pPr indent="19050">
              <a:lnSpc>
                <a:spcPct val="200000"/>
              </a:lnSpc>
              <a:buFont typeface="Wingdings" pitchFamily="2" charset="2"/>
              <a:buChar char="Ø"/>
            </a:pPr>
            <a:r>
              <a:rPr lang="tr-TR" sz="2400" b="1" dirty="0" smtClean="0">
                <a:solidFill>
                  <a:srgbClr val="0000FF"/>
                </a:solidFill>
              </a:rPr>
              <a:t> Taslağın </a:t>
            </a:r>
            <a:r>
              <a:rPr lang="tr-TR" sz="2400" b="1" dirty="0">
                <a:solidFill>
                  <a:srgbClr val="0000FF"/>
                </a:solidFill>
              </a:rPr>
              <a:t>İçeriği Hakkında Genel </a:t>
            </a:r>
            <a:r>
              <a:rPr lang="tr-TR" sz="2400" b="1" dirty="0" smtClean="0">
                <a:solidFill>
                  <a:srgbClr val="0000FF"/>
                </a:solidFill>
              </a:rPr>
              <a:t>Bilgi</a:t>
            </a:r>
          </a:p>
          <a:p>
            <a:pPr indent="19050">
              <a:lnSpc>
                <a:spcPct val="200000"/>
              </a:lnSpc>
              <a:buFont typeface="Wingdings" pitchFamily="2" charset="2"/>
              <a:buChar char="Ø"/>
            </a:pPr>
            <a:r>
              <a:rPr lang="tr-TR" sz="2400" b="1" dirty="0" smtClean="0">
                <a:solidFill>
                  <a:srgbClr val="0000FF"/>
                </a:solidFill>
              </a:rPr>
              <a:t>Taslakta </a:t>
            </a:r>
            <a:r>
              <a:rPr lang="tr-TR" sz="2400" b="1" dirty="0">
                <a:solidFill>
                  <a:srgbClr val="0000FF"/>
                </a:solidFill>
              </a:rPr>
              <a:t>Öne Çıkan Hususlar </a:t>
            </a:r>
          </a:p>
          <a:p>
            <a:pPr indent="19050">
              <a:lnSpc>
                <a:spcPct val="200000"/>
              </a:lnSpc>
              <a:buFont typeface="Wingdings" pitchFamily="2" charset="2"/>
              <a:buChar char="Ø"/>
            </a:pPr>
            <a:r>
              <a:rPr lang="tr-TR" sz="2400" b="1" dirty="0" smtClean="0">
                <a:solidFill>
                  <a:srgbClr val="0000FF"/>
                </a:solidFill>
              </a:rPr>
              <a:t> Taslağın Ülkemize Getireceği </a:t>
            </a:r>
            <a:r>
              <a:rPr lang="tr-TR" sz="2400" b="1" dirty="0">
                <a:solidFill>
                  <a:srgbClr val="0000FF"/>
                </a:solidFill>
              </a:rPr>
              <a:t>Yenilikler</a:t>
            </a:r>
          </a:p>
          <a:p>
            <a:pPr indent="19050">
              <a:buFont typeface="Wingdings" pitchFamily="2" charset="2"/>
              <a:buChar char="Ø"/>
            </a:pPr>
            <a:endParaRPr lang="tr-TR" sz="2400" b="1" dirty="0">
              <a:solidFill>
                <a:srgbClr val="0000FF"/>
              </a:solidFill>
            </a:endParaRPr>
          </a:p>
        </p:txBody>
      </p:sp>
    </p:spTree>
    <p:extLst>
      <p:ext uri="{BB962C8B-B14F-4D97-AF65-F5344CB8AC3E}">
        <p14:creationId xmlns:p14="http://schemas.microsoft.com/office/powerpoint/2010/main" val="2550703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8996" y="1124744"/>
            <a:ext cx="8229600" cy="5472608"/>
          </a:xfrm>
        </p:spPr>
        <p:txBody>
          <a:bodyPr>
            <a:noAutofit/>
          </a:bodyPr>
          <a:lstStyle/>
          <a:p>
            <a:pPr marL="0" indent="0" algn="just">
              <a:buNone/>
            </a:pPr>
            <a:r>
              <a:rPr lang="tr-TR" sz="2000" dirty="0">
                <a:solidFill>
                  <a:srgbClr val="0000FF"/>
                </a:solidFill>
              </a:rPr>
              <a:t>k) </a:t>
            </a:r>
            <a:r>
              <a:rPr lang="tr-TR" sz="2000" dirty="0" err="1">
                <a:solidFill>
                  <a:srgbClr val="0000FF"/>
                </a:solidFill>
              </a:rPr>
              <a:t>Kaptaj</a:t>
            </a:r>
            <a:r>
              <a:rPr lang="tr-TR" sz="2000" dirty="0">
                <a:solidFill>
                  <a:srgbClr val="0000FF"/>
                </a:solidFill>
              </a:rPr>
              <a:t>: Akışkanın doğal olarak ve/veya bilimsel yöntemler ve uygun araçlar kullanılarak rezervuardan yeryüzüne ulaşmasından itibaren kirlenmesinin önlenerek ve korunarak daha sağlıklı şekilde değerlendirilebilmesi için kullanım öncesi özel teknikle yapılan toplama havuzlarında, galeri ve/veya kuyularda biriktirilmesi işlemini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a:solidFill>
                  <a:srgbClr val="0000FF"/>
                </a:solidFill>
              </a:rPr>
              <a:t>l) Karışım bölgesi: Yer üstü alıcı su ortamına yapılan deşarjlarda, deşarj noktasından başlayarak 30/11/2012 tarihli ve 28483 sayılı Resmî </a:t>
            </a:r>
            <a:r>
              <a:rPr lang="tr-TR" sz="2000" dirty="0" err="1">
                <a:solidFill>
                  <a:srgbClr val="0000FF"/>
                </a:solidFill>
              </a:rPr>
              <a:t>Gazete’de</a:t>
            </a:r>
            <a:r>
              <a:rPr lang="tr-TR" sz="2000" dirty="0">
                <a:solidFill>
                  <a:srgbClr val="0000FF"/>
                </a:solidFill>
              </a:rPr>
              <a:t> yayımlanan Yüzeysel Su Kalitesi Yönetimi Yönetmeliğinin Ek-8’inde tanımlanan bölgeyi, </a:t>
            </a:r>
            <a:endParaRPr lang="tr-TR" sz="2000" dirty="0" smtClean="0">
              <a:solidFill>
                <a:srgbClr val="0000FF"/>
              </a:solidFill>
            </a:endParaRPr>
          </a:p>
          <a:p>
            <a:pPr marL="0" indent="0" algn="just">
              <a:buNone/>
            </a:pPr>
            <a:endParaRPr lang="tr-TR" sz="800" dirty="0">
              <a:solidFill>
                <a:srgbClr val="0000FF"/>
              </a:solidFill>
            </a:endParaRPr>
          </a:p>
          <a:p>
            <a:pPr marL="0" indent="0" algn="just">
              <a:buNone/>
            </a:pPr>
            <a:r>
              <a:rPr lang="tr-TR" sz="2000" dirty="0">
                <a:solidFill>
                  <a:srgbClr val="0000FF"/>
                </a:solidFill>
              </a:rPr>
              <a:t>m) Kaynak suyu: Jeolojik birimlerin içinde doğal olarak oluşan, bir veya daha fazla çıkış noktasından yeryüzüne kendiliğinden çıkan suyu</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a:solidFill>
                  <a:srgbClr val="0000FF"/>
                </a:solidFill>
              </a:rPr>
              <a:t>n) Kıyı suları: Kıyı çizgisinden itibaren 1852 metre deniz tarafındaki suyu, </a:t>
            </a: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480798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196752"/>
            <a:ext cx="8229600" cy="5400600"/>
          </a:xfrm>
        </p:spPr>
        <p:txBody>
          <a:bodyPr>
            <a:noAutofit/>
          </a:bodyPr>
          <a:lstStyle/>
          <a:p>
            <a:pPr marL="0" indent="0" algn="just">
              <a:buNone/>
            </a:pPr>
            <a:r>
              <a:rPr lang="tr-TR" sz="2000" dirty="0" smtClean="0">
                <a:solidFill>
                  <a:srgbClr val="0000FF"/>
                </a:solidFill>
              </a:rPr>
              <a:t>o</a:t>
            </a:r>
            <a:r>
              <a:rPr lang="tr-TR" sz="2000" dirty="0">
                <a:solidFill>
                  <a:srgbClr val="0000FF"/>
                </a:solidFill>
              </a:rPr>
              <a:t>) </a:t>
            </a:r>
            <a:r>
              <a:rPr lang="tr-TR" sz="2000" dirty="0" err="1">
                <a:solidFill>
                  <a:srgbClr val="0000FF"/>
                </a:solidFill>
              </a:rPr>
              <a:t>Kompozit</a:t>
            </a:r>
            <a:r>
              <a:rPr lang="tr-TR" sz="2000" dirty="0">
                <a:solidFill>
                  <a:srgbClr val="0000FF"/>
                </a:solidFill>
              </a:rPr>
              <a:t> numune: Su kaynaklarından belirli zaman aralıklarında orantılı olarak alınan karışık numuneyi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ö</a:t>
            </a:r>
            <a:r>
              <a:rPr lang="tr-TR" sz="2000" dirty="0">
                <a:solidFill>
                  <a:srgbClr val="0000FF"/>
                </a:solidFill>
              </a:rPr>
              <a:t>) Kuyu </a:t>
            </a:r>
            <a:r>
              <a:rPr lang="tr-TR" sz="2000" dirty="0" err="1">
                <a:solidFill>
                  <a:srgbClr val="0000FF"/>
                </a:solidFill>
              </a:rPr>
              <a:t>logu</a:t>
            </a:r>
            <a:r>
              <a:rPr lang="tr-TR" sz="2000" dirty="0">
                <a:solidFill>
                  <a:srgbClr val="0000FF"/>
                </a:solidFill>
              </a:rPr>
              <a:t>: Kuyunun açılması sırasında ve açıldıktan sonra kuyuya ilişkin bütün bilgilerin kaydedildiği belgeyi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p</a:t>
            </a:r>
            <a:r>
              <a:rPr lang="tr-TR" sz="2000" dirty="0">
                <a:solidFill>
                  <a:srgbClr val="0000FF"/>
                </a:solidFill>
              </a:rPr>
              <a:t>) Kuyu tahliyesi: Bir kuyuda yer alan durgun yeraltı suyunun uzaklaştırılarak taze yeraltı suyu ile yer değiştirilmesinin sağlanması işlemini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r</a:t>
            </a:r>
            <a:r>
              <a:rPr lang="tr-TR" sz="2000" dirty="0">
                <a:solidFill>
                  <a:srgbClr val="0000FF"/>
                </a:solidFill>
              </a:rPr>
              <a:t>) Lagün:  Denizden kıyı kordonu ile ayrılan sığ gölü, </a:t>
            </a:r>
            <a:endParaRPr lang="tr-TR" sz="2000" dirty="0" smtClean="0">
              <a:solidFill>
                <a:srgbClr val="0000FF"/>
              </a:solidFill>
            </a:endParaRPr>
          </a:p>
          <a:p>
            <a:pPr marL="0" indent="0" algn="just">
              <a:buNone/>
            </a:pPr>
            <a:endParaRPr lang="tr-TR" sz="800" dirty="0">
              <a:solidFill>
                <a:srgbClr val="0000FF"/>
              </a:solidFill>
            </a:endParaRPr>
          </a:p>
          <a:p>
            <a:pPr marL="0" indent="0" algn="just">
              <a:buNone/>
            </a:pPr>
            <a:r>
              <a:rPr lang="tr-TR" sz="2000" dirty="0" smtClean="0">
                <a:solidFill>
                  <a:srgbClr val="0000FF"/>
                </a:solidFill>
              </a:rPr>
              <a:t>s</a:t>
            </a:r>
            <a:r>
              <a:rPr lang="tr-TR" sz="2000" dirty="0">
                <a:solidFill>
                  <a:srgbClr val="0000FF"/>
                </a:solidFill>
              </a:rPr>
              <a:t>) </a:t>
            </a:r>
            <a:r>
              <a:rPr lang="tr-TR" sz="2000" dirty="0" err="1">
                <a:solidFill>
                  <a:srgbClr val="0000FF"/>
                </a:solidFill>
              </a:rPr>
              <a:t>Littoral</a:t>
            </a:r>
            <a:r>
              <a:rPr lang="tr-TR" sz="2000" dirty="0">
                <a:solidFill>
                  <a:srgbClr val="0000FF"/>
                </a:solidFill>
              </a:rPr>
              <a:t> Bölge: Kıyı çizgisinden itibaren başlayıp yüksek yapılı su bitkilerin ortadan kalktığı yere kadar olan ve tamamen ışık alan kıyı bölgesini, </a:t>
            </a:r>
            <a:endParaRPr lang="tr-TR" sz="2000" dirty="0" smtClean="0">
              <a:solidFill>
                <a:srgbClr val="0000FF"/>
              </a:solidFill>
            </a:endParaRPr>
          </a:p>
          <a:p>
            <a:pPr marL="0" indent="0" algn="just">
              <a:buNone/>
            </a:pPr>
            <a:endParaRPr lang="tr-TR" sz="800" dirty="0" smtClean="0">
              <a:solidFill>
                <a:srgbClr val="0000FF"/>
              </a:solidFill>
            </a:endParaRPr>
          </a:p>
          <a:p>
            <a:pPr marL="0" indent="0" algn="just">
              <a:buNone/>
            </a:pPr>
            <a:r>
              <a:rPr lang="tr-TR" sz="2000" dirty="0">
                <a:solidFill>
                  <a:srgbClr val="0000FF"/>
                </a:solidFill>
              </a:rPr>
              <a:t>ş) Muhafaza borusu: Sondaj kuyusunun göçmesini, istenilmeyen su, gaz, </a:t>
            </a:r>
            <a:r>
              <a:rPr lang="tr-TR" sz="2000" dirty="0" err="1">
                <a:solidFill>
                  <a:srgbClr val="0000FF"/>
                </a:solidFill>
              </a:rPr>
              <a:t>silt</a:t>
            </a:r>
            <a:r>
              <a:rPr lang="tr-TR" sz="2000" dirty="0">
                <a:solidFill>
                  <a:srgbClr val="0000FF"/>
                </a:solidFill>
              </a:rPr>
              <a:t>, kum vs. gibi ince malzemelerin kuyuya girişini önlemek ve pompanın kuyu içinde kalan kısımlarını korumak maksadıyla kullanılan kapalı boruları</a:t>
            </a:r>
            <a:r>
              <a:rPr lang="tr-TR" sz="2000" dirty="0" smtClean="0">
                <a:solidFill>
                  <a:srgbClr val="0000FF"/>
                </a:solidFill>
              </a:rPr>
              <a:t>,</a:t>
            </a:r>
            <a:endParaRPr lang="tr-TR" sz="2000" dirty="0">
              <a:solidFill>
                <a:srgbClr val="0000FF"/>
              </a:solidFill>
            </a:endParaRPr>
          </a:p>
          <a:p>
            <a:pPr algn="just"/>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947301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71409"/>
            <a:ext cx="8229600" cy="5760640"/>
          </a:xfrm>
        </p:spPr>
        <p:txBody>
          <a:bodyPr>
            <a:noAutofit/>
          </a:bodyPr>
          <a:lstStyle/>
          <a:p>
            <a:pPr marL="0" indent="0" algn="just">
              <a:buNone/>
            </a:pPr>
            <a:r>
              <a:rPr lang="tr-TR" sz="2000" dirty="0" smtClean="0">
                <a:solidFill>
                  <a:srgbClr val="0000FF"/>
                </a:solidFill>
              </a:rPr>
              <a:t>t</a:t>
            </a:r>
            <a:r>
              <a:rPr lang="tr-TR" sz="2000" dirty="0">
                <a:solidFill>
                  <a:srgbClr val="0000FF"/>
                </a:solidFill>
              </a:rPr>
              <a:t>) </a:t>
            </a:r>
            <a:r>
              <a:rPr lang="tr-TR" sz="2000" dirty="0" err="1">
                <a:solidFill>
                  <a:srgbClr val="0000FF"/>
                </a:solidFill>
              </a:rPr>
              <a:t>Pelajik</a:t>
            </a:r>
            <a:r>
              <a:rPr lang="tr-TR" sz="2000" dirty="0">
                <a:solidFill>
                  <a:srgbClr val="0000FF"/>
                </a:solidFill>
              </a:rPr>
              <a:t> Bölge: Dip ve kıyı ile ilişkisi olmayan açık su bölgesini</a:t>
            </a:r>
            <a:r>
              <a:rPr lang="tr-TR" sz="2000" dirty="0" smtClean="0">
                <a:solidFill>
                  <a:srgbClr val="0000FF"/>
                </a:solidFill>
              </a:rPr>
              <a:t>,  </a:t>
            </a:r>
          </a:p>
          <a:p>
            <a:pPr marL="0" indent="0" algn="just">
              <a:buNone/>
            </a:pPr>
            <a:endParaRPr lang="tr-TR" sz="800" dirty="0">
              <a:solidFill>
                <a:srgbClr val="0000FF"/>
              </a:solidFill>
            </a:endParaRPr>
          </a:p>
          <a:p>
            <a:pPr marL="0" indent="0" algn="just">
              <a:buNone/>
            </a:pPr>
            <a:r>
              <a:rPr lang="tr-TR" sz="2000" dirty="0" smtClean="0">
                <a:solidFill>
                  <a:srgbClr val="0000FF"/>
                </a:solidFill>
              </a:rPr>
              <a:t>u</a:t>
            </a:r>
            <a:r>
              <a:rPr lang="tr-TR" sz="2000" dirty="0">
                <a:solidFill>
                  <a:srgbClr val="0000FF"/>
                </a:solidFill>
              </a:rPr>
              <a:t>) </a:t>
            </a:r>
            <a:r>
              <a:rPr lang="tr-TR" sz="2000" dirty="0" err="1">
                <a:solidFill>
                  <a:srgbClr val="0000FF"/>
                </a:solidFill>
              </a:rPr>
              <a:t>Sediment</a:t>
            </a:r>
            <a:r>
              <a:rPr lang="tr-TR" sz="2000" dirty="0">
                <a:solidFill>
                  <a:srgbClr val="0000FF"/>
                </a:solidFill>
              </a:rPr>
              <a:t>: Bir akarsu tarafından taşınmış olan kaya veya biyolojik kökenli materyallerden meydana gelen partiküller yığını, </a:t>
            </a:r>
            <a:endParaRPr lang="tr-TR" sz="2000" dirty="0" smtClean="0">
              <a:solidFill>
                <a:srgbClr val="0000FF"/>
              </a:solidFill>
            </a:endParaRPr>
          </a:p>
          <a:p>
            <a:pPr marL="0" indent="0" algn="just">
              <a:buNone/>
            </a:pPr>
            <a:endParaRPr lang="tr-TR" sz="800" dirty="0" smtClean="0">
              <a:solidFill>
                <a:srgbClr val="0000FF"/>
              </a:solidFill>
            </a:endParaRPr>
          </a:p>
          <a:p>
            <a:pPr marL="0" indent="0" algn="just">
              <a:buNone/>
            </a:pPr>
            <a:r>
              <a:rPr lang="tr-TR" sz="2000" dirty="0">
                <a:solidFill>
                  <a:srgbClr val="0000FF"/>
                </a:solidFill>
              </a:rPr>
              <a:t>ü) </a:t>
            </a:r>
            <a:r>
              <a:rPr lang="tr-TR" sz="2000" dirty="0" err="1">
                <a:solidFill>
                  <a:srgbClr val="0000FF"/>
                </a:solidFill>
              </a:rPr>
              <a:t>Sedimentasyon</a:t>
            </a:r>
            <a:r>
              <a:rPr lang="tr-TR" sz="2000" dirty="0">
                <a:solidFill>
                  <a:srgbClr val="0000FF"/>
                </a:solidFill>
              </a:rPr>
              <a:t>: Sularda bulunan askıdaki katı maddelerin, yer çekimi, yoğunluk ya da suyun akış hızı gibi faktörlerden etkilenerek suyun dibine çökmesi eylemini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v</a:t>
            </a:r>
            <a:r>
              <a:rPr lang="tr-TR" sz="2000" dirty="0">
                <a:solidFill>
                  <a:srgbClr val="0000FF"/>
                </a:solidFill>
              </a:rPr>
              <a:t>) Şahit numune: Analiz sonuçlarına yapılabilecek itirazların çözümünde kullanılacak, esas numune ile aynı koruma koşulları altında alınan ve gerektiğinde analiz yapılması maksadıyla saklanan numuneyi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y</a:t>
            </a:r>
            <a:r>
              <a:rPr lang="tr-TR" sz="2000" dirty="0">
                <a:solidFill>
                  <a:srgbClr val="0000FF"/>
                </a:solidFill>
              </a:rPr>
              <a:t>) TSE: Türk Standartları Enstitüsünü</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z</a:t>
            </a:r>
            <a:r>
              <a:rPr lang="tr-TR" sz="2000" dirty="0">
                <a:solidFill>
                  <a:srgbClr val="0000FF"/>
                </a:solidFill>
              </a:rPr>
              <a:t>) Yetkili laboratuvar: 25/12/2013 tarihli ve 28862 sayılı Resmî </a:t>
            </a:r>
            <a:r>
              <a:rPr lang="tr-TR" sz="2000" dirty="0" err="1">
                <a:solidFill>
                  <a:srgbClr val="0000FF"/>
                </a:solidFill>
              </a:rPr>
              <a:t>Gazete’de</a:t>
            </a:r>
            <a:r>
              <a:rPr lang="tr-TR" sz="2000" dirty="0">
                <a:solidFill>
                  <a:srgbClr val="0000FF"/>
                </a:solidFill>
              </a:rPr>
              <a:t> yayımlanan Çevre Ölçüm ve Analiz Laboratuvarları Yeterlik Yönetmeliği kapsamında Çevre ve Şehircilik Bakanlığınca yetkilendirilen laboratuvarı,</a:t>
            </a:r>
          </a:p>
          <a:p>
            <a:pPr marL="0" indent="0" algn="just">
              <a:buNone/>
            </a:pPr>
            <a:r>
              <a:rPr lang="tr-TR" sz="2000" dirty="0">
                <a:solidFill>
                  <a:srgbClr val="0000FF"/>
                </a:solidFill>
              </a:rPr>
              <a:t>	</a:t>
            </a:r>
            <a:r>
              <a:rPr lang="tr-TR" sz="2000" dirty="0" smtClean="0">
                <a:solidFill>
                  <a:srgbClr val="0000FF"/>
                </a:solidFill>
              </a:rPr>
              <a:t>						ifade </a:t>
            </a:r>
            <a:r>
              <a:rPr lang="tr-TR" sz="2000" dirty="0">
                <a:solidFill>
                  <a:srgbClr val="0000FF"/>
                </a:solidFill>
              </a:rPr>
              <a:t>eder. </a:t>
            </a:r>
          </a:p>
          <a:p>
            <a:pPr marL="0" indent="0" algn="just">
              <a:buNone/>
            </a:pPr>
            <a:endParaRPr lang="tr-TR" sz="2000" dirty="0">
              <a:solidFill>
                <a:srgbClr val="0000FF"/>
              </a:solidFill>
            </a:endParaRPr>
          </a:p>
          <a:p>
            <a:pPr algn="just"/>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429866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124744"/>
            <a:ext cx="8229600" cy="4525963"/>
          </a:xfrm>
        </p:spPr>
        <p:txBody>
          <a:bodyPr>
            <a:noAutofit/>
          </a:bodyPr>
          <a:lstStyle/>
          <a:p>
            <a:pPr marL="0" indent="0" algn="ctr">
              <a:buNone/>
            </a:pPr>
            <a:r>
              <a:rPr lang="tr-TR" sz="2000" b="1" i="1" dirty="0" smtClean="0">
                <a:solidFill>
                  <a:srgbClr val="0000FF"/>
                </a:solidFill>
              </a:rPr>
              <a:t>Numune </a:t>
            </a:r>
            <a:r>
              <a:rPr lang="tr-TR" sz="2000" b="1" i="1" dirty="0">
                <a:solidFill>
                  <a:srgbClr val="0000FF"/>
                </a:solidFill>
              </a:rPr>
              <a:t>Alma, Taşıma, Saklama ve Koruma ile Örneklemeye </a:t>
            </a:r>
            <a:endParaRPr lang="tr-TR" sz="2000" b="1" i="1" dirty="0" smtClean="0">
              <a:solidFill>
                <a:srgbClr val="0000FF"/>
              </a:solidFill>
            </a:endParaRPr>
          </a:p>
          <a:p>
            <a:pPr marL="0" indent="0" algn="ctr">
              <a:buNone/>
            </a:pPr>
            <a:r>
              <a:rPr lang="tr-TR" sz="2000" b="1" i="1" dirty="0" smtClean="0">
                <a:solidFill>
                  <a:srgbClr val="0000FF"/>
                </a:solidFill>
              </a:rPr>
              <a:t>İlişkin </a:t>
            </a:r>
            <a:r>
              <a:rPr lang="tr-TR" sz="2000" b="1" i="1" dirty="0">
                <a:solidFill>
                  <a:srgbClr val="0000FF"/>
                </a:solidFill>
              </a:rPr>
              <a:t>Genel Hükümler</a:t>
            </a:r>
          </a:p>
          <a:p>
            <a:pPr marL="0" indent="0" algn="just">
              <a:buNone/>
            </a:pPr>
            <a:r>
              <a:rPr lang="tr-TR" sz="2000" b="1" dirty="0" smtClean="0">
                <a:solidFill>
                  <a:srgbClr val="0000FF"/>
                </a:solidFill>
              </a:rPr>
              <a:t>İlkeler</a:t>
            </a:r>
            <a:endParaRPr lang="tr-TR" sz="2000" dirty="0">
              <a:solidFill>
                <a:srgbClr val="0000FF"/>
              </a:solidFill>
            </a:endParaRPr>
          </a:p>
          <a:p>
            <a:pPr marL="0" indent="0" algn="just">
              <a:buNone/>
            </a:pPr>
            <a:r>
              <a:rPr lang="tr-TR" sz="2000" b="1" dirty="0" smtClean="0">
                <a:solidFill>
                  <a:srgbClr val="0000FF"/>
                </a:solidFill>
              </a:rPr>
              <a:t>MADDE </a:t>
            </a:r>
            <a:r>
              <a:rPr lang="tr-TR" sz="2000" b="1" dirty="0">
                <a:solidFill>
                  <a:srgbClr val="0000FF"/>
                </a:solidFill>
              </a:rPr>
              <a:t>5 –</a:t>
            </a:r>
            <a:r>
              <a:rPr lang="tr-TR" sz="2000" dirty="0">
                <a:solidFill>
                  <a:srgbClr val="0000FF"/>
                </a:solidFill>
              </a:rPr>
              <a:t> (1) Bu Tebliğin uygulanmasında;</a:t>
            </a:r>
          </a:p>
          <a:p>
            <a:pPr marL="0" indent="0" algn="just">
              <a:buNone/>
            </a:pPr>
            <a:r>
              <a:rPr lang="tr-TR" sz="2000" dirty="0" smtClean="0">
                <a:solidFill>
                  <a:srgbClr val="0000FF"/>
                </a:solidFill>
              </a:rPr>
              <a:t>a) Yer üstü ve yeraltı </a:t>
            </a:r>
            <a:r>
              <a:rPr lang="tr-TR" sz="2000" dirty="0">
                <a:solidFill>
                  <a:srgbClr val="0000FF"/>
                </a:solidFill>
              </a:rPr>
              <a:t>suları </a:t>
            </a:r>
            <a:r>
              <a:rPr lang="tr-TR" sz="2000" dirty="0" smtClean="0">
                <a:solidFill>
                  <a:srgbClr val="0000FF"/>
                </a:solidFill>
              </a:rPr>
              <a:t>ile </a:t>
            </a:r>
            <a:r>
              <a:rPr lang="tr-TR" sz="2000" dirty="0" err="1" smtClean="0">
                <a:solidFill>
                  <a:srgbClr val="0000FF"/>
                </a:solidFill>
              </a:rPr>
              <a:t>sedimentten</a:t>
            </a:r>
            <a:r>
              <a:rPr lang="tr-TR" sz="2000" dirty="0" smtClean="0">
                <a:solidFill>
                  <a:srgbClr val="0000FF"/>
                </a:solidFill>
              </a:rPr>
              <a:t> </a:t>
            </a:r>
            <a:r>
              <a:rPr lang="tr-TR" sz="2000" dirty="0">
                <a:solidFill>
                  <a:srgbClr val="0000FF"/>
                </a:solidFill>
              </a:rPr>
              <a:t>numune alınmasında, numunelerin taşınmasında, saklanmasında, korunmasında ve yer üstü sularının örneklenmesinde </a:t>
            </a:r>
            <a:r>
              <a:rPr lang="tr-TR" sz="2000" b="1" dirty="0">
                <a:solidFill>
                  <a:srgbClr val="FF0000"/>
                </a:solidFill>
              </a:rPr>
              <a:t>TSE standartlarına ve uluslararası kabul görmüş standartlara uyulması</a:t>
            </a:r>
            <a:r>
              <a:rPr lang="tr-TR" sz="2000" dirty="0">
                <a:solidFill>
                  <a:srgbClr val="0000FF"/>
                </a:solidFill>
              </a:rPr>
              <a:t> ve bu Tebliğde bahsi geçen TSE standartlarından herhangi birisi güncellendiğinde, </a:t>
            </a:r>
            <a:r>
              <a:rPr lang="tr-TR" sz="2000" b="1" dirty="0">
                <a:solidFill>
                  <a:srgbClr val="FF0000"/>
                </a:solidFill>
              </a:rPr>
              <a:t>güncellenen standart veya muadilinin güncellendiği tarihten itibaren geçerli olması</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b</a:t>
            </a:r>
            <a:r>
              <a:rPr lang="tr-TR" sz="2000" dirty="0">
                <a:solidFill>
                  <a:srgbClr val="0000FF"/>
                </a:solidFill>
              </a:rPr>
              <a:t>) Yer üstü ve yeraltı suları ile </a:t>
            </a:r>
            <a:r>
              <a:rPr lang="tr-TR" sz="2000" dirty="0" err="1">
                <a:solidFill>
                  <a:srgbClr val="0000FF"/>
                </a:solidFill>
              </a:rPr>
              <a:t>sedimentten</a:t>
            </a:r>
            <a:r>
              <a:rPr lang="tr-TR" sz="2000" dirty="0">
                <a:solidFill>
                  <a:srgbClr val="0000FF"/>
                </a:solidFill>
              </a:rPr>
              <a:t> numune alınması, numunelerin taşınması, saklanması, korunması ve yer üstü sularının örneklenmesi arazi çalışmaları öncesinde, </a:t>
            </a:r>
            <a:r>
              <a:rPr lang="tr-TR" sz="2000" b="1" dirty="0">
                <a:solidFill>
                  <a:srgbClr val="FF0000"/>
                </a:solidFill>
              </a:rPr>
              <a:t>“TS EN ISO 5667-1 Su Kalitesi - Numune Alma - Bölüm 1: Numune Alma Programlarının ve Numune Alma Tekniklerinin Tasarımına Dair Kılavuz” </a:t>
            </a:r>
            <a:r>
              <a:rPr lang="tr-TR" sz="2000" dirty="0">
                <a:solidFill>
                  <a:srgbClr val="0000FF"/>
                </a:solidFill>
              </a:rPr>
              <a:t>kapsamında numunelerin alınması ile ilgili tüm hususları içeren numune alma programlarının oluşturulması</a:t>
            </a:r>
            <a:r>
              <a:rPr lang="tr-TR" sz="2000" dirty="0" smtClean="0">
                <a:solidFill>
                  <a:srgbClr val="0000FF"/>
                </a:solidFill>
              </a:rPr>
              <a:t>,</a:t>
            </a:r>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371081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5328592"/>
          </a:xfrm>
        </p:spPr>
        <p:txBody>
          <a:bodyPr>
            <a:noAutofit/>
          </a:bodyPr>
          <a:lstStyle/>
          <a:p>
            <a:pPr marL="0" indent="0" algn="just">
              <a:buNone/>
            </a:pPr>
            <a:r>
              <a:rPr lang="tr-TR" sz="2000" dirty="0">
                <a:solidFill>
                  <a:srgbClr val="0000FF"/>
                </a:solidFill>
              </a:rPr>
              <a:t>c) Yer üstü ve yeraltı sularından alınan numunelerin saklanmasının, taşınmasının ve korunmasının</a:t>
            </a:r>
            <a:r>
              <a:rPr lang="tr-TR" sz="2000" b="1" dirty="0">
                <a:solidFill>
                  <a:srgbClr val="0000FF"/>
                </a:solidFill>
              </a:rPr>
              <a:t> </a:t>
            </a:r>
            <a:r>
              <a:rPr lang="tr-TR" sz="2000" b="1" dirty="0">
                <a:solidFill>
                  <a:srgbClr val="FF0000"/>
                </a:solidFill>
              </a:rPr>
              <a:t>“TS EN ISO 5667-3 “Su Kalitesi-Numune Alma-Bölüm 3: Su Numunelerinin Muhafaza, Taşıma ve Depolanması İçin </a:t>
            </a:r>
            <a:r>
              <a:rPr lang="tr-TR" sz="2000" b="1" dirty="0" err="1">
                <a:solidFill>
                  <a:srgbClr val="FF0000"/>
                </a:solidFill>
              </a:rPr>
              <a:t>Kılavuz”</a:t>
            </a:r>
            <a:r>
              <a:rPr lang="tr-TR" sz="2000" dirty="0" err="1">
                <a:solidFill>
                  <a:srgbClr val="0000FF"/>
                </a:solidFill>
              </a:rPr>
              <a:t>a</a:t>
            </a:r>
            <a:r>
              <a:rPr lang="tr-TR" sz="2000" dirty="0">
                <a:solidFill>
                  <a:srgbClr val="0000FF"/>
                </a:solidFill>
              </a:rPr>
              <a:t> göre yapılması</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000" dirty="0" smtClean="0">
                <a:solidFill>
                  <a:srgbClr val="0000FF"/>
                </a:solidFill>
              </a:rPr>
              <a:t>ç</a:t>
            </a:r>
            <a:r>
              <a:rPr lang="tr-TR" sz="2000" dirty="0">
                <a:solidFill>
                  <a:srgbClr val="0000FF"/>
                </a:solidFill>
              </a:rPr>
              <a:t>) </a:t>
            </a:r>
            <a:r>
              <a:rPr lang="tr-TR" sz="2000" dirty="0" err="1">
                <a:solidFill>
                  <a:srgbClr val="0000FF"/>
                </a:solidFill>
              </a:rPr>
              <a:t>Sediment</a:t>
            </a:r>
            <a:r>
              <a:rPr lang="tr-TR" sz="2000" dirty="0">
                <a:solidFill>
                  <a:srgbClr val="0000FF"/>
                </a:solidFill>
              </a:rPr>
              <a:t> numunelerinin saklanmasının, taşınmasının ve korunmasının </a:t>
            </a:r>
            <a:r>
              <a:rPr lang="tr-TR" sz="2000" b="1" dirty="0">
                <a:solidFill>
                  <a:srgbClr val="FF0000"/>
                </a:solidFill>
              </a:rPr>
              <a:t>“TS EN ISO 5667-15 Su Kalitesi-Numune Alma-Bölüm 15:Çamur ve </a:t>
            </a:r>
            <a:r>
              <a:rPr lang="tr-TR" sz="2000" b="1" dirty="0" err="1">
                <a:solidFill>
                  <a:srgbClr val="FF0000"/>
                </a:solidFill>
              </a:rPr>
              <a:t>Sediment</a:t>
            </a:r>
            <a:r>
              <a:rPr lang="tr-TR" sz="2000" b="1" dirty="0">
                <a:solidFill>
                  <a:srgbClr val="FF0000"/>
                </a:solidFill>
              </a:rPr>
              <a:t> Örneklerinin Koruma ve Taşıma </a:t>
            </a:r>
            <a:r>
              <a:rPr lang="tr-TR" sz="2000" b="1" dirty="0" err="1">
                <a:solidFill>
                  <a:srgbClr val="FF0000"/>
                </a:solidFill>
              </a:rPr>
              <a:t>Rehberi”</a:t>
            </a:r>
            <a:r>
              <a:rPr lang="tr-TR" sz="2000" dirty="0" err="1">
                <a:solidFill>
                  <a:srgbClr val="0000FF"/>
                </a:solidFill>
              </a:rPr>
              <a:t>ne</a:t>
            </a:r>
            <a:r>
              <a:rPr lang="tr-TR" sz="2000" dirty="0">
                <a:solidFill>
                  <a:srgbClr val="0000FF"/>
                </a:solidFill>
              </a:rPr>
              <a:t> göre yapılması, </a:t>
            </a:r>
            <a:endParaRPr lang="tr-TR" sz="2000" dirty="0" smtClean="0">
              <a:solidFill>
                <a:srgbClr val="0000FF"/>
              </a:solidFill>
            </a:endParaRPr>
          </a:p>
          <a:p>
            <a:pPr marL="0" indent="0" algn="just">
              <a:buNone/>
            </a:pPr>
            <a:endParaRPr lang="tr-TR" sz="800" dirty="0">
              <a:solidFill>
                <a:srgbClr val="0000FF"/>
              </a:solidFill>
            </a:endParaRPr>
          </a:p>
          <a:p>
            <a:pPr marL="0" indent="0" algn="just">
              <a:buNone/>
            </a:pPr>
            <a:r>
              <a:rPr lang="tr-TR" sz="2000" dirty="0" smtClean="0">
                <a:solidFill>
                  <a:srgbClr val="0000FF"/>
                </a:solidFill>
              </a:rPr>
              <a:t>d</a:t>
            </a:r>
            <a:r>
              <a:rPr lang="tr-TR" sz="2000" dirty="0">
                <a:solidFill>
                  <a:srgbClr val="0000FF"/>
                </a:solidFill>
              </a:rPr>
              <a:t>) Yer üstü ve yeraltı suyundan </a:t>
            </a:r>
            <a:r>
              <a:rPr lang="tr-TR" sz="2000" b="1" dirty="0">
                <a:solidFill>
                  <a:srgbClr val="FF0000"/>
                </a:solidFill>
              </a:rPr>
              <a:t>numune alma sıklığı</a:t>
            </a:r>
            <a:r>
              <a:rPr lang="tr-TR" sz="2000" dirty="0">
                <a:solidFill>
                  <a:srgbClr val="0000FF"/>
                </a:solidFill>
              </a:rPr>
              <a:t>nın, su kalitesine ve yıllık kalite değişimlerine, su kaynağına karışan suların ve </a:t>
            </a:r>
            <a:r>
              <a:rPr lang="tr-TR" sz="2000" dirty="0" err="1">
                <a:solidFill>
                  <a:srgbClr val="0000FF"/>
                </a:solidFill>
              </a:rPr>
              <a:t>atıksu</a:t>
            </a:r>
            <a:r>
              <a:rPr lang="tr-TR" sz="2000" dirty="0">
                <a:solidFill>
                  <a:srgbClr val="0000FF"/>
                </a:solidFill>
              </a:rPr>
              <a:t> deşarjlarının kirlilik durumuna, suyun hidrolojik karakterine, ekolojik duruma, kullanım maksadına bağlı olarak </a:t>
            </a:r>
            <a:r>
              <a:rPr lang="tr-TR" sz="2000" b="1" dirty="0">
                <a:solidFill>
                  <a:srgbClr val="FF0000"/>
                </a:solidFill>
              </a:rPr>
              <a:t>Bakanlık tarafından hazırlanan İzleme Programlarında</a:t>
            </a:r>
            <a:r>
              <a:rPr lang="tr-TR" sz="2000" dirty="0">
                <a:solidFill>
                  <a:srgbClr val="0000FF"/>
                </a:solidFill>
              </a:rPr>
              <a:t> belirlenmesi</a:t>
            </a:r>
          </a:p>
          <a:p>
            <a:pPr marL="0" indent="0" algn="just">
              <a:buNone/>
            </a:pPr>
            <a:endParaRPr lang="tr-TR" sz="800" dirty="0" smtClean="0">
              <a:solidFill>
                <a:srgbClr val="0000FF"/>
              </a:solidFill>
            </a:endParaRPr>
          </a:p>
          <a:p>
            <a:pPr marL="0" indent="0" algn="just">
              <a:buNone/>
            </a:pPr>
            <a:r>
              <a:rPr lang="tr-TR" sz="2000" dirty="0">
                <a:solidFill>
                  <a:srgbClr val="0000FF"/>
                </a:solidFill>
              </a:rPr>
              <a:t>e) Numune alma sıklığının, kirliliğin yoğun olduğu bölge ve/veya su kalite kriterlerinin iyileştirilmesi gereken alıcı su ortamlarında </a:t>
            </a:r>
            <a:r>
              <a:rPr lang="tr-TR" sz="2000" b="1" dirty="0">
                <a:solidFill>
                  <a:srgbClr val="FF0000"/>
                </a:solidFill>
              </a:rPr>
              <a:t>Bakanlığın göreceği lüzum üzerine </a:t>
            </a:r>
            <a:r>
              <a:rPr lang="tr-TR" sz="2000" dirty="0">
                <a:solidFill>
                  <a:srgbClr val="0000FF"/>
                </a:solidFill>
              </a:rPr>
              <a:t>arttırılması,</a:t>
            </a:r>
          </a:p>
          <a:p>
            <a:pPr algn="just"/>
            <a:endParaRPr lang="tr-TR" sz="2000" dirty="0">
              <a:solidFill>
                <a:srgbClr val="0000FF"/>
              </a:solidFill>
            </a:endParaRPr>
          </a:p>
        </p:txBody>
      </p:sp>
      <p:sp>
        <p:nvSpPr>
          <p:cNvPr id="4" name="19 Başlık"/>
          <p:cNvSpPr txBox="1">
            <a:spLocks/>
          </p:cNvSpPr>
          <p:nvPr/>
        </p:nvSpPr>
        <p:spPr>
          <a:xfrm>
            <a:off x="683568" y="-2738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51648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052736"/>
            <a:ext cx="8229600" cy="5616624"/>
          </a:xfrm>
        </p:spPr>
        <p:txBody>
          <a:bodyPr>
            <a:noAutofit/>
          </a:bodyPr>
          <a:lstStyle/>
          <a:p>
            <a:pPr marL="0" indent="0" algn="just">
              <a:buNone/>
            </a:pPr>
            <a:r>
              <a:rPr lang="tr-TR" sz="2400" dirty="0">
                <a:solidFill>
                  <a:srgbClr val="0000FF"/>
                </a:solidFill>
              </a:rPr>
              <a:t>f) Kimyasal analiz için numune alacak personelin </a:t>
            </a:r>
            <a:r>
              <a:rPr lang="tr-TR" sz="2400" b="1" dirty="0">
                <a:solidFill>
                  <a:srgbClr val="FF0000"/>
                </a:solidFill>
              </a:rPr>
              <a:t>sulardan ve </a:t>
            </a:r>
            <a:r>
              <a:rPr lang="tr-TR" sz="2400" b="1" dirty="0" err="1">
                <a:solidFill>
                  <a:srgbClr val="FF0000"/>
                </a:solidFill>
              </a:rPr>
              <a:t>sedimentten</a:t>
            </a:r>
            <a:r>
              <a:rPr lang="tr-TR" sz="2400" b="1" dirty="0">
                <a:solidFill>
                  <a:srgbClr val="FF0000"/>
                </a:solidFill>
              </a:rPr>
              <a:t> numune alma</a:t>
            </a:r>
            <a:r>
              <a:rPr lang="tr-TR" sz="2400" dirty="0">
                <a:solidFill>
                  <a:srgbClr val="0000FF"/>
                </a:solidFill>
              </a:rPr>
              <a:t> konusunda </a:t>
            </a:r>
            <a:r>
              <a:rPr lang="tr-TR" sz="2400" b="1" dirty="0">
                <a:solidFill>
                  <a:srgbClr val="FF0000"/>
                </a:solidFill>
              </a:rPr>
              <a:t>Bakanlık veya Çevre ve Şehircilik Bakanlığı’ndan eğitim almış</a:t>
            </a:r>
            <a:r>
              <a:rPr lang="tr-TR" sz="2400" dirty="0">
                <a:solidFill>
                  <a:srgbClr val="0000FF"/>
                </a:solidFill>
              </a:rPr>
              <a:t> ve </a:t>
            </a:r>
            <a:r>
              <a:rPr lang="tr-TR" sz="2400" b="1" dirty="0">
                <a:solidFill>
                  <a:srgbClr val="FF0000"/>
                </a:solidFill>
              </a:rPr>
              <a:t>numune alma sertifikası</a:t>
            </a:r>
            <a:r>
              <a:rPr lang="tr-TR" sz="2400" dirty="0">
                <a:solidFill>
                  <a:srgbClr val="0000FF"/>
                </a:solidFill>
              </a:rPr>
              <a:t>na sahip olması</a:t>
            </a:r>
            <a:r>
              <a:rPr lang="tr-TR" sz="2400" dirty="0" smtClean="0">
                <a:solidFill>
                  <a:srgbClr val="0000FF"/>
                </a:solidFill>
              </a:rPr>
              <a:t>,</a:t>
            </a:r>
          </a:p>
          <a:p>
            <a:pPr marL="0" indent="0" algn="just">
              <a:buNone/>
            </a:pPr>
            <a:endParaRPr lang="tr-TR" sz="800" dirty="0">
              <a:solidFill>
                <a:srgbClr val="0000FF"/>
              </a:solidFill>
            </a:endParaRPr>
          </a:p>
          <a:p>
            <a:pPr marL="0" indent="0" algn="just">
              <a:buNone/>
            </a:pPr>
            <a:r>
              <a:rPr lang="tr-TR" sz="2400" dirty="0" smtClean="0">
                <a:solidFill>
                  <a:srgbClr val="0000FF"/>
                </a:solidFill>
              </a:rPr>
              <a:t>g</a:t>
            </a:r>
            <a:r>
              <a:rPr lang="tr-TR" sz="2400" dirty="0">
                <a:solidFill>
                  <a:srgbClr val="0000FF"/>
                </a:solidFill>
              </a:rPr>
              <a:t>) Kimyasal ve mikrobiyolojik analiz için belli bir zamanda ve belli bir yerden </a:t>
            </a:r>
            <a:r>
              <a:rPr lang="tr-TR" sz="2400" b="1" u="sng" dirty="0">
                <a:solidFill>
                  <a:srgbClr val="FF0000"/>
                </a:solidFill>
              </a:rPr>
              <a:t>alınan numunenin sadece o yeri ve zamanı temsil etmesi</a:t>
            </a:r>
            <a:r>
              <a:rPr lang="tr-TR" sz="2400" dirty="0" smtClean="0">
                <a:solidFill>
                  <a:srgbClr val="0000FF"/>
                </a:solidFill>
              </a:rPr>
              <a:t>,</a:t>
            </a:r>
          </a:p>
          <a:p>
            <a:pPr marL="0" indent="0" algn="just">
              <a:buNone/>
            </a:pPr>
            <a:endParaRPr lang="tr-TR" sz="800" dirty="0">
              <a:solidFill>
                <a:srgbClr val="0000FF"/>
              </a:solidFill>
            </a:endParaRPr>
          </a:p>
          <a:p>
            <a:pPr marL="0" indent="0" algn="just">
              <a:buNone/>
            </a:pPr>
            <a:r>
              <a:rPr lang="tr-TR" sz="2400" dirty="0" smtClean="0">
                <a:solidFill>
                  <a:srgbClr val="0000FF"/>
                </a:solidFill>
              </a:rPr>
              <a:t>ı</a:t>
            </a:r>
            <a:r>
              <a:rPr lang="tr-TR" sz="2400" dirty="0">
                <a:solidFill>
                  <a:srgbClr val="0000FF"/>
                </a:solidFill>
              </a:rPr>
              <a:t>) Kimyasal ve mikrobiyolojik analiz için şahit numune alınması durumunda şahit numunenin </a:t>
            </a:r>
            <a:r>
              <a:rPr lang="tr-TR" sz="2400" b="1" dirty="0">
                <a:solidFill>
                  <a:srgbClr val="FF0000"/>
                </a:solidFill>
              </a:rPr>
              <a:t>yetkili laboratuvara </a:t>
            </a:r>
            <a:r>
              <a:rPr lang="tr-TR" sz="2400" dirty="0">
                <a:solidFill>
                  <a:srgbClr val="0000FF"/>
                </a:solidFill>
              </a:rPr>
              <a:t>mühürlü olarak teslim edilmesi</a:t>
            </a:r>
            <a:r>
              <a:rPr lang="tr-TR" sz="2000" dirty="0" smtClean="0">
                <a:solidFill>
                  <a:srgbClr val="0000FF"/>
                </a:solidFill>
              </a:rPr>
              <a:t>,</a:t>
            </a:r>
          </a:p>
          <a:p>
            <a:pPr marL="0" indent="0" algn="just">
              <a:buNone/>
            </a:pPr>
            <a:endParaRPr lang="tr-TR" sz="800" dirty="0">
              <a:solidFill>
                <a:srgbClr val="0000FF"/>
              </a:solidFill>
            </a:endParaRPr>
          </a:p>
          <a:p>
            <a:pPr marL="0" indent="0" algn="just">
              <a:buNone/>
            </a:pPr>
            <a:r>
              <a:rPr lang="tr-TR" sz="2400" dirty="0" smtClean="0">
                <a:solidFill>
                  <a:srgbClr val="0000FF"/>
                </a:solidFill>
              </a:rPr>
              <a:t>i</a:t>
            </a:r>
            <a:r>
              <a:rPr lang="tr-TR" sz="2400" dirty="0">
                <a:solidFill>
                  <a:srgbClr val="0000FF"/>
                </a:solidFill>
              </a:rPr>
              <a:t>) Yer üstü ve yeraltı suları ile </a:t>
            </a:r>
            <a:r>
              <a:rPr lang="tr-TR" sz="2400" dirty="0" err="1">
                <a:solidFill>
                  <a:srgbClr val="0000FF"/>
                </a:solidFill>
              </a:rPr>
              <a:t>sedimentten</a:t>
            </a:r>
            <a:r>
              <a:rPr lang="tr-TR" sz="2400" dirty="0">
                <a:solidFill>
                  <a:srgbClr val="0000FF"/>
                </a:solidFill>
              </a:rPr>
              <a:t> alınan numunelerin analizden önce gerekli </a:t>
            </a:r>
            <a:r>
              <a:rPr lang="tr-TR" sz="2400" b="1" dirty="0">
                <a:solidFill>
                  <a:srgbClr val="FF0000"/>
                </a:solidFill>
              </a:rPr>
              <a:t>koruma önlemleri</a:t>
            </a:r>
            <a:r>
              <a:rPr lang="tr-TR" sz="2400" dirty="0">
                <a:solidFill>
                  <a:srgbClr val="0000FF"/>
                </a:solidFill>
              </a:rPr>
              <a:t> alınarak laboratuvara getirilmesi ve taşınma esnasında kirletilmemesi için gerekli tedbirlerin alınması</a:t>
            </a:r>
            <a:r>
              <a:rPr lang="tr-TR" sz="2000" dirty="0">
                <a:solidFill>
                  <a:srgbClr val="0000FF"/>
                </a:solidFill>
              </a:rPr>
              <a:t>,</a:t>
            </a:r>
          </a:p>
          <a:p>
            <a:pPr algn="just"/>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023643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412776"/>
            <a:ext cx="8229600" cy="4525963"/>
          </a:xfrm>
        </p:spPr>
        <p:txBody>
          <a:bodyPr>
            <a:noAutofit/>
          </a:bodyPr>
          <a:lstStyle/>
          <a:p>
            <a:pPr marL="0" indent="0" algn="just">
              <a:buNone/>
            </a:pPr>
            <a:endParaRPr lang="tr-TR" sz="800" dirty="0">
              <a:solidFill>
                <a:srgbClr val="0000FF"/>
              </a:solidFill>
            </a:endParaRPr>
          </a:p>
          <a:p>
            <a:pPr marL="0" indent="0" algn="just">
              <a:buNone/>
            </a:pPr>
            <a:r>
              <a:rPr lang="tr-TR" sz="2400" dirty="0" smtClean="0">
                <a:solidFill>
                  <a:srgbClr val="0000FF"/>
                </a:solidFill>
              </a:rPr>
              <a:t>k</a:t>
            </a:r>
            <a:r>
              <a:rPr lang="tr-TR" sz="2400" dirty="0">
                <a:solidFill>
                  <a:srgbClr val="0000FF"/>
                </a:solidFill>
              </a:rPr>
              <a:t>) Yer üstü ve yeraltı suları ile </a:t>
            </a:r>
            <a:r>
              <a:rPr lang="tr-TR" sz="2400" dirty="0" err="1">
                <a:solidFill>
                  <a:srgbClr val="0000FF"/>
                </a:solidFill>
              </a:rPr>
              <a:t>sedimentten</a:t>
            </a:r>
            <a:r>
              <a:rPr lang="tr-TR" sz="2400" dirty="0">
                <a:solidFill>
                  <a:srgbClr val="0000FF"/>
                </a:solidFill>
              </a:rPr>
              <a:t> alınan her numune için bu Tebliğin </a:t>
            </a:r>
            <a:r>
              <a:rPr lang="tr-TR" sz="2400" b="1" dirty="0">
                <a:solidFill>
                  <a:srgbClr val="FF0000"/>
                </a:solidFill>
              </a:rPr>
              <a:t>Ek-1</a:t>
            </a:r>
            <a:r>
              <a:rPr lang="tr-TR" sz="2400" dirty="0">
                <a:solidFill>
                  <a:srgbClr val="0000FF"/>
                </a:solidFill>
              </a:rPr>
              <a:t>’inde örneği verilen </a:t>
            </a:r>
            <a:r>
              <a:rPr lang="tr-TR" sz="2400" b="1" dirty="0">
                <a:solidFill>
                  <a:srgbClr val="FF0000"/>
                </a:solidFill>
              </a:rPr>
              <a:t>etiket</a:t>
            </a:r>
            <a:r>
              <a:rPr lang="tr-TR" sz="2400" dirty="0">
                <a:solidFill>
                  <a:srgbClr val="0000FF"/>
                </a:solidFill>
              </a:rPr>
              <a:t>in hazırlanması ve numune kabının üzerine yapıştırılması, </a:t>
            </a:r>
            <a:endParaRPr lang="tr-TR" sz="2400" dirty="0" smtClean="0">
              <a:solidFill>
                <a:srgbClr val="0000FF"/>
              </a:solidFill>
            </a:endParaRPr>
          </a:p>
          <a:p>
            <a:pPr marL="0" indent="0" algn="just">
              <a:buNone/>
            </a:pPr>
            <a:endParaRPr lang="tr-TR" sz="800" dirty="0">
              <a:solidFill>
                <a:srgbClr val="0000FF"/>
              </a:solidFill>
            </a:endParaRPr>
          </a:p>
          <a:p>
            <a:pPr marL="0" indent="0" algn="just">
              <a:buNone/>
            </a:pPr>
            <a:r>
              <a:rPr lang="tr-TR" sz="2400" dirty="0" smtClean="0">
                <a:solidFill>
                  <a:srgbClr val="0000FF"/>
                </a:solidFill>
              </a:rPr>
              <a:t>l</a:t>
            </a:r>
            <a:r>
              <a:rPr lang="tr-TR" sz="2400" dirty="0">
                <a:solidFill>
                  <a:srgbClr val="0000FF"/>
                </a:solidFill>
              </a:rPr>
              <a:t>) Yer üstü ve yeraltı suları ile </a:t>
            </a:r>
            <a:r>
              <a:rPr lang="tr-TR" sz="2400" dirty="0" err="1">
                <a:solidFill>
                  <a:srgbClr val="0000FF"/>
                </a:solidFill>
              </a:rPr>
              <a:t>sedimentten</a:t>
            </a:r>
            <a:r>
              <a:rPr lang="tr-TR" sz="2400" dirty="0">
                <a:solidFill>
                  <a:srgbClr val="0000FF"/>
                </a:solidFill>
              </a:rPr>
              <a:t> numune alınması sırasında bu Tebliğin </a:t>
            </a:r>
            <a:r>
              <a:rPr lang="tr-TR" sz="2400" b="1" dirty="0">
                <a:solidFill>
                  <a:srgbClr val="FF0000"/>
                </a:solidFill>
              </a:rPr>
              <a:t>Ek-2</a:t>
            </a:r>
            <a:r>
              <a:rPr lang="tr-TR" sz="2400" dirty="0">
                <a:solidFill>
                  <a:srgbClr val="0000FF"/>
                </a:solidFill>
              </a:rPr>
              <a:t>’sinde belirtilen </a:t>
            </a:r>
            <a:r>
              <a:rPr lang="tr-TR" sz="2400" b="1" dirty="0">
                <a:solidFill>
                  <a:srgbClr val="FF0000"/>
                </a:solidFill>
              </a:rPr>
              <a:t>numune alma tutanağı</a:t>
            </a:r>
            <a:r>
              <a:rPr lang="tr-TR" sz="2400" dirty="0">
                <a:solidFill>
                  <a:srgbClr val="0000FF"/>
                </a:solidFill>
              </a:rPr>
              <a:t>nın doldurulması ve imza altına alınması, tüm numune alımlarında bu tutanağın kullanılması, </a:t>
            </a:r>
            <a:endParaRPr lang="tr-TR" sz="2400" dirty="0" smtClean="0">
              <a:solidFill>
                <a:srgbClr val="0000FF"/>
              </a:solidFill>
            </a:endParaRPr>
          </a:p>
          <a:p>
            <a:pPr marL="0" indent="0" algn="just">
              <a:buNone/>
            </a:pPr>
            <a:endParaRPr lang="tr-TR" sz="800" dirty="0" smtClean="0">
              <a:solidFill>
                <a:srgbClr val="0000FF"/>
              </a:solidFill>
            </a:endParaRPr>
          </a:p>
          <a:p>
            <a:pPr marL="0" indent="0" algn="just">
              <a:buNone/>
            </a:pPr>
            <a:r>
              <a:rPr lang="tr-TR" sz="2400" dirty="0" smtClean="0">
                <a:solidFill>
                  <a:srgbClr val="0000FF"/>
                </a:solidFill>
              </a:rPr>
              <a:t>m) Kimyasal </a:t>
            </a:r>
            <a:r>
              <a:rPr lang="tr-TR" sz="2400" dirty="0">
                <a:solidFill>
                  <a:srgbClr val="0000FF"/>
                </a:solidFill>
              </a:rPr>
              <a:t>analiz için numuneler alındığında numune alma tutanağının numune alma sertifikası bulunan kişi veya kişiler tarafından imza altına alınması</a:t>
            </a:r>
            <a:r>
              <a:rPr lang="tr-TR" sz="2400" dirty="0" smtClean="0">
                <a:solidFill>
                  <a:srgbClr val="0000FF"/>
                </a:solidFill>
              </a:rPr>
              <a:t>,</a:t>
            </a:r>
          </a:p>
          <a:p>
            <a:pPr marL="0" indent="0" algn="just">
              <a:buNone/>
            </a:pPr>
            <a:endParaRPr lang="tr-TR" sz="800" dirty="0">
              <a:solidFill>
                <a:srgbClr val="0000FF"/>
              </a:solidFill>
            </a:endParaRPr>
          </a:p>
          <a:p>
            <a:pPr marL="0" indent="0" algn="just">
              <a:buNone/>
            </a:pPr>
            <a:endParaRPr lang="tr-TR" sz="20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64250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980728"/>
            <a:ext cx="8229600" cy="4525963"/>
          </a:xfrm>
        </p:spPr>
        <p:txBody>
          <a:bodyPr>
            <a:noAutofit/>
          </a:bodyPr>
          <a:lstStyle/>
          <a:p>
            <a:pPr marL="0" indent="0" algn="just">
              <a:buNone/>
            </a:pPr>
            <a:endParaRPr lang="tr-TR" sz="800" dirty="0">
              <a:solidFill>
                <a:srgbClr val="0000FF"/>
              </a:solidFill>
            </a:endParaRPr>
          </a:p>
          <a:p>
            <a:pPr marL="0" indent="0" algn="just">
              <a:buNone/>
            </a:pPr>
            <a:r>
              <a:rPr lang="tr-TR" sz="2400" dirty="0" smtClean="0">
                <a:solidFill>
                  <a:srgbClr val="0000FF"/>
                </a:solidFill>
              </a:rPr>
              <a:t>s</a:t>
            </a:r>
            <a:r>
              <a:rPr lang="tr-TR" sz="2400" dirty="0">
                <a:solidFill>
                  <a:srgbClr val="0000FF"/>
                </a:solidFill>
              </a:rPr>
              <a:t>) Kimyasal ve mikrobiyolojik analiz için alınan numunelerde </a:t>
            </a:r>
            <a:r>
              <a:rPr lang="tr-TR" sz="2400" b="1" dirty="0" smtClean="0">
                <a:solidFill>
                  <a:srgbClr val="FF0000"/>
                </a:solidFill>
              </a:rPr>
              <a:t>Ek-3</a:t>
            </a:r>
            <a:r>
              <a:rPr lang="tr-TR" sz="2400" dirty="0" smtClean="0">
                <a:solidFill>
                  <a:srgbClr val="0000FF"/>
                </a:solidFill>
              </a:rPr>
              <a:t>’ünde </a:t>
            </a:r>
            <a:r>
              <a:rPr lang="tr-TR" sz="2400" dirty="0">
                <a:solidFill>
                  <a:srgbClr val="0000FF"/>
                </a:solidFill>
              </a:rPr>
              <a:t>verilen </a:t>
            </a:r>
            <a:r>
              <a:rPr lang="tr-TR" sz="2400" b="1" dirty="0">
                <a:solidFill>
                  <a:srgbClr val="FF0000"/>
                </a:solidFill>
              </a:rPr>
              <a:t>parametrelere özgü numune alma kabı tipi, saklama ve koruma </a:t>
            </a:r>
            <a:r>
              <a:rPr lang="tr-TR" sz="2400" b="1" dirty="0" smtClean="0">
                <a:solidFill>
                  <a:srgbClr val="FF0000"/>
                </a:solidFill>
              </a:rPr>
              <a:t>şartları </a:t>
            </a:r>
            <a:r>
              <a:rPr lang="tr-TR" sz="2400" b="1" dirty="0">
                <a:solidFill>
                  <a:srgbClr val="FF0000"/>
                </a:solidFill>
              </a:rPr>
              <a:t>ve saklama süreleri</a:t>
            </a:r>
            <a:r>
              <a:rPr lang="tr-TR" sz="2400" b="1" dirty="0">
                <a:solidFill>
                  <a:srgbClr val="0000FF"/>
                </a:solidFill>
              </a:rPr>
              <a:t> </a:t>
            </a:r>
            <a:r>
              <a:rPr lang="tr-TR" sz="2400" dirty="0">
                <a:solidFill>
                  <a:srgbClr val="0000FF"/>
                </a:solidFill>
              </a:rPr>
              <a:t>kriterlerinin dikkate alınması</a:t>
            </a:r>
            <a:r>
              <a:rPr lang="tr-TR" sz="2400" dirty="0" smtClean="0">
                <a:solidFill>
                  <a:srgbClr val="0000FF"/>
                </a:solidFill>
              </a:rPr>
              <a:t>,</a:t>
            </a:r>
          </a:p>
          <a:p>
            <a:pPr marL="0" indent="0" algn="just">
              <a:buNone/>
            </a:pPr>
            <a:endParaRPr lang="tr-TR" sz="800" dirty="0" smtClean="0">
              <a:solidFill>
                <a:srgbClr val="0000FF"/>
              </a:solidFill>
            </a:endParaRPr>
          </a:p>
          <a:p>
            <a:pPr marL="0" indent="0" algn="just">
              <a:buNone/>
            </a:pPr>
            <a:r>
              <a:rPr lang="tr-TR" sz="2400" dirty="0">
                <a:solidFill>
                  <a:srgbClr val="0000FF"/>
                </a:solidFill>
              </a:rPr>
              <a:t>v) </a:t>
            </a:r>
            <a:r>
              <a:rPr lang="tr-TR" sz="2400" b="1" dirty="0">
                <a:solidFill>
                  <a:srgbClr val="FF0000"/>
                </a:solidFill>
              </a:rPr>
              <a:t>Biyolojik izleme kapsamında </a:t>
            </a:r>
            <a:r>
              <a:rPr lang="tr-TR" sz="2400" dirty="0" err="1">
                <a:solidFill>
                  <a:srgbClr val="0000FF"/>
                </a:solidFill>
              </a:rPr>
              <a:t>bentik</a:t>
            </a:r>
            <a:r>
              <a:rPr lang="tr-TR" sz="2400" dirty="0">
                <a:solidFill>
                  <a:srgbClr val="0000FF"/>
                </a:solidFill>
              </a:rPr>
              <a:t> </a:t>
            </a:r>
            <a:r>
              <a:rPr lang="tr-TR" sz="2400" dirty="0" err="1">
                <a:solidFill>
                  <a:srgbClr val="0000FF"/>
                </a:solidFill>
              </a:rPr>
              <a:t>makroomurgasız</a:t>
            </a:r>
            <a:r>
              <a:rPr lang="tr-TR" sz="2400" dirty="0">
                <a:solidFill>
                  <a:srgbClr val="0000FF"/>
                </a:solidFill>
              </a:rPr>
              <a:t>, </a:t>
            </a:r>
            <a:r>
              <a:rPr lang="tr-TR" sz="2400" dirty="0" err="1">
                <a:solidFill>
                  <a:srgbClr val="0000FF"/>
                </a:solidFill>
              </a:rPr>
              <a:t>fitoplankton</a:t>
            </a:r>
            <a:r>
              <a:rPr lang="tr-TR" sz="2400" dirty="0">
                <a:solidFill>
                  <a:srgbClr val="0000FF"/>
                </a:solidFill>
              </a:rPr>
              <a:t>, </a:t>
            </a:r>
            <a:r>
              <a:rPr lang="tr-TR" sz="2400" dirty="0" err="1">
                <a:solidFill>
                  <a:srgbClr val="0000FF"/>
                </a:solidFill>
              </a:rPr>
              <a:t>fitobentoz</a:t>
            </a:r>
            <a:r>
              <a:rPr lang="tr-TR" sz="2400" dirty="0">
                <a:solidFill>
                  <a:srgbClr val="0000FF"/>
                </a:solidFill>
              </a:rPr>
              <a:t>, balık, </a:t>
            </a:r>
            <a:r>
              <a:rPr lang="tr-TR" sz="2400" dirty="0" err="1">
                <a:solidFill>
                  <a:srgbClr val="0000FF"/>
                </a:solidFill>
              </a:rPr>
              <a:t>makrofit</a:t>
            </a:r>
            <a:r>
              <a:rPr lang="tr-TR" sz="2400" dirty="0">
                <a:solidFill>
                  <a:srgbClr val="0000FF"/>
                </a:solidFill>
              </a:rPr>
              <a:t>, </a:t>
            </a:r>
            <a:r>
              <a:rPr lang="tr-TR" sz="2400" dirty="0" err="1">
                <a:solidFill>
                  <a:srgbClr val="0000FF"/>
                </a:solidFill>
              </a:rPr>
              <a:t>makroalg</a:t>
            </a:r>
            <a:r>
              <a:rPr lang="tr-TR" sz="2400" dirty="0">
                <a:solidFill>
                  <a:srgbClr val="0000FF"/>
                </a:solidFill>
              </a:rPr>
              <a:t> ve </a:t>
            </a:r>
            <a:r>
              <a:rPr lang="tr-TR" sz="2400" dirty="0" err="1">
                <a:solidFill>
                  <a:srgbClr val="0000FF"/>
                </a:solidFill>
              </a:rPr>
              <a:t>angiospermin</a:t>
            </a:r>
            <a:r>
              <a:rPr lang="tr-TR" sz="2400" dirty="0">
                <a:solidFill>
                  <a:srgbClr val="0000FF"/>
                </a:solidFill>
              </a:rPr>
              <a:t> örneklenmesi,</a:t>
            </a:r>
          </a:p>
          <a:p>
            <a:pPr marL="0" indent="0" algn="just">
              <a:buNone/>
            </a:pPr>
            <a:endParaRPr lang="tr-TR" sz="800" dirty="0">
              <a:solidFill>
                <a:srgbClr val="0000FF"/>
              </a:solidFill>
            </a:endParaRPr>
          </a:p>
          <a:p>
            <a:pPr marL="0" indent="0" algn="just">
              <a:buNone/>
            </a:pPr>
            <a:r>
              <a:rPr lang="tr-TR" sz="2400" dirty="0">
                <a:solidFill>
                  <a:srgbClr val="0000FF"/>
                </a:solidFill>
              </a:rPr>
              <a:t>y) Biyolojik örneklemenin nehir, göl, kıyı ve geçiş suyu kütlelerinde yapılması, </a:t>
            </a:r>
          </a:p>
          <a:p>
            <a:pPr marL="0" indent="0" algn="just">
              <a:buNone/>
            </a:pPr>
            <a:endParaRPr lang="tr-TR" sz="800" dirty="0">
              <a:solidFill>
                <a:srgbClr val="0000FF"/>
              </a:solidFill>
            </a:endParaRPr>
          </a:p>
          <a:p>
            <a:pPr marL="0" indent="0" algn="just">
              <a:buNone/>
            </a:pPr>
            <a:r>
              <a:rPr lang="tr-TR" sz="2400" dirty="0">
                <a:solidFill>
                  <a:srgbClr val="0000FF"/>
                </a:solidFill>
              </a:rPr>
              <a:t>z) Biyolojik örneklemenin, sucul ekosistemlerden biyolojik örnekleme yapılması hususunda </a:t>
            </a:r>
            <a:r>
              <a:rPr lang="tr-TR" sz="2400" b="1" dirty="0">
                <a:solidFill>
                  <a:srgbClr val="FF0000"/>
                </a:solidFill>
              </a:rPr>
              <a:t>tecrübeli</a:t>
            </a:r>
            <a:r>
              <a:rPr lang="tr-TR" sz="2400" dirty="0">
                <a:solidFill>
                  <a:srgbClr val="0000FF"/>
                </a:solidFill>
              </a:rPr>
              <a:t> ve bu konuda </a:t>
            </a:r>
            <a:r>
              <a:rPr lang="tr-TR" sz="2400" b="1" dirty="0">
                <a:solidFill>
                  <a:srgbClr val="FF0000"/>
                </a:solidFill>
              </a:rPr>
              <a:t>mesleki yeterliliği olan personel</a:t>
            </a:r>
            <a:r>
              <a:rPr lang="tr-TR" sz="2400" dirty="0">
                <a:solidFill>
                  <a:srgbClr val="0000FF"/>
                </a:solidFill>
              </a:rPr>
              <a:t> tarafından yapılması,                                                                                </a:t>
            </a:r>
            <a:endParaRPr lang="tr-TR" sz="2400" dirty="0" smtClean="0">
              <a:solidFill>
                <a:srgbClr val="0000FF"/>
              </a:solidFill>
            </a:endParaRPr>
          </a:p>
          <a:p>
            <a:pPr marL="0" indent="0" algn="just">
              <a:buNone/>
            </a:pPr>
            <a:r>
              <a:rPr lang="tr-TR" sz="2400" dirty="0">
                <a:solidFill>
                  <a:srgbClr val="0000FF"/>
                </a:solidFill>
              </a:rPr>
              <a:t> </a:t>
            </a:r>
            <a:r>
              <a:rPr lang="tr-TR" sz="2400" dirty="0" smtClean="0">
                <a:solidFill>
                  <a:srgbClr val="0000FF"/>
                </a:solidFill>
              </a:rPr>
              <a:t> 							          </a:t>
            </a:r>
            <a:r>
              <a:rPr lang="tr-TR" sz="2400" dirty="0">
                <a:solidFill>
                  <a:srgbClr val="0000FF"/>
                </a:solidFill>
              </a:rPr>
              <a:t>esastır.</a:t>
            </a:r>
          </a:p>
          <a:p>
            <a:pPr marL="0" indent="0" algn="just">
              <a:buNone/>
            </a:pPr>
            <a:endParaRPr lang="tr-TR" sz="2000" dirty="0" smtClean="0">
              <a:solidFill>
                <a:srgbClr val="0000FF"/>
              </a:solidFill>
            </a:endParaRPr>
          </a:p>
          <a:p>
            <a:pPr marL="0" indent="0" algn="just">
              <a:buNone/>
            </a:pPr>
            <a:endParaRPr lang="tr-TR" sz="800" dirty="0" smtClean="0">
              <a:solidFill>
                <a:srgbClr val="0000FF"/>
              </a:solidFill>
            </a:endParaRPr>
          </a:p>
          <a:p>
            <a:pPr marL="0" indent="0" algn="just">
              <a:buNone/>
            </a:pPr>
            <a:endParaRPr lang="tr-TR" sz="2000" dirty="0">
              <a:solidFill>
                <a:srgbClr val="0000FF"/>
              </a:solidFill>
            </a:endParaRPr>
          </a:p>
          <a:p>
            <a:pPr marL="0" indent="0" algn="just">
              <a:buNone/>
            </a:pPr>
            <a:r>
              <a:rPr lang="tr-TR" sz="2000" dirty="0">
                <a:solidFill>
                  <a:srgbClr val="0000FF"/>
                </a:solidFill>
              </a:rPr>
              <a:t>	</a:t>
            </a: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565060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b="1" i="1" dirty="0" smtClean="0">
                <a:solidFill>
                  <a:srgbClr val="0000FF"/>
                </a:solidFill>
              </a:rPr>
              <a:t>ÜÇÜNCÜ </a:t>
            </a:r>
            <a:r>
              <a:rPr lang="tr-TR" sz="2800" b="1" i="1" dirty="0">
                <a:solidFill>
                  <a:srgbClr val="0000FF"/>
                </a:solidFill>
              </a:rPr>
              <a:t>BÖLÜM</a:t>
            </a:r>
          </a:p>
          <a:p>
            <a:pPr marL="0" indent="0">
              <a:buNone/>
            </a:pPr>
            <a:r>
              <a:rPr lang="tr-TR" sz="2800" b="1" dirty="0">
                <a:solidFill>
                  <a:srgbClr val="0000FF"/>
                </a:solidFill>
              </a:rPr>
              <a:t>Kimyasal Analiz İçin Numune Alma </a:t>
            </a:r>
            <a:r>
              <a:rPr lang="tr-TR" sz="2800" b="1" dirty="0" smtClean="0">
                <a:solidFill>
                  <a:srgbClr val="0000FF"/>
                </a:solidFill>
              </a:rPr>
              <a:t>Şartları</a:t>
            </a:r>
          </a:p>
          <a:p>
            <a:pPr marL="0" indent="0">
              <a:buNone/>
            </a:pPr>
            <a:endParaRPr lang="tr-TR" sz="2800" b="1" dirty="0">
              <a:solidFill>
                <a:srgbClr val="0000FF"/>
              </a:solidFill>
            </a:endParaRPr>
          </a:p>
          <a:p>
            <a:pPr marL="0" indent="0">
              <a:buNone/>
            </a:pPr>
            <a:r>
              <a:rPr lang="tr-TR" sz="2800" b="1" i="1" dirty="0" smtClean="0">
                <a:solidFill>
                  <a:srgbClr val="0000FF"/>
                </a:solidFill>
              </a:rPr>
              <a:t>DÖRDÜNCÜ </a:t>
            </a:r>
            <a:r>
              <a:rPr lang="tr-TR" sz="2800" b="1" i="1" dirty="0">
                <a:solidFill>
                  <a:srgbClr val="0000FF"/>
                </a:solidFill>
              </a:rPr>
              <a:t>BÖLÜM</a:t>
            </a:r>
          </a:p>
          <a:p>
            <a:pPr marL="0" indent="0">
              <a:buNone/>
            </a:pPr>
            <a:r>
              <a:rPr lang="tr-TR" sz="2800" b="1" dirty="0">
                <a:solidFill>
                  <a:srgbClr val="0000FF"/>
                </a:solidFill>
              </a:rPr>
              <a:t>Mikrobiyolojik Analiz İçin Numune Alma </a:t>
            </a:r>
            <a:r>
              <a:rPr lang="tr-TR" sz="2800" b="1" dirty="0" smtClean="0">
                <a:solidFill>
                  <a:srgbClr val="0000FF"/>
                </a:solidFill>
              </a:rPr>
              <a:t>Şartları</a:t>
            </a:r>
          </a:p>
          <a:p>
            <a:pPr marL="0" indent="0">
              <a:buNone/>
            </a:pPr>
            <a:endParaRPr lang="tr-TR" sz="2800" b="1" dirty="0">
              <a:solidFill>
                <a:srgbClr val="0000FF"/>
              </a:solidFill>
            </a:endParaRPr>
          </a:p>
          <a:p>
            <a:pPr marL="0" indent="0">
              <a:buNone/>
            </a:pPr>
            <a:r>
              <a:rPr lang="tr-TR" sz="2800" b="1" i="1" dirty="0" smtClean="0">
                <a:solidFill>
                  <a:srgbClr val="0000FF"/>
                </a:solidFill>
              </a:rPr>
              <a:t>BEŞİNCİ </a:t>
            </a:r>
            <a:r>
              <a:rPr lang="tr-TR" sz="2800" b="1" i="1" dirty="0">
                <a:solidFill>
                  <a:srgbClr val="0000FF"/>
                </a:solidFill>
              </a:rPr>
              <a:t>BÖLÜM</a:t>
            </a:r>
          </a:p>
          <a:p>
            <a:pPr marL="0" indent="0">
              <a:buNone/>
            </a:pPr>
            <a:r>
              <a:rPr lang="tr-TR" sz="2800" b="1" dirty="0">
                <a:solidFill>
                  <a:srgbClr val="0000FF"/>
                </a:solidFill>
              </a:rPr>
              <a:t>Biyolojik Örnekleme Şartları</a:t>
            </a:r>
            <a:r>
              <a:rPr lang="tr-TR" sz="2800" dirty="0">
                <a:solidFill>
                  <a:srgbClr val="0000FF"/>
                </a:solidFill>
              </a:rPr>
              <a:t> </a:t>
            </a:r>
            <a:endParaRPr lang="tr-TR" sz="2800" b="1" dirty="0">
              <a:solidFill>
                <a:srgbClr val="0000FF"/>
              </a:solidFill>
            </a:endParaRPr>
          </a:p>
          <a:p>
            <a:endParaRPr lang="tr-TR" sz="28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820417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268760"/>
            <a:ext cx="8229600" cy="4525963"/>
          </a:xfrm>
        </p:spPr>
        <p:txBody>
          <a:bodyPr>
            <a:noAutofit/>
          </a:bodyPr>
          <a:lstStyle/>
          <a:p>
            <a:pPr marL="0" indent="0" algn="just">
              <a:buNone/>
            </a:pPr>
            <a:r>
              <a:rPr lang="tr-TR" sz="2400" b="1" dirty="0" smtClean="0">
                <a:solidFill>
                  <a:srgbClr val="0000FF"/>
                </a:solidFill>
              </a:rPr>
              <a:t>Yürürlükten </a:t>
            </a:r>
            <a:r>
              <a:rPr lang="tr-TR" sz="2400" b="1" dirty="0">
                <a:solidFill>
                  <a:srgbClr val="0000FF"/>
                </a:solidFill>
              </a:rPr>
              <a:t>kaldırılan </a:t>
            </a:r>
            <a:r>
              <a:rPr lang="tr-TR" sz="2400" b="1" dirty="0" smtClean="0">
                <a:solidFill>
                  <a:srgbClr val="0000FF"/>
                </a:solidFill>
              </a:rPr>
              <a:t>mevzuat</a:t>
            </a:r>
          </a:p>
          <a:p>
            <a:pPr marL="0" indent="0" algn="just">
              <a:buNone/>
            </a:pPr>
            <a:endParaRPr lang="tr-TR" sz="1000" dirty="0">
              <a:solidFill>
                <a:srgbClr val="0000FF"/>
              </a:solidFill>
            </a:endParaRPr>
          </a:p>
          <a:p>
            <a:pPr algn="just"/>
            <a:r>
              <a:rPr lang="tr-TR" sz="2400" b="1" dirty="0" smtClean="0">
                <a:solidFill>
                  <a:srgbClr val="0000FF"/>
                </a:solidFill>
              </a:rPr>
              <a:t>MADDE </a:t>
            </a:r>
            <a:r>
              <a:rPr lang="tr-TR" sz="2400" b="1" dirty="0">
                <a:solidFill>
                  <a:srgbClr val="0000FF"/>
                </a:solidFill>
              </a:rPr>
              <a:t>16 – </a:t>
            </a:r>
            <a:r>
              <a:rPr lang="tr-TR" sz="2400" dirty="0">
                <a:solidFill>
                  <a:srgbClr val="0000FF"/>
                </a:solidFill>
              </a:rPr>
              <a:t>(1) 10/10/2009 tarihli ve 27372 sayılı Resmî </a:t>
            </a:r>
            <a:r>
              <a:rPr lang="tr-TR" sz="2400" dirty="0" err="1">
                <a:solidFill>
                  <a:srgbClr val="0000FF"/>
                </a:solidFill>
              </a:rPr>
              <a:t>Gazete’de</a:t>
            </a:r>
            <a:r>
              <a:rPr lang="tr-TR" sz="2400" dirty="0">
                <a:solidFill>
                  <a:srgbClr val="0000FF"/>
                </a:solidFill>
              </a:rPr>
              <a:t> yayımlanan Su Kirliliği Kontrolü Yönetmeliği Numune Alma ve Analiz </a:t>
            </a:r>
            <a:r>
              <a:rPr lang="tr-TR" sz="2400" dirty="0" err="1">
                <a:solidFill>
                  <a:srgbClr val="0000FF"/>
                </a:solidFill>
              </a:rPr>
              <a:t>Metodları</a:t>
            </a:r>
            <a:r>
              <a:rPr lang="tr-TR" sz="2400" dirty="0">
                <a:solidFill>
                  <a:srgbClr val="0000FF"/>
                </a:solidFill>
              </a:rPr>
              <a:t> Tebliğinin 1 </a:t>
            </a:r>
            <a:r>
              <a:rPr lang="tr-TR" sz="2400" dirty="0" err="1">
                <a:solidFill>
                  <a:srgbClr val="0000FF"/>
                </a:solidFill>
              </a:rPr>
              <a:t>nci</a:t>
            </a:r>
            <a:r>
              <a:rPr lang="tr-TR" sz="2400" dirty="0">
                <a:solidFill>
                  <a:srgbClr val="0000FF"/>
                </a:solidFill>
              </a:rPr>
              <a:t> maddesinin ikinci fıkrasında yer alan “</a:t>
            </a:r>
            <a:r>
              <a:rPr lang="tr-TR" sz="2400" b="1" dirty="0">
                <a:solidFill>
                  <a:srgbClr val="FF0000"/>
                </a:solidFill>
              </a:rPr>
              <a:t>yüzeysel ve yer altı suları</a:t>
            </a:r>
            <a:r>
              <a:rPr lang="tr-TR" sz="2400" dirty="0">
                <a:solidFill>
                  <a:srgbClr val="0000FF"/>
                </a:solidFill>
              </a:rPr>
              <a:t>” ibaresi, 4 üncü maddesinin birinci fıkrasının (a) bendinde yer alan “</a:t>
            </a:r>
            <a:r>
              <a:rPr lang="tr-TR" sz="2400" b="1" dirty="0">
                <a:solidFill>
                  <a:srgbClr val="FF0000"/>
                </a:solidFill>
              </a:rPr>
              <a:t>yüzeysel sularda, yer altı sularında</a:t>
            </a:r>
            <a:r>
              <a:rPr lang="tr-TR" sz="2400" dirty="0">
                <a:solidFill>
                  <a:srgbClr val="0000FF"/>
                </a:solidFill>
              </a:rPr>
              <a:t>” ibaresi, 5 inci maddesinin birinci fıkrasının (f) bendi, 10 uncu ve 11 inci maddeleri ile 12 </a:t>
            </a:r>
            <a:r>
              <a:rPr lang="tr-TR" sz="2400" dirty="0" err="1">
                <a:solidFill>
                  <a:srgbClr val="0000FF"/>
                </a:solidFill>
              </a:rPr>
              <a:t>nci</a:t>
            </a:r>
            <a:r>
              <a:rPr lang="tr-TR" sz="2400" dirty="0">
                <a:solidFill>
                  <a:srgbClr val="0000FF"/>
                </a:solidFill>
              </a:rPr>
              <a:t> maddesinin birinci fıkrasında yer alan “</a:t>
            </a:r>
            <a:r>
              <a:rPr lang="tr-TR" sz="2400" b="1" dirty="0">
                <a:solidFill>
                  <a:srgbClr val="FF0000"/>
                </a:solidFill>
              </a:rPr>
              <a:t>kıyı sularının</a:t>
            </a:r>
            <a:r>
              <a:rPr lang="tr-TR" sz="2400" dirty="0">
                <a:solidFill>
                  <a:srgbClr val="0000FF"/>
                </a:solidFill>
              </a:rPr>
              <a:t>” ibaresi yürürlükten kaldırılmıştır. </a:t>
            </a:r>
          </a:p>
          <a:p>
            <a:pPr algn="just"/>
            <a:endParaRPr lang="tr-TR" sz="24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245144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132856"/>
            <a:ext cx="8229600" cy="3672408"/>
          </a:xfrm>
        </p:spPr>
        <p:txBody>
          <a:bodyPr/>
          <a:lstStyle/>
          <a:p>
            <a:pPr marL="0" indent="0" algn="ctr">
              <a:buNone/>
            </a:pPr>
            <a:r>
              <a:rPr lang="tr-TR" sz="3800" b="1" kern="0" spc="50" dirty="0" smtClean="0">
                <a:ln w="11430"/>
                <a:solidFill>
                  <a:srgbClr val="FF0000"/>
                </a:solidFill>
                <a:effectLst>
                  <a:outerShdw blurRad="38100" dist="38100" dir="2700000" algn="tl">
                    <a:srgbClr val="000000">
                      <a:alpha val="43137"/>
                    </a:srgbClr>
                  </a:outerShdw>
                </a:effectLst>
                <a:latin typeface="+mj-lt"/>
              </a:rPr>
              <a:t>TEBLİĞ </a:t>
            </a:r>
            <a:r>
              <a:rPr lang="tr-TR" sz="3800" b="1" kern="0" spc="50" dirty="0">
                <a:ln w="11430"/>
                <a:solidFill>
                  <a:srgbClr val="FF0000"/>
                </a:solidFill>
                <a:effectLst>
                  <a:outerShdw blurRad="38100" dist="38100" dir="2700000" algn="tl">
                    <a:srgbClr val="000000">
                      <a:alpha val="43137"/>
                    </a:srgbClr>
                  </a:outerShdw>
                </a:effectLst>
                <a:latin typeface="+mj-lt"/>
              </a:rPr>
              <a:t>İHTİYACINI DOĞURAN SEBEPLER </a:t>
            </a:r>
            <a:r>
              <a:rPr lang="tr-TR" sz="3800" b="1" kern="0" spc="50" dirty="0" smtClean="0">
                <a:ln w="11430"/>
                <a:solidFill>
                  <a:srgbClr val="FF0000"/>
                </a:solidFill>
                <a:effectLst>
                  <a:outerShdw blurRad="38100" dist="38100" dir="2700000" algn="tl">
                    <a:srgbClr val="000000">
                      <a:alpha val="43137"/>
                    </a:srgbClr>
                  </a:outerShdw>
                </a:effectLst>
                <a:latin typeface="+mj-lt"/>
              </a:rPr>
              <a:t>VE HAZIRLIK ÇALIŞMALARI</a:t>
            </a:r>
            <a:endParaRPr lang="tr-TR" sz="3800" b="1" kern="0" spc="50" dirty="0">
              <a:ln w="11430"/>
              <a:solidFill>
                <a:srgbClr val="FF0000"/>
              </a:solidFill>
              <a:effectLst>
                <a:outerShdw blurRad="38100" dist="38100" dir="2700000" algn="tl">
                  <a:srgbClr val="000000">
                    <a:alpha val="43137"/>
                  </a:srgbClr>
                </a:outerShdw>
              </a:effectLst>
              <a:latin typeface="+mj-lt"/>
            </a:endParaRPr>
          </a:p>
          <a:p>
            <a:endParaRPr lang="tr-TR"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62246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2348880"/>
            <a:ext cx="8229600" cy="2188840"/>
          </a:xfrm>
        </p:spPr>
        <p:txBody>
          <a:bodyPr>
            <a:normAutofit/>
          </a:bodyPr>
          <a:lstStyle/>
          <a:p>
            <a:pPr marL="0" indent="0" algn="ctr">
              <a:buNone/>
            </a:pPr>
            <a:r>
              <a:rPr lang="tr-TR" sz="4000" b="1" dirty="0">
                <a:solidFill>
                  <a:srgbClr val="FF0000"/>
                </a:solidFill>
                <a:effectLst>
                  <a:outerShdw blurRad="38100" dist="38100" dir="2700000" algn="tl">
                    <a:srgbClr val="000000">
                      <a:alpha val="43137"/>
                    </a:srgbClr>
                  </a:outerShdw>
                </a:effectLst>
              </a:rPr>
              <a:t>EK – 1 </a:t>
            </a:r>
            <a:r>
              <a:rPr lang="tr-TR" sz="3800" b="1" kern="0" spc="50" dirty="0" smtClean="0">
                <a:ln w="11430"/>
                <a:solidFill>
                  <a:srgbClr val="FF0000"/>
                </a:solidFill>
                <a:effectLst>
                  <a:outerShdw blurRad="38100" dist="38100" dir="2700000" algn="tl">
                    <a:srgbClr val="000000">
                      <a:alpha val="43137"/>
                    </a:srgbClr>
                  </a:outerShdw>
                </a:effectLst>
                <a:latin typeface="+mj-lt"/>
              </a:rPr>
              <a:t>NUMUNE </a:t>
            </a:r>
            <a:r>
              <a:rPr lang="tr-TR" sz="3800" b="1" kern="0" spc="50" dirty="0">
                <a:ln w="11430"/>
                <a:solidFill>
                  <a:srgbClr val="FF0000"/>
                </a:solidFill>
                <a:effectLst>
                  <a:outerShdw blurRad="38100" dist="38100" dir="2700000" algn="tl">
                    <a:srgbClr val="000000">
                      <a:alpha val="43137"/>
                    </a:srgbClr>
                  </a:outerShdw>
                </a:effectLst>
                <a:latin typeface="+mj-lt"/>
              </a:rPr>
              <a:t>ALMA ETİKETLERİ</a:t>
            </a:r>
          </a:p>
          <a:p>
            <a:pPr marL="0" indent="0" algn="ctr">
              <a:buNone/>
            </a:pPr>
            <a:r>
              <a:rPr lang="tr-TR" sz="3800" b="1" kern="0" spc="50" dirty="0">
                <a:ln w="11430"/>
                <a:solidFill>
                  <a:srgbClr val="FF0000"/>
                </a:solidFill>
                <a:effectLst>
                  <a:outerShdw blurRad="38100" dist="38100" dir="2700000" algn="tl">
                    <a:srgbClr val="000000">
                      <a:alpha val="43137"/>
                    </a:srgbClr>
                  </a:outerShdw>
                </a:effectLst>
                <a:latin typeface="+mj-lt"/>
              </a:rPr>
              <a:t> VE </a:t>
            </a:r>
          </a:p>
          <a:p>
            <a:pPr marL="0" indent="0" algn="ctr">
              <a:buNone/>
            </a:pPr>
            <a:r>
              <a:rPr lang="tr-TR" sz="4000" b="1" dirty="0">
                <a:solidFill>
                  <a:srgbClr val="FF0000"/>
                </a:solidFill>
                <a:effectLst>
                  <a:outerShdw blurRad="38100" dist="38100" dir="2700000" algn="tl">
                    <a:srgbClr val="000000">
                      <a:alpha val="43137"/>
                    </a:srgbClr>
                  </a:outerShdw>
                </a:effectLst>
              </a:rPr>
              <a:t>EK – </a:t>
            </a:r>
            <a:r>
              <a:rPr lang="tr-TR" sz="4000" b="1" dirty="0" smtClean="0">
                <a:solidFill>
                  <a:srgbClr val="FF0000"/>
                </a:solidFill>
                <a:effectLst>
                  <a:outerShdw blurRad="38100" dist="38100" dir="2700000" algn="tl">
                    <a:srgbClr val="000000">
                      <a:alpha val="43137"/>
                    </a:srgbClr>
                  </a:outerShdw>
                </a:effectLst>
              </a:rPr>
              <a:t>2 </a:t>
            </a:r>
            <a:r>
              <a:rPr lang="tr-TR" sz="3800" b="1" kern="0" spc="50" dirty="0" smtClean="0">
                <a:ln w="11430"/>
                <a:solidFill>
                  <a:srgbClr val="FF0000"/>
                </a:solidFill>
                <a:effectLst>
                  <a:outerShdw blurRad="38100" dist="38100" dir="2700000" algn="tl">
                    <a:srgbClr val="000000">
                      <a:alpha val="43137"/>
                    </a:srgbClr>
                  </a:outerShdw>
                </a:effectLst>
                <a:latin typeface="+mj-lt"/>
              </a:rPr>
              <a:t>NUMUNE </a:t>
            </a:r>
            <a:r>
              <a:rPr lang="tr-TR" sz="3800" b="1" kern="0" spc="50" dirty="0">
                <a:ln w="11430"/>
                <a:solidFill>
                  <a:srgbClr val="FF0000"/>
                </a:solidFill>
                <a:effectLst>
                  <a:outerShdw blurRad="38100" dist="38100" dir="2700000" algn="tl">
                    <a:srgbClr val="000000">
                      <a:alpha val="43137"/>
                    </a:srgbClr>
                  </a:outerShdw>
                </a:effectLst>
                <a:latin typeface="+mj-lt"/>
              </a:rPr>
              <a:t>ALMA TUTANAĞI</a:t>
            </a: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103262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İçerik Yer Tutucusu 10"/>
          <p:cNvGraphicFramePr>
            <a:graphicFrameLocks noGrp="1"/>
          </p:cNvGraphicFramePr>
          <p:nvPr>
            <p:ph idx="1"/>
            <p:extLst>
              <p:ext uri="{D42A27DB-BD31-4B8C-83A1-F6EECF244321}">
                <p14:modId xmlns:p14="http://schemas.microsoft.com/office/powerpoint/2010/main" val="2478015435"/>
              </p:ext>
            </p:extLst>
          </p:nvPr>
        </p:nvGraphicFramePr>
        <p:xfrm>
          <a:off x="251520" y="1690088"/>
          <a:ext cx="4104457" cy="3096346"/>
        </p:xfrm>
        <a:graphic>
          <a:graphicData uri="http://schemas.openxmlformats.org/drawingml/2006/table">
            <a:tbl>
              <a:tblPr/>
              <a:tblGrid>
                <a:gridCol w="1628003"/>
                <a:gridCol w="1162218"/>
                <a:gridCol w="1314236"/>
              </a:tblGrid>
              <a:tr h="339172">
                <a:tc gridSpan="3">
                  <a:txBody>
                    <a:bodyPr/>
                    <a:lstStyle/>
                    <a:p>
                      <a:pPr algn="ctr">
                        <a:lnSpc>
                          <a:spcPts val="1200"/>
                        </a:lnSpc>
                        <a:spcAft>
                          <a:spcPts val="0"/>
                        </a:spcAft>
                      </a:pPr>
                      <a:r>
                        <a:rPr lang="tr-TR" sz="1200" b="1" dirty="0">
                          <a:effectLst/>
                          <a:latin typeface="Times New Roman"/>
                          <a:ea typeface="Times New Roman"/>
                        </a:rPr>
                        <a:t>NUMUNE ALMA ETİKETİ-YER ÜSTÜ SULARI/SEDİMENT</a:t>
                      </a:r>
                      <a:endParaRPr lang="tr-TR"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19818">
                <a:tc rowSpan="2">
                  <a:txBody>
                    <a:bodyPr/>
                    <a:lstStyle/>
                    <a:p>
                      <a:pPr algn="ctr">
                        <a:lnSpc>
                          <a:spcPts val="1200"/>
                        </a:lnSpc>
                        <a:spcAft>
                          <a:spcPts val="0"/>
                        </a:spcAft>
                      </a:pPr>
                      <a:r>
                        <a:rPr lang="tr-TR" sz="1200">
                          <a:effectLst/>
                          <a:latin typeface="Times New Roman"/>
                          <a:ea typeface="Times New Roman"/>
                        </a:rPr>
                        <a:t>Numune Alma Noktası Koordinatları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tr-TR" sz="1200">
                          <a:effectLst/>
                          <a:latin typeface="Times New Roman"/>
                          <a:ea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tr-TR"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9818">
                <a:tc vMerge="1">
                  <a:txBody>
                    <a:bodyPr/>
                    <a:lstStyle/>
                    <a:p>
                      <a:endParaRPr lang="tr-TR"/>
                    </a:p>
                  </a:txBody>
                  <a:tcPr/>
                </a:tc>
                <a:tc>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39638">
                <a:tc>
                  <a:txBody>
                    <a:bodyPr/>
                    <a:lstStyle/>
                    <a:p>
                      <a:pPr algn="ctr">
                        <a:lnSpc>
                          <a:spcPts val="1200"/>
                        </a:lnSpc>
                        <a:spcAft>
                          <a:spcPts val="0"/>
                        </a:spcAft>
                      </a:pPr>
                      <a:r>
                        <a:rPr lang="tr-TR" sz="1200" dirty="0">
                          <a:effectLst/>
                          <a:latin typeface="Times New Roman"/>
                          <a:ea typeface="Times New Roman"/>
                        </a:rPr>
                        <a:t>Numune Alma Yeri Mevkii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439638">
                <a:tc>
                  <a:txBody>
                    <a:bodyPr/>
                    <a:lstStyle/>
                    <a:p>
                      <a:pPr algn="ctr">
                        <a:lnSpc>
                          <a:spcPts val="1200"/>
                        </a:lnSpc>
                        <a:spcAft>
                          <a:spcPts val="0"/>
                        </a:spcAft>
                      </a:pPr>
                      <a:r>
                        <a:rPr lang="tr-TR" sz="1200">
                          <a:effectLst/>
                          <a:latin typeface="Times New Roman"/>
                          <a:ea typeface="Times New Roman"/>
                        </a:rPr>
                        <a:t>Numune Alma Tarihi/Saati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219818">
                <a:tc>
                  <a:txBody>
                    <a:bodyPr/>
                    <a:lstStyle/>
                    <a:p>
                      <a:pPr algn="ctr">
                        <a:lnSpc>
                          <a:spcPts val="1200"/>
                        </a:lnSpc>
                        <a:spcAft>
                          <a:spcPts val="0"/>
                        </a:spcAft>
                      </a:pPr>
                      <a:r>
                        <a:rPr lang="tr-TR" sz="1200">
                          <a:effectLst/>
                          <a:latin typeface="Times New Roman"/>
                          <a:ea typeface="Times New Roman"/>
                        </a:rPr>
                        <a:t>Numune Cinsi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339172">
                <a:tc>
                  <a:txBody>
                    <a:bodyPr/>
                    <a:lstStyle/>
                    <a:p>
                      <a:pPr algn="ctr">
                        <a:lnSpc>
                          <a:spcPts val="1200"/>
                        </a:lnSpc>
                        <a:spcAft>
                          <a:spcPts val="0"/>
                        </a:spcAft>
                      </a:pPr>
                      <a:r>
                        <a:rPr lang="tr-TR" sz="1200" dirty="0">
                          <a:effectLst/>
                          <a:latin typeface="Times New Roman"/>
                          <a:ea typeface="Times New Roman"/>
                        </a:rPr>
                        <a:t>Numune </a:t>
                      </a:r>
                      <a:r>
                        <a:rPr lang="tr-TR" sz="1200" dirty="0" smtClean="0">
                          <a:effectLst/>
                          <a:latin typeface="Times New Roman"/>
                          <a:ea typeface="Times New Roman"/>
                        </a:rPr>
                        <a:t>Alınma </a:t>
                      </a:r>
                      <a:r>
                        <a:rPr lang="tr-TR" sz="1200" dirty="0">
                          <a:effectLst/>
                          <a:latin typeface="Times New Roman"/>
                          <a:ea typeface="Times New Roman"/>
                        </a:rPr>
                        <a:t>Maksadı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219818">
                <a:tc>
                  <a:txBody>
                    <a:bodyPr/>
                    <a:lstStyle/>
                    <a:p>
                      <a:pPr algn="ctr">
                        <a:lnSpc>
                          <a:spcPts val="1200"/>
                        </a:lnSpc>
                        <a:spcAft>
                          <a:spcPts val="0"/>
                        </a:spcAft>
                      </a:pPr>
                      <a:r>
                        <a:rPr lang="tr-TR" sz="1200">
                          <a:effectLst/>
                          <a:latin typeface="Times New Roman"/>
                          <a:ea typeface="Times New Roman"/>
                        </a:rPr>
                        <a:t>Koruyucu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lnSpc>
                          <a:spcPts val="1200"/>
                        </a:lnSpc>
                        <a:spcAft>
                          <a:spcPts val="0"/>
                        </a:spcAft>
                      </a:pPr>
                      <a:r>
                        <a:rPr lang="tr-TR" sz="1200" dirty="0">
                          <a:effectLst/>
                          <a:latin typeface="Times New Roman"/>
                          <a:ea typeface="Times New Roman"/>
                        </a:rPr>
                        <a:t>Var               Yok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219818">
                <a:tc>
                  <a:txBody>
                    <a:bodyPr/>
                    <a:lstStyle/>
                    <a:p>
                      <a:pPr algn="ctr">
                        <a:lnSpc>
                          <a:spcPts val="1200"/>
                        </a:lnSpc>
                        <a:spcAft>
                          <a:spcPts val="0"/>
                        </a:spcAft>
                      </a:pPr>
                      <a:r>
                        <a:rPr lang="tr-TR" sz="1200" dirty="0">
                          <a:effectLst/>
                          <a:latin typeface="Times New Roman"/>
                          <a:ea typeface="Times New Roman"/>
                        </a:rPr>
                        <a:t>Koruma </a:t>
                      </a:r>
                      <a:r>
                        <a:rPr lang="tr-TR" sz="1200" dirty="0" smtClean="0">
                          <a:effectLst/>
                          <a:latin typeface="Times New Roman"/>
                          <a:ea typeface="Times New Roman"/>
                        </a:rPr>
                        <a:t>Şartı</a:t>
                      </a:r>
                      <a:endParaRPr lang="tr-TR"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lnSpc>
                          <a:spcPts val="1200"/>
                        </a:lnSpc>
                        <a:spcAft>
                          <a:spcPts val="0"/>
                        </a:spcAft>
                      </a:pPr>
                      <a:r>
                        <a:rPr lang="tr-TR" sz="12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219818">
                <a:tc>
                  <a:txBody>
                    <a:bodyPr/>
                    <a:lstStyle/>
                    <a:p>
                      <a:pPr algn="ctr">
                        <a:lnSpc>
                          <a:spcPts val="1200"/>
                        </a:lnSpc>
                        <a:spcAft>
                          <a:spcPts val="0"/>
                        </a:spcAft>
                      </a:pPr>
                      <a:r>
                        <a:rPr lang="tr-TR" sz="1200">
                          <a:effectLst/>
                          <a:latin typeface="Times New Roman"/>
                          <a:ea typeface="Times New Roman"/>
                        </a:rPr>
                        <a:t>Numuneyi Alan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219818">
                <a:tc>
                  <a:txBody>
                    <a:bodyPr/>
                    <a:lstStyle/>
                    <a:p>
                      <a:pPr algn="ctr">
                        <a:lnSpc>
                          <a:spcPts val="1200"/>
                        </a:lnSpc>
                        <a:spcAft>
                          <a:spcPts val="0"/>
                        </a:spcAft>
                      </a:pPr>
                      <a:r>
                        <a:rPr lang="tr-TR" sz="1200">
                          <a:effectLst/>
                          <a:latin typeface="Times New Roman"/>
                          <a:ea typeface="Times New Roman"/>
                        </a:rPr>
                        <a:t>Not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200"/>
                        </a:lnSpc>
                        <a:spcAft>
                          <a:spcPts val="0"/>
                        </a:spcAft>
                      </a:pPr>
                      <a:r>
                        <a:rPr lang="tr-TR" sz="12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bl>
          </a:graphicData>
        </a:graphic>
      </p:graphicFrame>
      <p:sp>
        <p:nvSpPr>
          <p:cNvPr id="15" name="Dikdörtgen 14"/>
          <p:cNvSpPr>
            <a:spLocks noChangeArrowheads="1"/>
          </p:cNvSpPr>
          <p:nvPr/>
        </p:nvSpPr>
        <p:spPr bwMode="auto">
          <a:xfrm>
            <a:off x="2292137" y="3912560"/>
            <a:ext cx="149225" cy="141288"/>
          </a:xfrm>
          <a:prstGeom prst="rect">
            <a:avLst/>
          </a:prstGeom>
          <a:solidFill>
            <a:sysClr val="window" lastClr="FFFFFF">
              <a:lumMod val="100000"/>
              <a:lumOff val="0"/>
            </a:sysClr>
          </a:solidFill>
          <a:ln w="31750">
            <a:solidFill>
              <a:sysClr val="windowText" lastClr="000000">
                <a:lumMod val="100000"/>
                <a:lumOff val="0"/>
              </a:sys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endParaRPr lang="tr-TR"/>
          </a:p>
        </p:txBody>
      </p:sp>
      <p:sp>
        <p:nvSpPr>
          <p:cNvPr id="16" name="Dikdörtgen 15"/>
          <p:cNvSpPr>
            <a:spLocks noChangeArrowheads="1"/>
          </p:cNvSpPr>
          <p:nvPr/>
        </p:nvSpPr>
        <p:spPr bwMode="auto">
          <a:xfrm>
            <a:off x="3117488" y="3912560"/>
            <a:ext cx="149225" cy="138112"/>
          </a:xfrm>
          <a:prstGeom prst="rect">
            <a:avLst/>
          </a:prstGeom>
          <a:solidFill>
            <a:sysClr val="window" lastClr="FFFFFF">
              <a:lumMod val="100000"/>
              <a:lumOff val="0"/>
            </a:sysClr>
          </a:solidFill>
          <a:ln w="31750">
            <a:solidFill>
              <a:sysClr val="windowText" lastClr="000000">
                <a:lumMod val="100000"/>
                <a:lumOff val="0"/>
              </a:sys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endParaRPr lang="tr-TR"/>
          </a:p>
        </p:txBody>
      </p:sp>
      <p:sp>
        <p:nvSpPr>
          <p:cNvPr id="12" name="Metin kutusu 11"/>
          <p:cNvSpPr txBox="1"/>
          <p:nvPr/>
        </p:nvSpPr>
        <p:spPr>
          <a:xfrm>
            <a:off x="4425245" y="1628800"/>
            <a:ext cx="4752528" cy="3293209"/>
          </a:xfrm>
          <a:prstGeom prst="rect">
            <a:avLst/>
          </a:prstGeom>
          <a:noFill/>
        </p:spPr>
        <p:txBody>
          <a:bodyPr wrap="square" rtlCol="0">
            <a:spAutoFit/>
          </a:bodyPr>
          <a:lstStyle/>
          <a:p>
            <a:r>
              <a:rPr lang="tr-TR" sz="1600" b="1" dirty="0">
                <a:solidFill>
                  <a:srgbClr val="0000FF"/>
                </a:solidFill>
              </a:rPr>
              <a:t>AÇIKLAMALAR:</a:t>
            </a:r>
            <a:endParaRPr lang="tr-TR" sz="1600" dirty="0">
              <a:solidFill>
                <a:srgbClr val="0000FF"/>
              </a:solidFill>
            </a:endParaRPr>
          </a:p>
          <a:p>
            <a:r>
              <a:rPr lang="tr-TR" sz="1600" b="1" dirty="0">
                <a:solidFill>
                  <a:srgbClr val="0000FF"/>
                </a:solidFill>
              </a:rPr>
              <a:t>Numune Alma Noktası Koordinatları: </a:t>
            </a:r>
            <a:r>
              <a:rPr lang="tr-TR" sz="1600" dirty="0">
                <a:solidFill>
                  <a:srgbClr val="0000FF"/>
                </a:solidFill>
              </a:rPr>
              <a:t>Noktanın Koordinatları GPS ile belirlenip bu bölüme kaydedilir.</a:t>
            </a:r>
          </a:p>
          <a:p>
            <a:r>
              <a:rPr lang="tr-TR" sz="1600" b="1" dirty="0">
                <a:solidFill>
                  <a:srgbClr val="0000FF"/>
                </a:solidFill>
              </a:rPr>
              <a:t>Numune Alma Yeri Mevkii: </a:t>
            </a:r>
            <a:r>
              <a:rPr lang="tr-TR" sz="1600" dirty="0">
                <a:solidFill>
                  <a:srgbClr val="0000FF"/>
                </a:solidFill>
              </a:rPr>
              <a:t>Numune alınan nehir, göl vb.nin, havzanın, yakınlardaki yerleşim yerinin ve şehrin ismi bu bölüme kaydedilir. </a:t>
            </a:r>
          </a:p>
          <a:p>
            <a:r>
              <a:rPr lang="tr-TR" sz="1600" b="1" dirty="0">
                <a:solidFill>
                  <a:srgbClr val="0000FF"/>
                </a:solidFill>
              </a:rPr>
              <a:t>Numune Cinsi: </a:t>
            </a:r>
            <a:r>
              <a:rPr lang="tr-TR" sz="1600" dirty="0">
                <a:solidFill>
                  <a:srgbClr val="0000FF"/>
                </a:solidFill>
              </a:rPr>
              <a:t>Numunenin ne numunesi olduğu bu bölüme kaydedilir. Örneğin; kıyı suyu numunesi</a:t>
            </a:r>
          </a:p>
          <a:p>
            <a:r>
              <a:rPr lang="tr-TR" sz="1600" b="1" dirty="0">
                <a:solidFill>
                  <a:srgbClr val="0000FF"/>
                </a:solidFill>
              </a:rPr>
              <a:t>Numune Alınış Maksadı: </a:t>
            </a:r>
            <a:r>
              <a:rPr lang="tr-TR" sz="1600" dirty="0">
                <a:solidFill>
                  <a:srgbClr val="0000FF"/>
                </a:solidFill>
              </a:rPr>
              <a:t>Numunenin ne maksatla alındığı bu bölüme kaydedilir. Örneğin: ön izleme </a:t>
            </a:r>
          </a:p>
          <a:p>
            <a:r>
              <a:rPr lang="tr-TR" sz="1600" b="1" dirty="0">
                <a:solidFill>
                  <a:srgbClr val="0000FF"/>
                </a:solidFill>
              </a:rPr>
              <a:t>Koruyucu: </a:t>
            </a:r>
            <a:r>
              <a:rPr lang="tr-TR" sz="1600" dirty="0">
                <a:solidFill>
                  <a:srgbClr val="0000FF"/>
                </a:solidFill>
              </a:rPr>
              <a:t>Numune alımı esnasında koruyucu ilave edilip edilmediği bu bölümde işaretlenir.</a:t>
            </a:r>
          </a:p>
          <a:p>
            <a:endParaRPr lang="tr-TR" sz="1600" dirty="0">
              <a:solidFill>
                <a:srgbClr val="0000FF"/>
              </a:solidFill>
            </a:endParaRPr>
          </a:p>
        </p:txBody>
      </p:sp>
      <p:sp>
        <p:nvSpPr>
          <p:cNvPr id="13" name="Metin kutusu 12"/>
          <p:cNvSpPr txBox="1"/>
          <p:nvPr/>
        </p:nvSpPr>
        <p:spPr>
          <a:xfrm>
            <a:off x="128840" y="5085184"/>
            <a:ext cx="9015160" cy="1477328"/>
          </a:xfrm>
          <a:prstGeom prst="rect">
            <a:avLst/>
          </a:prstGeom>
          <a:noFill/>
        </p:spPr>
        <p:txBody>
          <a:bodyPr wrap="none" rtlCol="0">
            <a:spAutoFit/>
          </a:bodyPr>
          <a:lstStyle/>
          <a:p>
            <a:r>
              <a:rPr lang="tr-TR" b="1" dirty="0">
                <a:solidFill>
                  <a:srgbClr val="0000FF"/>
                </a:solidFill>
              </a:rPr>
              <a:t>Koruma </a:t>
            </a:r>
            <a:r>
              <a:rPr lang="tr-TR" b="1" dirty="0" smtClean="0">
                <a:solidFill>
                  <a:srgbClr val="0000FF"/>
                </a:solidFill>
              </a:rPr>
              <a:t>Şartı: </a:t>
            </a:r>
            <a:r>
              <a:rPr lang="tr-TR" dirty="0">
                <a:solidFill>
                  <a:srgbClr val="0000FF"/>
                </a:solidFill>
              </a:rPr>
              <a:t>EK 3’de yer alan koruma şartlarından hangisi kullanıldı ise bu bölüme kaydedilir</a:t>
            </a:r>
            <a:r>
              <a:rPr lang="tr-TR" dirty="0" smtClean="0">
                <a:solidFill>
                  <a:srgbClr val="0000FF"/>
                </a:solidFill>
              </a:rPr>
              <a:t>.</a:t>
            </a:r>
            <a:endParaRPr lang="tr-TR" dirty="0">
              <a:solidFill>
                <a:srgbClr val="0000FF"/>
              </a:solidFill>
            </a:endParaRPr>
          </a:p>
          <a:p>
            <a:r>
              <a:rPr lang="tr-TR" b="1" dirty="0">
                <a:solidFill>
                  <a:srgbClr val="0000FF"/>
                </a:solidFill>
              </a:rPr>
              <a:t>Numuneyi Alan: </a:t>
            </a:r>
            <a:r>
              <a:rPr lang="tr-TR" dirty="0">
                <a:solidFill>
                  <a:srgbClr val="0000FF"/>
                </a:solidFill>
              </a:rPr>
              <a:t>Numuneyi alan kişinin adı ve soyadı bu bölüme kaydedilir.</a:t>
            </a:r>
          </a:p>
          <a:p>
            <a:r>
              <a:rPr lang="tr-TR" b="1" dirty="0">
                <a:solidFill>
                  <a:srgbClr val="0000FF"/>
                </a:solidFill>
              </a:rPr>
              <a:t>Numune Alma Tarihi/Saati: </a:t>
            </a:r>
            <a:r>
              <a:rPr lang="tr-TR" dirty="0">
                <a:solidFill>
                  <a:srgbClr val="0000FF"/>
                </a:solidFill>
              </a:rPr>
              <a:t>Numune alma tarihi ve saati bu bölüme kaydedilir.</a:t>
            </a:r>
          </a:p>
          <a:p>
            <a:r>
              <a:rPr lang="tr-TR" b="1" dirty="0">
                <a:solidFill>
                  <a:srgbClr val="0000FF"/>
                </a:solidFill>
              </a:rPr>
              <a:t>Not: </a:t>
            </a:r>
            <a:r>
              <a:rPr lang="tr-TR" dirty="0">
                <a:solidFill>
                  <a:srgbClr val="0000FF"/>
                </a:solidFill>
              </a:rPr>
              <a:t>Bu bölüme alıcı su ortamına ilişkin gerekli görülen önemli hususlar kaydedilir.</a:t>
            </a:r>
          </a:p>
          <a:p>
            <a:endParaRPr lang="tr-TR" dirty="0">
              <a:solidFill>
                <a:srgbClr val="0000FF"/>
              </a:solidFill>
            </a:endParaRPr>
          </a:p>
        </p:txBody>
      </p:sp>
      <p:sp>
        <p:nvSpPr>
          <p:cNvPr id="19" name="19 Başlık"/>
          <p:cNvSpPr txBox="1">
            <a:spLocks/>
          </p:cNvSpPr>
          <p:nvPr/>
        </p:nvSpPr>
        <p:spPr>
          <a:xfrm>
            <a:off x="689248" y="14051"/>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6477544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543858342"/>
              </p:ext>
            </p:extLst>
          </p:nvPr>
        </p:nvGraphicFramePr>
        <p:xfrm>
          <a:off x="611560" y="1700808"/>
          <a:ext cx="4176464" cy="2448273"/>
        </p:xfrm>
        <a:graphic>
          <a:graphicData uri="http://schemas.openxmlformats.org/drawingml/2006/table">
            <a:tbl>
              <a:tblPr firstRow="1" firstCol="1" bandRow="1"/>
              <a:tblGrid>
                <a:gridCol w="1402003"/>
                <a:gridCol w="1020615"/>
                <a:gridCol w="889009"/>
                <a:gridCol w="864837"/>
              </a:tblGrid>
              <a:tr h="341999">
                <a:tc gridSpan="4">
                  <a:txBody>
                    <a:bodyPr/>
                    <a:lstStyle/>
                    <a:p>
                      <a:pPr algn="ctr">
                        <a:lnSpc>
                          <a:spcPts val="1200"/>
                        </a:lnSpc>
                        <a:spcAft>
                          <a:spcPts val="0"/>
                        </a:spcAft>
                      </a:pPr>
                      <a:r>
                        <a:rPr lang="tr-TR" sz="1200" b="1" dirty="0">
                          <a:effectLst/>
                          <a:latin typeface="Times New Roman"/>
                          <a:ea typeface="Times New Roman"/>
                        </a:rPr>
                        <a:t>NUMUNE ALMA ETİKETİ-YERALTI SULARI</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a:effectLst/>
                          <a:latin typeface="Times New Roman"/>
                          <a:ea typeface="Times New Roman"/>
                        </a:rPr>
                        <a:t>Kurum Adı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lnSpc>
                          <a:spcPts val="1200"/>
                        </a:lnSpc>
                        <a:spcAft>
                          <a:spcPts val="0"/>
                        </a:spcAft>
                      </a:pPr>
                      <a:r>
                        <a:rPr lang="tr-TR"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a:effectLst/>
                          <a:latin typeface="Times New Roman"/>
                          <a:ea typeface="Times New Roman"/>
                        </a:rPr>
                        <a:t>Havza/İl Adı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tr-TR"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ts val="1200"/>
                        </a:lnSpc>
                        <a:spcAft>
                          <a:spcPts val="0"/>
                        </a:spcAft>
                      </a:pPr>
                      <a:r>
                        <a:rPr lang="tr-TR" sz="1200">
                          <a:effectLst/>
                          <a:latin typeface="Times New Roman"/>
                          <a:ea typeface="Times New Roman"/>
                        </a:rPr>
                        <a:t>Kuyu 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tr-TR"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42854">
                <a:tc>
                  <a:txBody>
                    <a:bodyPr/>
                    <a:lstStyle/>
                    <a:p>
                      <a:pPr algn="ctr">
                        <a:lnSpc>
                          <a:spcPts val="1200"/>
                        </a:lnSpc>
                        <a:spcAft>
                          <a:spcPts val="0"/>
                        </a:spcAft>
                      </a:pPr>
                      <a:r>
                        <a:rPr lang="tr-TR" sz="1200">
                          <a:effectLst/>
                          <a:latin typeface="Times New Roman"/>
                          <a:ea typeface="Times New Roman"/>
                        </a:rPr>
                        <a:t>Numune Alma</a:t>
                      </a:r>
                    </a:p>
                    <a:p>
                      <a:pPr algn="ctr">
                        <a:lnSpc>
                          <a:spcPts val="1200"/>
                        </a:lnSpc>
                        <a:spcAft>
                          <a:spcPts val="0"/>
                        </a:spcAft>
                      </a:pPr>
                      <a:r>
                        <a:rPr lang="tr-TR" sz="1200">
                          <a:effectLst/>
                          <a:latin typeface="Times New Roman"/>
                          <a:ea typeface="Times New Roman"/>
                        </a:rPr>
                        <a:t>Tarihi/Saati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lnSpc>
                          <a:spcPts val="1200"/>
                        </a:lnSpc>
                        <a:spcAft>
                          <a:spcPts val="0"/>
                        </a:spcAft>
                      </a:pPr>
                      <a:r>
                        <a:rPr lang="tr-TR" sz="1200" dirty="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a:effectLst/>
                          <a:latin typeface="Times New Roman"/>
                          <a:ea typeface="Times New Roman"/>
                        </a:rPr>
                        <a:t>Koruyucu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a:lnSpc>
                          <a:spcPts val="1200"/>
                        </a:lnSpc>
                        <a:spcAft>
                          <a:spcPts val="0"/>
                        </a:spcAft>
                      </a:pPr>
                      <a:r>
                        <a:rPr lang="tr-TR" sz="1200" dirty="0">
                          <a:effectLst/>
                          <a:latin typeface="Times New Roman"/>
                          <a:ea typeface="Times New Roman"/>
                        </a:rPr>
                        <a:t>          Var                          Yok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dirty="0">
                          <a:effectLst/>
                          <a:latin typeface="Times New Roman"/>
                          <a:ea typeface="Times New Roman"/>
                        </a:rPr>
                        <a:t>Koruma </a:t>
                      </a:r>
                      <a:r>
                        <a:rPr lang="tr-TR" sz="1200" dirty="0" smtClean="0">
                          <a:effectLst/>
                          <a:latin typeface="Times New Roman"/>
                          <a:ea typeface="Times New Roman"/>
                        </a:rPr>
                        <a:t>Şartı</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a:lnSpc>
                          <a:spcPts val="1200"/>
                        </a:lnSpc>
                        <a:spcAft>
                          <a:spcPts val="0"/>
                        </a:spcAft>
                      </a:pPr>
                      <a:r>
                        <a:rPr lang="tr-TR"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a:effectLst/>
                          <a:latin typeface="Times New Roman"/>
                          <a:ea typeface="Times New Roman"/>
                        </a:rPr>
                        <a:t>Numuneyi Alan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a:lnSpc>
                          <a:spcPts val="1200"/>
                        </a:lnSpc>
                        <a:spcAft>
                          <a:spcPts val="0"/>
                        </a:spcAft>
                      </a:pPr>
                      <a:r>
                        <a:rPr lang="tr-TR"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60570">
                <a:tc>
                  <a:txBody>
                    <a:bodyPr/>
                    <a:lstStyle/>
                    <a:p>
                      <a:pPr algn="ctr">
                        <a:lnSpc>
                          <a:spcPts val="1200"/>
                        </a:lnSpc>
                        <a:spcAft>
                          <a:spcPts val="0"/>
                        </a:spcAft>
                      </a:pPr>
                      <a:r>
                        <a:rPr lang="tr-TR" sz="1200">
                          <a:effectLst/>
                          <a:latin typeface="Times New Roman"/>
                          <a:ea typeface="Times New Roman"/>
                        </a:rPr>
                        <a:t>Not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a:lnSpc>
                          <a:spcPts val="1200"/>
                        </a:lnSpc>
                        <a:spcAft>
                          <a:spcPts val="0"/>
                        </a:spcAft>
                      </a:pPr>
                      <a:r>
                        <a:rPr lang="tr-TR" sz="1200" dirty="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bl>
          </a:graphicData>
        </a:graphic>
      </p:graphicFrame>
      <p:sp>
        <p:nvSpPr>
          <p:cNvPr id="7" name="Metin kutusu 6"/>
          <p:cNvSpPr txBox="1"/>
          <p:nvPr/>
        </p:nvSpPr>
        <p:spPr>
          <a:xfrm>
            <a:off x="4788024" y="1700808"/>
            <a:ext cx="4032448" cy="2585323"/>
          </a:xfrm>
          <a:prstGeom prst="rect">
            <a:avLst/>
          </a:prstGeom>
          <a:noFill/>
        </p:spPr>
        <p:txBody>
          <a:bodyPr wrap="square" rtlCol="0">
            <a:spAutoFit/>
          </a:bodyPr>
          <a:lstStyle/>
          <a:p>
            <a:r>
              <a:rPr lang="tr-TR" b="1" dirty="0">
                <a:solidFill>
                  <a:srgbClr val="0000FF"/>
                </a:solidFill>
              </a:rPr>
              <a:t>AÇIKLAMALAR:</a:t>
            </a:r>
            <a:endParaRPr lang="tr-TR" dirty="0">
              <a:solidFill>
                <a:srgbClr val="0000FF"/>
              </a:solidFill>
            </a:endParaRPr>
          </a:p>
          <a:p>
            <a:r>
              <a:rPr lang="tr-TR" b="1" dirty="0">
                <a:solidFill>
                  <a:srgbClr val="0000FF"/>
                </a:solidFill>
              </a:rPr>
              <a:t>Kurum Adı: </a:t>
            </a:r>
            <a:r>
              <a:rPr lang="tr-TR" dirty="0">
                <a:solidFill>
                  <a:srgbClr val="0000FF"/>
                </a:solidFill>
              </a:rPr>
              <a:t>Numune almaya yetkili kurum/kuruluş adı bu bölüme kaydedilir.</a:t>
            </a:r>
          </a:p>
          <a:p>
            <a:r>
              <a:rPr lang="tr-TR" b="1" dirty="0">
                <a:solidFill>
                  <a:srgbClr val="0000FF"/>
                </a:solidFill>
              </a:rPr>
              <a:t>Havza/il Adı: </a:t>
            </a:r>
            <a:r>
              <a:rPr lang="tr-TR" dirty="0">
                <a:solidFill>
                  <a:srgbClr val="0000FF"/>
                </a:solidFill>
              </a:rPr>
              <a:t>Numune alınan havzanın ve ilin ismi bu bölüme kaydedilir. </a:t>
            </a:r>
          </a:p>
          <a:p>
            <a:r>
              <a:rPr lang="tr-TR" b="1" dirty="0">
                <a:solidFill>
                  <a:srgbClr val="0000FF"/>
                </a:solidFill>
              </a:rPr>
              <a:t>Kuyu No: </a:t>
            </a:r>
            <a:r>
              <a:rPr lang="tr-TR" dirty="0">
                <a:solidFill>
                  <a:srgbClr val="0000FF"/>
                </a:solidFill>
              </a:rPr>
              <a:t>Numune alınan kuyunun numarası bu bölüme kaydedilir.</a:t>
            </a:r>
          </a:p>
          <a:p>
            <a:r>
              <a:rPr lang="tr-TR" b="1" dirty="0">
                <a:solidFill>
                  <a:srgbClr val="0000FF"/>
                </a:solidFill>
              </a:rPr>
              <a:t>Numune Alma Tarihi/Saati: </a:t>
            </a:r>
            <a:r>
              <a:rPr lang="tr-TR" dirty="0">
                <a:solidFill>
                  <a:srgbClr val="0000FF"/>
                </a:solidFill>
              </a:rPr>
              <a:t>Numune alma tarihi ve saati bu bölüme kaydedilir</a:t>
            </a:r>
            <a:r>
              <a:rPr lang="tr-TR" dirty="0" smtClean="0">
                <a:solidFill>
                  <a:srgbClr val="0000FF"/>
                </a:solidFill>
              </a:rPr>
              <a:t>.</a:t>
            </a:r>
            <a:endParaRPr lang="tr-TR" dirty="0">
              <a:solidFill>
                <a:srgbClr val="0000FF"/>
              </a:solidFill>
            </a:endParaRPr>
          </a:p>
        </p:txBody>
      </p:sp>
      <p:sp>
        <p:nvSpPr>
          <p:cNvPr id="8" name="Metin kutusu 7"/>
          <p:cNvSpPr txBox="1"/>
          <p:nvPr/>
        </p:nvSpPr>
        <p:spPr>
          <a:xfrm>
            <a:off x="604574" y="4509120"/>
            <a:ext cx="8028384" cy="2308324"/>
          </a:xfrm>
          <a:prstGeom prst="rect">
            <a:avLst/>
          </a:prstGeom>
          <a:noFill/>
        </p:spPr>
        <p:txBody>
          <a:bodyPr wrap="square" rtlCol="0">
            <a:spAutoFit/>
          </a:bodyPr>
          <a:lstStyle/>
          <a:p>
            <a:r>
              <a:rPr lang="tr-TR" b="1" dirty="0">
                <a:solidFill>
                  <a:srgbClr val="0000FF"/>
                </a:solidFill>
              </a:rPr>
              <a:t>Koruyucu: </a:t>
            </a:r>
            <a:r>
              <a:rPr lang="tr-TR" dirty="0">
                <a:solidFill>
                  <a:srgbClr val="0000FF"/>
                </a:solidFill>
              </a:rPr>
              <a:t>Numune alımı esnasında koruyucu ilave edilip edilmediği bu bölümde işaretlenir.</a:t>
            </a:r>
          </a:p>
          <a:p>
            <a:r>
              <a:rPr lang="tr-TR" b="1" dirty="0">
                <a:solidFill>
                  <a:srgbClr val="0000FF"/>
                </a:solidFill>
              </a:rPr>
              <a:t>Koruma </a:t>
            </a:r>
            <a:r>
              <a:rPr lang="tr-TR" b="1" dirty="0" smtClean="0">
                <a:solidFill>
                  <a:srgbClr val="0000FF"/>
                </a:solidFill>
              </a:rPr>
              <a:t>Şartı: </a:t>
            </a:r>
            <a:r>
              <a:rPr lang="tr-TR" dirty="0">
                <a:solidFill>
                  <a:srgbClr val="0000FF"/>
                </a:solidFill>
              </a:rPr>
              <a:t>EK 3’de yer alan koruma şartlarından hangisi kullanıldı ise bu bölüme kaydedilir</a:t>
            </a:r>
            <a:r>
              <a:rPr lang="tr-TR" dirty="0" smtClean="0">
                <a:solidFill>
                  <a:srgbClr val="0000FF"/>
                </a:solidFill>
              </a:rPr>
              <a:t>.</a:t>
            </a:r>
            <a:endParaRPr lang="tr-TR" dirty="0">
              <a:solidFill>
                <a:srgbClr val="0000FF"/>
              </a:solidFill>
            </a:endParaRPr>
          </a:p>
          <a:p>
            <a:r>
              <a:rPr lang="tr-TR" b="1" dirty="0">
                <a:solidFill>
                  <a:srgbClr val="0000FF"/>
                </a:solidFill>
              </a:rPr>
              <a:t>Numuneyi Alan: </a:t>
            </a:r>
            <a:r>
              <a:rPr lang="tr-TR" dirty="0">
                <a:solidFill>
                  <a:srgbClr val="0000FF"/>
                </a:solidFill>
              </a:rPr>
              <a:t>Numuneyi alan kişinin adı ve soyadı bu bölüme kaydedilir.</a:t>
            </a:r>
          </a:p>
          <a:p>
            <a:r>
              <a:rPr lang="tr-TR" b="1" dirty="0">
                <a:solidFill>
                  <a:srgbClr val="0000FF"/>
                </a:solidFill>
              </a:rPr>
              <a:t>Not: </a:t>
            </a:r>
            <a:r>
              <a:rPr lang="tr-TR" dirty="0">
                <a:solidFill>
                  <a:srgbClr val="0000FF"/>
                </a:solidFill>
              </a:rPr>
              <a:t>Bu bölüme numunenin alınış maksadı ve kuyu ile ilgili gerekli görülen önemli hususlar kaydedilir.</a:t>
            </a:r>
          </a:p>
          <a:p>
            <a:endParaRPr lang="tr-TR" dirty="0">
              <a:solidFill>
                <a:srgbClr val="0000FF"/>
              </a:solidFill>
            </a:endParaRPr>
          </a:p>
        </p:txBody>
      </p:sp>
      <p:sp>
        <p:nvSpPr>
          <p:cNvPr id="9" name="Dikdörtgen 8"/>
          <p:cNvSpPr>
            <a:spLocks noChangeArrowheads="1"/>
          </p:cNvSpPr>
          <p:nvPr/>
        </p:nvSpPr>
        <p:spPr bwMode="auto">
          <a:xfrm>
            <a:off x="2915813" y="3155109"/>
            <a:ext cx="149225" cy="141288"/>
          </a:xfrm>
          <a:prstGeom prst="rect">
            <a:avLst/>
          </a:prstGeom>
          <a:solidFill>
            <a:sysClr val="window" lastClr="FFFFFF">
              <a:lumMod val="100000"/>
              <a:lumOff val="0"/>
            </a:sysClr>
          </a:solidFill>
          <a:ln w="31750">
            <a:solidFill>
              <a:sysClr val="windowText" lastClr="000000">
                <a:lumMod val="100000"/>
                <a:lumOff val="0"/>
              </a:sys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endParaRPr lang="tr-TR"/>
          </a:p>
        </p:txBody>
      </p:sp>
      <p:sp>
        <p:nvSpPr>
          <p:cNvPr id="10" name="Dikdörtgen 9"/>
          <p:cNvSpPr>
            <a:spLocks noChangeArrowheads="1"/>
          </p:cNvSpPr>
          <p:nvPr/>
        </p:nvSpPr>
        <p:spPr bwMode="auto">
          <a:xfrm>
            <a:off x="3990552" y="3158285"/>
            <a:ext cx="149225" cy="138112"/>
          </a:xfrm>
          <a:prstGeom prst="rect">
            <a:avLst/>
          </a:prstGeom>
          <a:solidFill>
            <a:sysClr val="window" lastClr="FFFFFF">
              <a:lumMod val="100000"/>
              <a:lumOff val="0"/>
            </a:sysClr>
          </a:solidFill>
          <a:ln w="31750">
            <a:solidFill>
              <a:sysClr val="windowText" lastClr="000000">
                <a:lumMod val="100000"/>
                <a:lumOff val="0"/>
              </a:sys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endParaRPr lang="tr-TR"/>
          </a:p>
        </p:txBody>
      </p:sp>
      <p:sp>
        <p:nvSpPr>
          <p:cNvPr id="11"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249027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0" name="İçerik Yer Tutucusu 9"/>
              <p:cNvGraphicFramePr>
                <a:graphicFrameLocks noGrp="1"/>
              </p:cNvGraphicFramePr>
              <p:nvPr>
                <p:ph idx="1"/>
                <p:extLst>
                  <p:ext uri="{D42A27DB-BD31-4B8C-83A1-F6EECF244321}">
                    <p14:modId xmlns:p14="http://schemas.microsoft.com/office/powerpoint/2010/main" val="2043484516"/>
                  </p:ext>
                </p:extLst>
              </p:nvPr>
            </p:nvGraphicFramePr>
            <p:xfrm>
              <a:off x="-2" y="44624"/>
              <a:ext cx="9110032" cy="7057998"/>
            </p:xfrm>
            <a:graphic>
              <a:graphicData uri="http://schemas.openxmlformats.org/drawingml/2006/table">
                <a:tbl>
                  <a:tblPr/>
                  <a:tblGrid>
                    <a:gridCol w="397247"/>
                    <a:gridCol w="308438"/>
                    <a:gridCol w="765691"/>
                    <a:gridCol w="551466"/>
                    <a:gridCol w="765691"/>
                    <a:gridCol w="551466"/>
                    <a:gridCol w="959513"/>
                    <a:gridCol w="342042"/>
                    <a:gridCol w="765691"/>
                    <a:gridCol w="95686"/>
                    <a:gridCol w="959513"/>
                    <a:gridCol w="765691"/>
                    <a:gridCol w="342042"/>
                    <a:gridCol w="656477"/>
                    <a:gridCol w="95686"/>
                    <a:gridCol w="787692"/>
                  </a:tblGrid>
                  <a:tr h="53998">
                    <a:tc gridSpan="14">
                      <a:txBody>
                        <a:bodyPr/>
                        <a:lstStyle/>
                        <a:p>
                          <a:pPr algn="just">
                            <a:spcBef>
                              <a:spcPts val="300"/>
                            </a:spcBef>
                            <a:spcAft>
                              <a:spcPts val="300"/>
                            </a:spcAft>
                            <a:tabLst>
                              <a:tab pos="304800" algn="l"/>
                              <a:tab pos="4001770" algn="ctr"/>
                            </a:tabLst>
                          </a:pPr>
                          <a:r>
                            <a:rPr lang="tr-TR" sz="1000" b="1" dirty="0">
                              <a:solidFill>
                                <a:srgbClr val="243F60"/>
                              </a:solidFill>
                              <a:effectLst/>
                              <a:latin typeface="Times New Roman"/>
                              <a:ea typeface="Times New Roman"/>
                            </a:rPr>
                            <a:t>		NUMUNE ALMA TUTANAĞI</a:t>
                          </a:r>
                          <a:endParaRPr lang="tr-TR" sz="1000" b="1" dirty="0">
                            <a:solidFill>
                              <a:srgbClr val="243F60"/>
                            </a:solidFill>
                            <a:effectLst/>
                            <a:latin typeface="Calibri"/>
                            <a:ea typeface="Times New Roman"/>
                          </a:endParaRPr>
                        </a:p>
                      </a:txBody>
                      <a:tcPr marL="58002" marR="58002" marT="0" marB="0">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just">
                            <a:spcBef>
                              <a:spcPts val="300"/>
                            </a:spcBef>
                            <a:spcAft>
                              <a:spcPts val="300"/>
                            </a:spcAft>
                          </a:pPr>
                          <a:r>
                            <a:rPr lang="tr-TR" sz="1000" b="0" u="none" strike="noStrike">
                              <a:solidFill>
                                <a:srgbClr val="4F81BD"/>
                              </a:solidFill>
                              <a:effectLst/>
                              <a:latin typeface="Times New Roman"/>
                              <a:ea typeface="Times New Roman"/>
                            </a:rPr>
                            <a:t> </a:t>
                          </a:r>
                          <a:endParaRPr lang="tr-TR" sz="1000" b="1">
                            <a:solidFill>
                              <a:srgbClr val="4F81BD"/>
                            </a:solidFill>
                            <a:effectLst/>
                            <a:latin typeface="Calibri"/>
                            <a:ea typeface="Times New Roman"/>
                          </a:endParaRPr>
                        </a:p>
                      </a:txBody>
                      <a:tcPr marL="58002" marR="58002" marT="0" marB="0">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143305">
                    <a:tc rowSpan="7" gridSpan="4">
                      <a:txBody>
                        <a:bodyPr/>
                        <a:lstStyle/>
                        <a:p>
                          <a:pPr>
                            <a:spcBef>
                              <a:spcPts val="600"/>
                            </a:spcBef>
                            <a:spcAft>
                              <a:spcPts val="0"/>
                            </a:spcAft>
                          </a:pPr>
                          <a:r>
                            <a:rPr lang="tr-TR" sz="1000">
                              <a:effectLst/>
                              <a:latin typeface="Times New Roman"/>
                              <a:ea typeface="Times New Roman"/>
                            </a:rPr>
                            <a:t>Numuneyi Alan Kurum </a:t>
                          </a:r>
                        </a:p>
                        <a:p>
                          <a:pPr>
                            <a:spcBef>
                              <a:spcPts val="600"/>
                            </a:spcBef>
                            <a:spcAft>
                              <a:spcPts val="0"/>
                            </a:spcAft>
                          </a:pPr>
                          <a:r>
                            <a:rPr lang="tr-TR" sz="1000">
                              <a:effectLst/>
                              <a:latin typeface="Times New Roman"/>
                              <a:ea typeface="Times New Roman"/>
                            </a:rPr>
                            <a:t>_________</a:t>
                          </a:r>
                          <a:r>
                            <a:rPr lang="tr-TR" sz="1000" i="1">
                              <a:effectLst/>
                              <a:latin typeface="Times New Roman"/>
                              <a:ea typeface="Times New Roman"/>
                            </a:rPr>
                            <a:t>_______________  </a:t>
                          </a:r>
                          <a:endParaRPr lang="tr-TR" sz="1000">
                            <a:effectLst/>
                            <a:latin typeface="Times New Roman"/>
                            <a:ea typeface="Times New Roman"/>
                          </a:endParaRPr>
                        </a:p>
                        <a:p>
                          <a:pPr>
                            <a:spcAft>
                              <a:spcPts val="0"/>
                            </a:spcAft>
                          </a:pPr>
                          <a:r>
                            <a:rPr lang="tr-TR" sz="1000">
                              <a:effectLst/>
                              <a:latin typeface="Times New Roman"/>
                              <a:ea typeface="Times New Roman"/>
                            </a:rPr>
                            <a:t> </a:t>
                          </a:r>
                        </a:p>
                        <a:p>
                          <a:pPr>
                            <a:spcAft>
                              <a:spcPts val="0"/>
                            </a:spcAft>
                          </a:pPr>
                          <a:r>
                            <a:rPr lang="tr-TR" sz="1000">
                              <a:effectLst/>
                              <a:latin typeface="Times New Roman"/>
                              <a:ea typeface="Times New Roman"/>
                            </a:rPr>
                            <a:t>Numuneye esas Resmi Talep Yazısının</a:t>
                          </a:r>
                        </a:p>
                        <a:p>
                          <a:pPr>
                            <a:spcAft>
                              <a:spcPts val="0"/>
                            </a:spcAft>
                          </a:pPr>
                          <a:r>
                            <a:rPr lang="tr-TR" sz="1000">
                              <a:effectLst/>
                              <a:latin typeface="Times New Roman"/>
                              <a:ea typeface="Times New Roman"/>
                            </a:rPr>
                            <a:t>Tarihi :   __/__/____              </a:t>
                          </a:r>
                        </a:p>
                        <a:p>
                          <a:pPr>
                            <a:spcAft>
                              <a:spcPts val="0"/>
                            </a:spcAft>
                          </a:pPr>
                          <a:r>
                            <a:rPr lang="tr-TR" sz="1000">
                              <a:effectLst/>
                              <a:latin typeface="Times New Roman"/>
                              <a:ea typeface="Times New Roman"/>
                            </a:rPr>
                            <a:t> </a:t>
                          </a:r>
                        </a:p>
                        <a:p>
                          <a:pPr>
                            <a:spcAft>
                              <a:spcPts val="0"/>
                            </a:spcAft>
                          </a:pPr>
                          <a:r>
                            <a:rPr lang="tr-TR" sz="1000">
                              <a:effectLst/>
                              <a:latin typeface="Times New Roman"/>
                              <a:ea typeface="Times New Roman"/>
                            </a:rPr>
                            <a:t>Sayısı :   </a:t>
                          </a:r>
                        </a:p>
                        <a:p>
                          <a:pPr>
                            <a:spcAft>
                              <a:spcPts val="0"/>
                            </a:spcAft>
                          </a:pPr>
                          <a:r>
                            <a:rPr lang="tr-TR" sz="1000">
                              <a:effectLst/>
                              <a:latin typeface="Times New Roman"/>
                              <a:ea typeface="Times New Roman"/>
                            </a:rPr>
                            <a:t> </a:t>
                          </a:r>
                        </a:p>
                      </a:txBody>
                      <a:tcPr marL="58002" marR="58002" marT="0" marB="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7" hMerge="1">
                      <a:txBody>
                        <a:bodyPr/>
                        <a:lstStyle/>
                        <a:p>
                          <a:endParaRPr lang="tr-TR"/>
                        </a:p>
                      </a:txBody>
                      <a:tcPr/>
                    </a:tc>
                    <a:tc rowSpan="7" hMerge="1">
                      <a:txBody>
                        <a:bodyPr/>
                        <a:lstStyle/>
                        <a:p>
                          <a:endParaRPr lang="tr-TR"/>
                        </a:p>
                      </a:txBody>
                      <a:tcPr/>
                    </a:tc>
                    <a:tc rowSpan="7" hMerge="1">
                      <a:txBody>
                        <a:bodyPr/>
                        <a:lstStyle/>
                        <a:p>
                          <a:endParaRPr lang="tr-TR"/>
                        </a:p>
                      </a:txBody>
                      <a:tcPr/>
                    </a:tc>
                    <a:tc gridSpan="5">
                      <a:txBody>
                        <a:bodyPr/>
                        <a:lstStyle/>
                        <a:p>
                          <a:pPr>
                            <a:spcBef>
                              <a:spcPts val="300"/>
                            </a:spcBef>
                            <a:spcAft>
                              <a:spcPts val="300"/>
                            </a:spcAft>
                          </a:pPr>
                          <a:r>
                            <a:rPr lang="tr-TR" sz="1000">
                              <a:effectLst/>
                              <a:latin typeface="Times New Roman"/>
                              <a:ea typeface="Times New Roman"/>
                            </a:rPr>
                            <a:t> Numune Alınan Yerin/Noktanın</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spcBef>
                              <a:spcPts val="300"/>
                            </a:spcBef>
                            <a:spcAft>
                              <a:spcPts val="300"/>
                            </a:spcAft>
                            <a:tabLst>
                              <a:tab pos="7494905" algn="l"/>
                            </a:tabLst>
                          </a:pPr>
                          <a:r>
                            <a:rPr lang="tr-TR" sz="1000">
                              <a:effectLst/>
                              <a:latin typeface="Times New Roman"/>
                              <a:ea typeface="Times New Roman"/>
                            </a:rPr>
                            <a:t>Numunenin</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2293">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spcBef>
                              <a:spcPts val="300"/>
                            </a:spcBef>
                            <a:spcAft>
                              <a:spcPts val="300"/>
                            </a:spcAft>
                          </a:pPr>
                          <a:r>
                            <a:rPr lang="tr-TR" sz="1000">
                              <a:effectLst/>
                              <a:latin typeface="Times New Roman"/>
                              <a:ea typeface="Times New Roman"/>
                            </a:rPr>
                            <a:t>Havza/İl/Mevkii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3">
                      <a:txBody>
                        <a:bodyPr/>
                        <a:lstStyle/>
                        <a:p>
                          <a:pPr>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Cinsi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2293">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spcBef>
                              <a:spcPts val="300"/>
                            </a:spcBef>
                            <a:spcAft>
                              <a:spcPts val="300"/>
                            </a:spcAft>
                          </a:pPr>
                          <a:r>
                            <a:rPr lang="tr-TR" sz="1000">
                              <a:effectLst/>
                              <a:latin typeface="Times New Roman"/>
                              <a:ea typeface="Times New Roman"/>
                            </a:rPr>
                            <a:t>Koordinat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X:</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lgn="just">
                            <a:spcBef>
                              <a:spcPts val="300"/>
                            </a:spcBef>
                            <a:spcAft>
                              <a:spcPts val="300"/>
                            </a:spcAft>
                          </a:pPr>
                          <a:r>
                            <a:rPr lang="tr-TR" sz="1000">
                              <a:effectLst/>
                              <a:latin typeface="Times New Roman"/>
                              <a:ea typeface="Times New Roman"/>
                            </a:rPr>
                            <a:t>Y:</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Tarihi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__/__/____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344">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rowSpan="2" gridSpan="2">
                      <a:txBody>
                        <a:bodyPr/>
                        <a:lstStyle/>
                        <a:p>
                          <a:pPr>
                            <a:spcBef>
                              <a:spcPts val="300"/>
                            </a:spcBef>
                            <a:spcAft>
                              <a:spcPts val="300"/>
                            </a:spcAft>
                          </a:pPr>
                          <a:r>
                            <a:rPr lang="tr-TR" sz="1000">
                              <a:effectLst/>
                              <a:latin typeface="Times New Roman"/>
                              <a:ea typeface="Times New Roman"/>
                            </a:rPr>
                            <a:t>Hava Sıcaklığı(˚C)</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gridSpan="3">
                      <a:txBody>
                        <a:bodyPr/>
                        <a:lstStyle/>
                        <a:p>
                          <a:pPr>
                            <a:spcBef>
                              <a:spcPts val="300"/>
                            </a:spcBef>
                            <a:spcAft>
                              <a:spcPts val="300"/>
                            </a:spcAft>
                          </a:pPr>
                          <a:r>
                            <a:rPr lang="tr-TR" sz="1000">
                              <a:effectLst/>
                              <a:latin typeface="Times New Roman"/>
                              <a:ea typeface="Times New Roman"/>
                            </a:rPr>
                            <a:t> </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Saati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___:____</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344">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vMerge="1">
                      <a:txBody>
                        <a:bodyPr/>
                        <a:lstStyle/>
                        <a:p>
                          <a:endParaRPr lang="tr-TR"/>
                        </a:p>
                      </a:txBody>
                      <a:tcPr/>
                    </a:tc>
                    <a:tc hMerge="1"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Maksadı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69173">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rowSpan="2" gridSpan="2">
                      <a:txBody>
                        <a:bodyPr/>
                        <a:lstStyle/>
                        <a:p>
                          <a:pPr>
                            <a:spcBef>
                              <a:spcPts val="300"/>
                            </a:spcBef>
                            <a:spcAft>
                              <a:spcPts val="300"/>
                            </a:spcAft>
                          </a:pPr>
                          <a:r>
                            <a:rPr lang="tr-TR" sz="1000">
                              <a:effectLst/>
                              <a:latin typeface="Times New Roman"/>
                              <a:ea typeface="Times New Roman"/>
                            </a:rPr>
                            <a:t>Hava Durumu</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gridSpan="3">
                      <a:txBody>
                        <a:bodyPr/>
                        <a:lstStyle/>
                        <a:p>
                          <a:pPr algn="ctr">
                            <a:spcBef>
                              <a:spcPts val="300"/>
                            </a:spcBef>
                            <a:spcAft>
                              <a:spcPts val="300"/>
                            </a:spcAft>
                          </a:pPr>
                          <a:r>
                            <a:rPr lang="tr-TR" sz="1000">
                              <a:effectLst/>
                              <a:latin typeface="Times New Roman"/>
                              <a:ea typeface="Times New Roman"/>
                            </a:rPr>
                            <a:t> </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Kuyu Adı/Kuyu Sahibi (Şahıs/Kooperatif/DSİ vb.)</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2293">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vMerge="1">
                      <a:txBody>
                        <a:bodyPr/>
                        <a:lstStyle/>
                        <a:p>
                          <a:endParaRPr lang="tr-TR"/>
                        </a:p>
                      </a:txBody>
                      <a:tcPr/>
                    </a:tc>
                    <a:tc hMerge="1"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Kuyu No</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55733">
                    <a:tc gridSpan="16">
                      <a:txBody>
                        <a:bodyPr/>
                        <a:lstStyle/>
                        <a:p>
                          <a:pPr algn="just">
                            <a:spcBef>
                              <a:spcPts val="300"/>
                            </a:spcBef>
                            <a:spcAft>
                              <a:spcPts val="300"/>
                            </a:spcAft>
                          </a:pPr>
                          <a:r>
                            <a:rPr lang="tr-TR" sz="1000">
                              <a:effectLst/>
                              <a:latin typeface="Times New Roman"/>
                              <a:ea typeface="Times New Roman"/>
                            </a:rPr>
                            <a:t>Şahit Numune Teslimi:           İstenmemiştir                İstenmiştir__________ adet numune alınmış olup  _______ adet şahit numune teslim edilmiştir.</a:t>
                          </a:r>
                        </a:p>
                        <a:p>
                          <a:pPr algn="just">
                            <a:spcBef>
                              <a:spcPts val="300"/>
                            </a:spcBef>
                            <a:spcAft>
                              <a:spcPts val="300"/>
                            </a:spcAft>
                          </a:pPr>
                          <a:r>
                            <a:rPr lang="tr-TR" sz="1000">
                              <a:effectLst/>
                              <a:latin typeface="Times New Roman"/>
                              <a:ea typeface="Times New Roman"/>
                            </a:rPr>
                            <a:t>Numunenin Alınış Şekli :                Anlık          Kompozit (2 Saatlik)         Kompozit (24 Saatlik)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11467">
                    <a:tc rowSpan="7">
                      <a:txBody>
                        <a:bodyPr/>
                        <a:lstStyle/>
                        <a:p>
                          <a:pPr marL="71755" marR="71755" algn="ctr">
                            <a:spcAft>
                              <a:spcPts val="0"/>
                            </a:spcAft>
                          </a:pPr>
                          <a:r>
                            <a:rPr lang="tr-TR" sz="1000" b="1">
                              <a:effectLst/>
                              <a:latin typeface="Times New Roman"/>
                              <a:ea typeface="Times New Roman"/>
                            </a:rPr>
                            <a:t>Arazi - Ölçümleri</a:t>
                          </a:r>
                          <a:endParaRPr lang="tr-TR" sz="1000">
                            <a:effectLst/>
                            <a:latin typeface="Times New Roman"/>
                            <a:ea typeface="Times New Roman"/>
                          </a:endParaRPr>
                        </a:p>
                      </a:txBody>
                      <a:tcPr marL="58002" marR="58002" marT="0" marB="0" vert="vert27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Yerüstü Su Numunesi</a:t>
                          </a:r>
                          <a:endParaRPr lang="tr-TR" sz="1000">
                            <a:effectLst/>
                            <a:latin typeface="Times New Roman"/>
                            <a:ea typeface="Times New Roman"/>
                          </a:endParaRPr>
                        </a:p>
                      </a:txBody>
                      <a:tcPr marL="58002" marR="58002" marT="0" marB="0" vert="vert27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spcBef>
                              <a:spcPts val="300"/>
                            </a:spcBef>
                            <a:spcAft>
                              <a:spcPts val="300"/>
                            </a:spcAft>
                            <a:tabLst>
                              <a:tab pos="7494905" algn="l"/>
                            </a:tabLst>
                          </a:pPr>
                          <a:r>
                            <a:rPr lang="tr-TR" sz="1000">
                              <a:effectLst/>
                              <a:latin typeface="Times New Roman"/>
                              <a:ea typeface="Times New Roman"/>
                            </a:rPr>
                            <a:t>Numune Sıcaklığı (˚C)</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dirty="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Yeraltı suyu numunesi </a:t>
                          </a:r>
                          <a:endParaRPr lang="tr-TR" sz="1000">
                            <a:effectLst/>
                            <a:latin typeface="Times New Roman"/>
                            <a:ea typeface="Times New Roman"/>
                          </a:endParaRPr>
                        </a:p>
                      </a:txBody>
                      <a:tcPr marL="58002" marR="58002" marT="0" marB="0" vert="vert27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3">
                      <a:txBody>
                        <a:bodyPr/>
                        <a:lstStyle/>
                        <a:p>
                          <a:pPr>
                            <a:spcBef>
                              <a:spcPts val="300"/>
                            </a:spcBef>
                            <a:spcAft>
                              <a:spcPts val="300"/>
                            </a:spcAft>
                            <a:tabLst>
                              <a:tab pos="7494905" algn="l"/>
                            </a:tabLst>
                          </a:pPr>
                          <a:r>
                            <a:rPr lang="tr-TR" sz="1000">
                              <a:effectLst/>
                              <a:latin typeface="Times New Roman"/>
                              <a:ea typeface="Times New Roman"/>
                            </a:rPr>
                            <a:t>Toplam kuyu derinliği(</a:t>
                          </a:r>
                          <a14:m>
                            <m:oMath xmlns:m="http://schemas.openxmlformats.org/officeDocument/2006/math">
                              <m:r>
                                <a:rPr lang="tr-TR" sz="1000" i="1">
                                  <a:effectLst/>
                                  <a:latin typeface="Cambria Math"/>
                                  <a:ea typeface="Times New Roman"/>
                                </a:rPr>
                                <m:t>𝑑</m:t>
                              </m:r>
                            </m:oMath>
                          </a14:m>
                          <a:r>
                            <a:rPr lang="tr-TR" sz="1000">
                              <a:effectLst/>
                              <a:latin typeface="Times New Roman"/>
                              <a:ea typeface="Times New Roman"/>
                            </a:rPr>
                            <a:t>2)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Sediment numunesi</a:t>
                          </a:r>
                          <a:endParaRPr lang="tr-TR" sz="1000">
                            <a:effectLst/>
                            <a:latin typeface="Times New Roman"/>
                            <a:ea typeface="Times New Roman"/>
                          </a:endParaRPr>
                        </a:p>
                      </a:txBody>
                      <a:tcPr marL="58002" marR="58002" marT="0" marB="0" vert="vert27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spcBef>
                              <a:spcPts val="300"/>
                            </a:spcBef>
                            <a:spcAft>
                              <a:spcPts val="300"/>
                            </a:spcAft>
                            <a:tabLst>
                              <a:tab pos="7494905" algn="l"/>
                            </a:tabLst>
                          </a:pPr>
                          <a:r>
                            <a:rPr lang="tr-TR" sz="1000">
                              <a:effectLst/>
                              <a:latin typeface="Times New Roman"/>
                              <a:ea typeface="Times New Roman"/>
                            </a:rPr>
                            <a:t>Sediment üzerindeki suyun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569173">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pH</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dirty="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Su yüzeyine kadar derinlik(</a:t>
                          </a:r>
                          <a14:m>
                            <m:oMath xmlns:m="http://schemas.openxmlformats.org/officeDocument/2006/math">
                              <m:r>
                                <a:rPr lang="tr-TR" sz="1000" i="1">
                                  <a:effectLst/>
                                  <a:latin typeface="Cambria Math"/>
                                  <a:ea typeface="Times New Roman"/>
                                </a:rPr>
                                <m:t>𝑑</m:t>
                              </m:r>
                            </m:oMath>
                          </a14:m>
                          <a:r>
                            <a:rPr lang="tr-TR" sz="1000">
                              <a:effectLst/>
                              <a:latin typeface="Times New Roman"/>
                              <a:ea typeface="Times New Roman"/>
                            </a:rPr>
                            <a:t>1)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Sediment örnekleme derinliği  (cm)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284587">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Elektriksel İletkenlik (µS/cm)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Numune alma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Örnekleme ekipmanı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142293">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Tuzluluk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Kuyu çapı (cm)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pH</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284587">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dirty="0">
                              <a:effectLst/>
                              <a:latin typeface="Times New Roman"/>
                              <a:ea typeface="Times New Roman"/>
                            </a:rPr>
                            <a:t>Oksijen Doygunluğu (%) / Çözünmüş Oksijen (mg/L)</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Numune alma yöntemi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Renk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42688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Derinlik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rowSpan="2" gridSpan="3">
                      <a:txBody>
                        <a:bodyPr/>
                        <a:lstStyle/>
                        <a:p>
                          <a:pPr>
                            <a:spcBef>
                              <a:spcPts val="300"/>
                            </a:spcBef>
                            <a:spcAft>
                              <a:spcPts val="300"/>
                            </a:spcAft>
                            <a:tabLst>
                              <a:tab pos="7494905" algn="l"/>
                            </a:tabLst>
                          </a:pPr>
                          <a:r>
                            <a:rPr lang="tr-TR" sz="1000">
                              <a:effectLst/>
                              <a:latin typeface="Times New Roman"/>
                              <a:ea typeface="Times New Roman"/>
                            </a:rPr>
                            <a:t>Kuyu tahliye yöntemi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rowSpan="2">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Parçacık boyutu tanımı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142293">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Secchi Diski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Koku</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426880">
                    <a:tc rowSpan="4">
                      <a:txBody>
                        <a:bodyPr/>
                        <a:lstStyle/>
                        <a:p>
                          <a:pPr marL="36195" marR="71755" algn="ctr">
                            <a:spcAft>
                              <a:spcPts val="0"/>
                            </a:spcAft>
                          </a:pPr>
                          <a:r>
                            <a:rPr lang="tr-TR" sz="1000" b="1">
                              <a:effectLst/>
                              <a:latin typeface="Times New Roman"/>
                              <a:ea typeface="Times New Roman"/>
                            </a:rPr>
                            <a:t>Numune Kapları</a:t>
                          </a:r>
                          <a:endParaRPr lang="tr-TR" sz="1000">
                            <a:effectLst/>
                            <a:latin typeface="Times New Roman"/>
                            <a:ea typeface="Times New Roman"/>
                          </a:endParaRPr>
                        </a:p>
                      </a:txBody>
                      <a:tcPr marL="58002" marR="58002" marT="0" marB="0" vert="vert27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tr-TR" sz="1000" b="1">
                              <a:effectLst/>
                              <a:latin typeface="Times New Roman"/>
                              <a:ea typeface="Times New Roman"/>
                            </a:rPr>
                            <a:t>Kap No</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ctr">
                            <a:spcAft>
                              <a:spcPts val="0"/>
                            </a:spcAft>
                          </a:pPr>
                          <a:r>
                            <a:rPr lang="tr-TR" sz="1000" b="1">
                              <a:effectLst/>
                              <a:latin typeface="Times New Roman"/>
                              <a:ea typeface="Times New Roman"/>
                            </a:rPr>
                            <a:t>Numune Kabı Cinsi</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a:spcAft>
                              <a:spcPts val="0"/>
                            </a:spcAft>
                          </a:pPr>
                          <a:r>
                            <a:rPr lang="tr-TR" sz="1000" b="1" kern="0">
                              <a:effectLst/>
                              <a:latin typeface="Calibri"/>
                              <a:ea typeface="Times New Roman"/>
                            </a:rPr>
                            <a:t>Numune Miktarı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ctr">
                            <a:spcAft>
                              <a:spcPts val="0"/>
                            </a:spcAft>
                          </a:pPr>
                          <a:r>
                            <a:rPr lang="tr-TR" sz="1000" b="1">
                              <a:effectLst/>
                              <a:latin typeface="Times New Roman"/>
                              <a:ea typeface="Times New Roman"/>
                            </a:rPr>
                            <a:t>Bakılacak Parametre(ler)</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spcAft>
                              <a:spcPts val="0"/>
                            </a:spcAft>
                          </a:pPr>
                          <a:r>
                            <a:rPr lang="tr-TR" sz="1000" b="1">
                              <a:effectLst/>
                              <a:latin typeface="Times New Roman"/>
                              <a:ea typeface="Times New Roman"/>
                            </a:rPr>
                            <a:t>Koruma Önlemi</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algn="ctr">
                            <a:spcAft>
                              <a:spcPts val="0"/>
                            </a:spcAft>
                          </a:pPr>
                          <a:r>
                            <a:rPr lang="tr-TR" sz="1000" b="1" kern="0">
                              <a:effectLst/>
                              <a:latin typeface="Calibri"/>
                              <a:ea typeface="Times New Roman"/>
                            </a:rPr>
                            <a:t>Özel Notlar</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5082">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3836">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3836">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62059">
                    <a:tc gridSpan="16">
                      <a:txBody>
                        <a:bodyPr/>
                        <a:lstStyle/>
                        <a:p>
                          <a:pPr>
                            <a:lnSpc>
                              <a:spcPct val="115000"/>
                            </a:lnSpc>
                            <a:spcAft>
                              <a:spcPts val="600"/>
                            </a:spcAft>
                          </a:pPr>
                          <a:r>
                            <a:rPr lang="tr-TR" sz="1000" b="1" dirty="0">
                              <a:effectLst/>
                              <a:latin typeface="Times New Roman"/>
                              <a:ea typeface="Times New Roman"/>
                            </a:rPr>
                            <a:t>İşbu tutanak tarafımızca imza altına alınmış olup, yukarıda nitelikleri belirtilen numune tesis sahibi veya vekil gözetiminde yerinde alınarak ambalajlanmış ve mühürlenmiştir. </a:t>
                          </a:r>
                          <a:endParaRPr lang="tr-TR" sz="1000" dirty="0">
                            <a:effectLst/>
                            <a:latin typeface="Times New Roman"/>
                            <a:ea typeface="Times New Roman"/>
                          </a:endParaRPr>
                        </a:p>
                        <a:p>
                          <a:pPr>
                            <a:lnSpc>
                              <a:spcPct val="115000"/>
                            </a:lnSpc>
                            <a:spcAft>
                              <a:spcPts val="600"/>
                            </a:spcAft>
                          </a:pPr>
                          <a:r>
                            <a:rPr lang="tr-TR" sz="1000" dirty="0">
                              <a:effectLst/>
                              <a:latin typeface="Times New Roman"/>
                              <a:ea typeface="Times New Roman"/>
                            </a:rPr>
                            <a:t>Tutanağın ek sayfası               </a:t>
                          </a:r>
                          <a:r>
                            <a:rPr lang="tr-TR" sz="1000" dirty="0">
                              <a:effectLst/>
                              <a:latin typeface="Times New Roman"/>
                              <a:ea typeface="Times New Roman"/>
                              <a:sym typeface="Symbol"/>
                            </a:rPr>
                            <a:t></a:t>
                          </a:r>
                          <a:r>
                            <a:rPr lang="tr-TR" sz="1000" dirty="0">
                              <a:effectLst/>
                              <a:latin typeface="Times New Roman"/>
                              <a:ea typeface="Times New Roman"/>
                            </a:rPr>
                            <a:t> vardır (… sayfa)       </a:t>
                          </a:r>
                          <a:r>
                            <a:rPr lang="tr-TR" sz="1000" dirty="0">
                              <a:effectLst/>
                              <a:latin typeface="Times New Roman"/>
                              <a:ea typeface="Times New Roman"/>
                              <a:sym typeface="Symbol"/>
                            </a:rPr>
                            <a:t></a:t>
                          </a:r>
                          <a:r>
                            <a:rPr lang="tr-TR" sz="1000" dirty="0">
                              <a:effectLst/>
                              <a:latin typeface="Times New Roman"/>
                              <a:ea typeface="Times New Roman"/>
                            </a:rPr>
                            <a:t> yoktur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3637">
                    <a:tc gridSpan="16">
                      <a:txBody>
                        <a:bodyPr/>
                        <a:lstStyle/>
                        <a:p>
                          <a:pPr algn="ctr">
                            <a:lnSpc>
                              <a:spcPct val="115000"/>
                            </a:lnSpc>
                            <a:spcBef>
                              <a:spcPts val="300"/>
                            </a:spcBef>
                            <a:spcAft>
                              <a:spcPts val="0"/>
                            </a:spcAft>
                          </a:pPr>
                          <a:r>
                            <a:rPr lang="tr-TR" sz="1000" b="1">
                              <a:effectLst/>
                              <a:latin typeface="Times New Roman"/>
                              <a:ea typeface="Times New Roman"/>
                            </a:rPr>
                            <a:t>Yetkili İmzalar</a:t>
                          </a:r>
                          <a:endParaRPr lang="tr-TR" sz="1000">
                            <a:effectLst/>
                            <a:latin typeface="Times New Roman"/>
                            <a:ea typeface="Times New Roman"/>
                          </a:endParaRP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2316">
                    <a:tc gridSpan="16">
                      <a:txBody>
                        <a:bodyPr/>
                        <a:lstStyle/>
                        <a:p>
                          <a:pPr algn="just">
                            <a:lnSpc>
                              <a:spcPct val="115000"/>
                            </a:lnSpc>
                            <a:spcBef>
                              <a:spcPts val="300"/>
                            </a:spcBef>
                            <a:spcAft>
                              <a:spcPts val="300"/>
                            </a:spcAft>
                          </a:pPr>
                          <a:r>
                            <a:rPr lang="tr-TR" sz="1000" dirty="0">
                              <a:effectLst/>
                              <a:latin typeface="Times New Roman"/>
                              <a:ea typeface="Times New Roman"/>
                            </a:rPr>
                            <a:t> </a:t>
                          </a:r>
                        </a:p>
                        <a:p>
                          <a:pPr algn="just">
                            <a:lnSpc>
                              <a:spcPct val="115000"/>
                            </a:lnSpc>
                            <a:spcBef>
                              <a:spcPts val="300"/>
                            </a:spcBef>
                            <a:spcAft>
                              <a:spcPts val="300"/>
                            </a:spcAft>
                          </a:pPr>
                          <a:r>
                            <a:rPr lang="tr-TR" sz="1000" dirty="0">
                              <a:effectLst/>
                              <a:latin typeface="Times New Roman"/>
                              <a:ea typeface="Times New Roman"/>
                            </a:rPr>
                            <a:t>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mc:Choice>
        <mc:Fallback xmlns="">
          <p:graphicFrame>
            <p:nvGraphicFramePr>
              <p:cNvPr id="10" name="İçerik Yer Tutucusu 9"/>
              <p:cNvGraphicFramePr>
                <a:graphicFrameLocks noGrp="1"/>
              </p:cNvGraphicFramePr>
              <p:nvPr>
                <p:ph idx="1"/>
                <p:extLst>
                  <p:ext uri="{D42A27DB-BD31-4B8C-83A1-F6EECF244321}">
                    <p14:modId xmlns:p14="http://schemas.microsoft.com/office/powerpoint/2010/main" val="2043484516"/>
                  </p:ext>
                </p:extLst>
              </p:nvPr>
            </p:nvGraphicFramePr>
            <p:xfrm>
              <a:off x="-2" y="44624"/>
              <a:ext cx="9110032" cy="7057998"/>
            </p:xfrm>
            <a:graphic>
              <a:graphicData uri="http://schemas.openxmlformats.org/drawingml/2006/table">
                <a:tbl>
                  <a:tblPr/>
                  <a:tblGrid>
                    <a:gridCol w="397247"/>
                    <a:gridCol w="308438"/>
                    <a:gridCol w="765691"/>
                    <a:gridCol w="551466"/>
                    <a:gridCol w="765691"/>
                    <a:gridCol w="551466"/>
                    <a:gridCol w="959513"/>
                    <a:gridCol w="342042"/>
                    <a:gridCol w="765691"/>
                    <a:gridCol w="95686"/>
                    <a:gridCol w="959513"/>
                    <a:gridCol w="765691"/>
                    <a:gridCol w="342042"/>
                    <a:gridCol w="656477"/>
                    <a:gridCol w="95686"/>
                    <a:gridCol w="787692"/>
                  </a:tblGrid>
                  <a:tr h="152400">
                    <a:tc gridSpan="14">
                      <a:txBody>
                        <a:bodyPr/>
                        <a:lstStyle/>
                        <a:p>
                          <a:pPr algn="just">
                            <a:spcBef>
                              <a:spcPts val="300"/>
                            </a:spcBef>
                            <a:spcAft>
                              <a:spcPts val="300"/>
                            </a:spcAft>
                            <a:tabLst>
                              <a:tab pos="304800" algn="l"/>
                              <a:tab pos="4001770" algn="ctr"/>
                            </a:tabLst>
                          </a:pPr>
                          <a:r>
                            <a:rPr lang="tr-TR" sz="1000" b="1" dirty="0">
                              <a:solidFill>
                                <a:srgbClr val="243F60"/>
                              </a:solidFill>
                              <a:effectLst/>
                              <a:latin typeface="Times New Roman"/>
                              <a:ea typeface="Times New Roman"/>
                            </a:rPr>
                            <a:t>		NUMUNE ALMA TUTANAĞI</a:t>
                          </a:r>
                          <a:endParaRPr lang="tr-TR" sz="1000" b="1" dirty="0">
                            <a:solidFill>
                              <a:srgbClr val="243F60"/>
                            </a:solidFill>
                            <a:effectLst/>
                            <a:latin typeface="Calibri"/>
                            <a:ea typeface="Times New Roman"/>
                          </a:endParaRPr>
                        </a:p>
                      </a:txBody>
                      <a:tcPr marL="58002" marR="58002" marT="0" marB="0">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just">
                            <a:spcBef>
                              <a:spcPts val="300"/>
                            </a:spcBef>
                            <a:spcAft>
                              <a:spcPts val="300"/>
                            </a:spcAft>
                          </a:pPr>
                          <a:r>
                            <a:rPr lang="tr-TR" sz="1000" b="0" u="none" strike="noStrike">
                              <a:solidFill>
                                <a:srgbClr val="4F81BD"/>
                              </a:solidFill>
                              <a:effectLst/>
                              <a:latin typeface="Times New Roman"/>
                              <a:ea typeface="Times New Roman"/>
                            </a:rPr>
                            <a:t> </a:t>
                          </a:r>
                          <a:endParaRPr lang="tr-TR" sz="1000" b="1">
                            <a:solidFill>
                              <a:srgbClr val="4F81BD"/>
                            </a:solidFill>
                            <a:effectLst/>
                            <a:latin typeface="Calibri"/>
                            <a:ea typeface="Times New Roman"/>
                          </a:endParaRPr>
                        </a:p>
                      </a:txBody>
                      <a:tcPr marL="58002" marR="58002" marT="0" marB="0">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152400">
                    <a:tc rowSpan="7" gridSpan="4">
                      <a:txBody>
                        <a:bodyPr/>
                        <a:lstStyle/>
                        <a:p>
                          <a:pPr>
                            <a:spcBef>
                              <a:spcPts val="600"/>
                            </a:spcBef>
                            <a:spcAft>
                              <a:spcPts val="0"/>
                            </a:spcAft>
                          </a:pPr>
                          <a:r>
                            <a:rPr lang="tr-TR" sz="1000">
                              <a:effectLst/>
                              <a:latin typeface="Times New Roman"/>
                              <a:ea typeface="Times New Roman"/>
                            </a:rPr>
                            <a:t>Numuneyi Alan Kurum </a:t>
                          </a:r>
                        </a:p>
                        <a:p>
                          <a:pPr>
                            <a:spcBef>
                              <a:spcPts val="600"/>
                            </a:spcBef>
                            <a:spcAft>
                              <a:spcPts val="0"/>
                            </a:spcAft>
                          </a:pPr>
                          <a:r>
                            <a:rPr lang="tr-TR" sz="1000">
                              <a:effectLst/>
                              <a:latin typeface="Times New Roman"/>
                              <a:ea typeface="Times New Roman"/>
                            </a:rPr>
                            <a:t>_________</a:t>
                          </a:r>
                          <a:r>
                            <a:rPr lang="tr-TR" sz="1000" i="1">
                              <a:effectLst/>
                              <a:latin typeface="Times New Roman"/>
                              <a:ea typeface="Times New Roman"/>
                            </a:rPr>
                            <a:t>_______________  </a:t>
                          </a:r>
                          <a:endParaRPr lang="tr-TR" sz="1000">
                            <a:effectLst/>
                            <a:latin typeface="Times New Roman"/>
                            <a:ea typeface="Times New Roman"/>
                          </a:endParaRPr>
                        </a:p>
                        <a:p>
                          <a:pPr>
                            <a:spcAft>
                              <a:spcPts val="0"/>
                            </a:spcAft>
                          </a:pPr>
                          <a:r>
                            <a:rPr lang="tr-TR" sz="1000">
                              <a:effectLst/>
                              <a:latin typeface="Times New Roman"/>
                              <a:ea typeface="Times New Roman"/>
                            </a:rPr>
                            <a:t> </a:t>
                          </a:r>
                        </a:p>
                        <a:p>
                          <a:pPr>
                            <a:spcAft>
                              <a:spcPts val="0"/>
                            </a:spcAft>
                          </a:pPr>
                          <a:r>
                            <a:rPr lang="tr-TR" sz="1000">
                              <a:effectLst/>
                              <a:latin typeface="Times New Roman"/>
                              <a:ea typeface="Times New Roman"/>
                            </a:rPr>
                            <a:t>Numuneye esas Resmi Talep Yazısının</a:t>
                          </a:r>
                        </a:p>
                        <a:p>
                          <a:pPr>
                            <a:spcAft>
                              <a:spcPts val="0"/>
                            </a:spcAft>
                          </a:pPr>
                          <a:r>
                            <a:rPr lang="tr-TR" sz="1000">
                              <a:effectLst/>
                              <a:latin typeface="Times New Roman"/>
                              <a:ea typeface="Times New Roman"/>
                            </a:rPr>
                            <a:t>Tarihi :   __/__/____              </a:t>
                          </a:r>
                        </a:p>
                        <a:p>
                          <a:pPr>
                            <a:spcAft>
                              <a:spcPts val="0"/>
                            </a:spcAft>
                          </a:pPr>
                          <a:r>
                            <a:rPr lang="tr-TR" sz="1000">
                              <a:effectLst/>
                              <a:latin typeface="Times New Roman"/>
                              <a:ea typeface="Times New Roman"/>
                            </a:rPr>
                            <a:t> </a:t>
                          </a:r>
                        </a:p>
                        <a:p>
                          <a:pPr>
                            <a:spcAft>
                              <a:spcPts val="0"/>
                            </a:spcAft>
                          </a:pPr>
                          <a:r>
                            <a:rPr lang="tr-TR" sz="1000">
                              <a:effectLst/>
                              <a:latin typeface="Times New Roman"/>
                              <a:ea typeface="Times New Roman"/>
                            </a:rPr>
                            <a:t>Sayısı :   </a:t>
                          </a:r>
                        </a:p>
                        <a:p>
                          <a:pPr>
                            <a:spcAft>
                              <a:spcPts val="0"/>
                            </a:spcAft>
                          </a:pPr>
                          <a:r>
                            <a:rPr lang="tr-TR" sz="1000">
                              <a:effectLst/>
                              <a:latin typeface="Times New Roman"/>
                              <a:ea typeface="Times New Roman"/>
                            </a:rPr>
                            <a:t> </a:t>
                          </a:r>
                        </a:p>
                      </a:txBody>
                      <a:tcPr marL="58002" marR="58002" marT="0" marB="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7" hMerge="1">
                      <a:txBody>
                        <a:bodyPr/>
                        <a:lstStyle/>
                        <a:p>
                          <a:endParaRPr lang="tr-TR"/>
                        </a:p>
                      </a:txBody>
                      <a:tcPr/>
                    </a:tc>
                    <a:tc rowSpan="7" hMerge="1">
                      <a:txBody>
                        <a:bodyPr/>
                        <a:lstStyle/>
                        <a:p>
                          <a:endParaRPr lang="tr-TR"/>
                        </a:p>
                      </a:txBody>
                      <a:tcPr/>
                    </a:tc>
                    <a:tc rowSpan="7" hMerge="1">
                      <a:txBody>
                        <a:bodyPr/>
                        <a:lstStyle/>
                        <a:p>
                          <a:endParaRPr lang="tr-TR"/>
                        </a:p>
                      </a:txBody>
                      <a:tcPr/>
                    </a:tc>
                    <a:tc gridSpan="5">
                      <a:txBody>
                        <a:bodyPr/>
                        <a:lstStyle/>
                        <a:p>
                          <a:pPr>
                            <a:spcBef>
                              <a:spcPts val="300"/>
                            </a:spcBef>
                            <a:spcAft>
                              <a:spcPts val="300"/>
                            </a:spcAft>
                          </a:pPr>
                          <a:r>
                            <a:rPr lang="tr-TR" sz="1000">
                              <a:effectLst/>
                              <a:latin typeface="Times New Roman"/>
                              <a:ea typeface="Times New Roman"/>
                            </a:rPr>
                            <a:t> Numune Alınan Yerin/Noktanın</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spcBef>
                              <a:spcPts val="300"/>
                            </a:spcBef>
                            <a:spcAft>
                              <a:spcPts val="300"/>
                            </a:spcAft>
                            <a:tabLst>
                              <a:tab pos="7494905" algn="l"/>
                            </a:tabLst>
                          </a:pPr>
                          <a:r>
                            <a:rPr lang="tr-TR" sz="1000">
                              <a:effectLst/>
                              <a:latin typeface="Times New Roman"/>
                              <a:ea typeface="Times New Roman"/>
                            </a:rPr>
                            <a:t>Numunenin</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2400">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spcBef>
                              <a:spcPts val="300"/>
                            </a:spcBef>
                            <a:spcAft>
                              <a:spcPts val="300"/>
                            </a:spcAft>
                          </a:pPr>
                          <a:r>
                            <a:rPr lang="tr-TR" sz="1000">
                              <a:effectLst/>
                              <a:latin typeface="Times New Roman"/>
                              <a:ea typeface="Times New Roman"/>
                            </a:rPr>
                            <a:t>Havza/İl/Mevkii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3">
                      <a:txBody>
                        <a:bodyPr/>
                        <a:lstStyle/>
                        <a:p>
                          <a:pPr>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Cinsi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2400">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spcBef>
                              <a:spcPts val="300"/>
                            </a:spcBef>
                            <a:spcAft>
                              <a:spcPts val="300"/>
                            </a:spcAft>
                          </a:pPr>
                          <a:r>
                            <a:rPr lang="tr-TR" sz="1000">
                              <a:effectLst/>
                              <a:latin typeface="Times New Roman"/>
                              <a:ea typeface="Times New Roman"/>
                            </a:rPr>
                            <a:t>Koordinat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X:</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lgn="just">
                            <a:spcBef>
                              <a:spcPts val="300"/>
                            </a:spcBef>
                            <a:spcAft>
                              <a:spcPts val="300"/>
                            </a:spcAft>
                          </a:pPr>
                          <a:r>
                            <a:rPr lang="tr-TR" sz="1000">
                              <a:effectLst/>
                              <a:latin typeface="Times New Roman"/>
                              <a:ea typeface="Times New Roman"/>
                            </a:rPr>
                            <a:t>Y:</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Tarihi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__/__/____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344">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rowSpan="2" gridSpan="2">
                      <a:txBody>
                        <a:bodyPr/>
                        <a:lstStyle/>
                        <a:p>
                          <a:pPr>
                            <a:spcBef>
                              <a:spcPts val="300"/>
                            </a:spcBef>
                            <a:spcAft>
                              <a:spcPts val="300"/>
                            </a:spcAft>
                          </a:pPr>
                          <a:r>
                            <a:rPr lang="tr-TR" sz="1000">
                              <a:effectLst/>
                              <a:latin typeface="Times New Roman"/>
                              <a:ea typeface="Times New Roman"/>
                            </a:rPr>
                            <a:t>Hava Sıcaklığı(˚C)</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gridSpan="3">
                      <a:txBody>
                        <a:bodyPr/>
                        <a:lstStyle/>
                        <a:p>
                          <a:pPr>
                            <a:spcBef>
                              <a:spcPts val="300"/>
                            </a:spcBef>
                            <a:spcAft>
                              <a:spcPts val="300"/>
                            </a:spcAft>
                          </a:pPr>
                          <a:r>
                            <a:rPr lang="tr-TR" sz="1000">
                              <a:effectLst/>
                              <a:latin typeface="Times New Roman"/>
                              <a:ea typeface="Times New Roman"/>
                            </a:rPr>
                            <a:t> </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Saati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___:____</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344">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vMerge="1">
                      <a:txBody>
                        <a:bodyPr/>
                        <a:lstStyle/>
                        <a:p>
                          <a:endParaRPr lang="tr-TR"/>
                        </a:p>
                      </a:txBody>
                      <a:tcPr/>
                    </a:tc>
                    <a:tc hMerge="1"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Alınış Maksadı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09600">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rowSpan="2" gridSpan="2">
                      <a:txBody>
                        <a:bodyPr/>
                        <a:lstStyle/>
                        <a:p>
                          <a:pPr>
                            <a:spcBef>
                              <a:spcPts val="300"/>
                            </a:spcBef>
                            <a:spcAft>
                              <a:spcPts val="300"/>
                            </a:spcAft>
                          </a:pPr>
                          <a:r>
                            <a:rPr lang="tr-TR" sz="1000">
                              <a:effectLst/>
                              <a:latin typeface="Times New Roman"/>
                              <a:ea typeface="Times New Roman"/>
                            </a:rPr>
                            <a:t>Hava Durumu</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gridSpan="3">
                      <a:txBody>
                        <a:bodyPr/>
                        <a:lstStyle/>
                        <a:p>
                          <a:pPr algn="ctr">
                            <a:spcBef>
                              <a:spcPts val="300"/>
                            </a:spcBef>
                            <a:spcAft>
                              <a:spcPts val="300"/>
                            </a:spcAft>
                          </a:pPr>
                          <a:r>
                            <a:rPr lang="tr-TR" sz="1000">
                              <a:effectLst/>
                              <a:latin typeface="Times New Roman"/>
                              <a:ea typeface="Times New Roman"/>
                            </a:rPr>
                            <a:t> </a:t>
                          </a:r>
                        </a:p>
                      </a:txBody>
                      <a:tcPr marL="58002" marR="5800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Kuyu Adı/Kuyu Sahibi (Şahıs/Kooperatif/DSİ vb.)</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2400">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vMerge="1">
                      <a:txBody>
                        <a:bodyPr/>
                        <a:lstStyle/>
                        <a:p>
                          <a:endParaRPr lang="tr-TR"/>
                        </a:p>
                      </a:txBody>
                      <a:tcPr/>
                    </a:tc>
                    <a:tc hMerge="1"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Kuyu No</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5">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81000">
                    <a:tc gridSpan="16">
                      <a:txBody>
                        <a:bodyPr/>
                        <a:lstStyle/>
                        <a:p>
                          <a:pPr algn="just">
                            <a:spcBef>
                              <a:spcPts val="300"/>
                            </a:spcBef>
                            <a:spcAft>
                              <a:spcPts val="300"/>
                            </a:spcAft>
                          </a:pPr>
                          <a:r>
                            <a:rPr lang="tr-TR" sz="1000">
                              <a:effectLst/>
                              <a:latin typeface="Times New Roman"/>
                              <a:ea typeface="Times New Roman"/>
                            </a:rPr>
                            <a:t>Şahit Numune Teslimi:           İstenmemiştir                İstenmiştir__________ adet numune alınmış olup  _______ adet şahit numune teslim edilmiştir.</a:t>
                          </a:r>
                        </a:p>
                        <a:p>
                          <a:pPr algn="just">
                            <a:spcBef>
                              <a:spcPts val="300"/>
                            </a:spcBef>
                            <a:spcAft>
                              <a:spcPts val="300"/>
                            </a:spcAft>
                          </a:pPr>
                          <a:r>
                            <a:rPr lang="tr-TR" sz="1000">
                              <a:effectLst/>
                              <a:latin typeface="Times New Roman"/>
                              <a:ea typeface="Times New Roman"/>
                            </a:rPr>
                            <a:t>Numunenin Alınış Şekli :                Anlık          Kompozit (2 Saatlik)         Kompozit (24 Saatlik)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62000">
                    <a:tc rowSpan="7">
                      <a:txBody>
                        <a:bodyPr/>
                        <a:lstStyle/>
                        <a:p>
                          <a:pPr marL="71755" marR="71755" algn="ctr">
                            <a:spcAft>
                              <a:spcPts val="0"/>
                            </a:spcAft>
                          </a:pPr>
                          <a:r>
                            <a:rPr lang="tr-TR" sz="1000" b="1">
                              <a:effectLst/>
                              <a:latin typeface="Times New Roman"/>
                              <a:ea typeface="Times New Roman"/>
                            </a:rPr>
                            <a:t>Arazi - Ölçümleri</a:t>
                          </a:r>
                          <a:endParaRPr lang="tr-TR" sz="1000">
                            <a:effectLst/>
                            <a:latin typeface="Times New Roman"/>
                            <a:ea typeface="Times New Roman"/>
                          </a:endParaRPr>
                        </a:p>
                      </a:txBody>
                      <a:tcPr marL="58002" marR="58002" marT="0" marB="0" vert="vert27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Yerüstü Su Numunesi</a:t>
                          </a:r>
                          <a:endParaRPr lang="tr-TR" sz="1000">
                            <a:effectLst/>
                            <a:latin typeface="Times New Roman"/>
                            <a:ea typeface="Times New Roman"/>
                          </a:endParaRPr>
                        </a:p>
                      </a:txBody>
                      <a:tcPr marL="58002" marR="58002" marT="0" marB="0" vert="vert27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spcBef>
                              <a:spcPts val="300"/>
                            </a:spcBef>
                            <a:spcAft>
                              <a:spcPts val="300"/>
                            </a:spcAft>
                            <a:tabLst>
                              <a:tab pos="7494905" algn="l"/>
                            </a:tabLst>
                          </a:pPr>
                          <a:r>
                            <a:rPr lang="tr-TR" sz="1000">
                              <a:effectLst/>
                              <a:latin typeface="Times New Roman"/>
                              <a:ea typeface="Times New Roman"/>
                            </a:rPr>
                            <a:t>Numune Sıcaklığı (˚C)</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dirty="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Yeraltı suyu numunesi </a:t>
                          </a:r>
                          <a:endParaRPr lang="tr-TR" sz="1000">
                            <a:effectLst/>
                            <a:latin typeface="Times New Roman"/>
                            <a:ea typeface="Times New Roman"/>
                          </a:endParaRPr>
                        </a:p>
                      </a:txBody>
                      <a:tcPr marL="58002" marR="58002" marT="0" marB="0" vert="vert27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3">
                      <a:txBody>
                        <a:bodyPr/>
                        <a:lstStyle/>
                        <a:p>
                          <a:endParaRPr lang="tr-T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2"/>
                          <a:stretch>
                            <a:fillRect l="-254515" t="-280000" r="-145485" b="-552000"/>
                          </a:stretch>
                        </a:blip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7">
                      <a:txBody>
                        <a:bodyPr/>
                        <a:lstStyle/>
                        <a:p>
                          <a:pPr marL="71755" marR="71755" algn="ctr">
                            <a:spcBef>
                              <a:spcPts val="300"/>
                            </a:spcBef>
                            <a:spcAft>
                              <a:spcPts val="300"/>
                            </a:spcAft>
                            <a:tabLst>
                              <a:tab pos="7494905" algn="l"/>
                            </a:tabLst>
                          </a:pPr>
                          <a:r>
                            <a:rPr lang="tr-TR" sz="1000" b="1" i="1">
                              <a:effectLst/>
                              <a:latin typeface="Times New Roman"/>
                              <a:ea typeface="Times New Roman"/>
                            </a:rPr>
                            <a:t>Sediment numunesi</a:t>
                          </a:r>
                          <a:endParaRPr lang="tr-TR" sz="1000">
                            <a:effectLst/>
                            <a:latin typeface="Times New Roman"/>
                            <a:ea typeface="Times New Roman"/>
                          </a:endParaRPr>
                        </a:p>
                      </a:txBody>
                      <a:tcPr marL="58002" marR="58002" marT="0" marB="0" vert="vert27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spcBef>
                              <a:spcPts val="300"/>
                            </a:spcBef>
                            <a:spcAft>
                              <a:spcPts val="300"/>
                            </a:spcAft>
                            <a:tabLst>
                              <a:tab pos="7494905" algn="l"/>
                            </a:tabLst>
                          </a:pPr>
                          <a:r>
                            <a:rPr lang="tr-TR" sz="1000">
                              <a:effectLst/>
                              <a:latin typeface="Times New Roman"/>
                              <a:ea typeface="Times New Roman"/>
                            </a:rPr>
                            <a:t>Sediment üzerindeki suyun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6096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pH</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dirty="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endParaRPr lang="tr-T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2"/>
                          <a:stretch>
                            <a:fillRect l="-254515" t="-475000" r="-145485" b="-590000"/>
                          </a:stretch>
                        </a:blip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Sediment örnekleme derinliği  (cm)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3048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Elektriksel İletkenlik (µS/cm)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Numune alma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Örnekleme ekipmanı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1524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Tuzluluk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Kuyu çapı (cm)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pH</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3048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dirty="0">
                              <a:effectLst/>
                              <a:latin typeface="Times New Roman"/>
                              <a:ea typeface="Times New Roman"/>
                            </a:rPr>
                            <a:t>Oksijen Doygunluğu (%) / Çözünmüş Oksijen (mg/L)</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a:txBody>
                        <a:bodyPr/>
                        <a:lstStyle/>
                        <a:p>
                          <a:pPr>
                            <a:spcBef>
                              <a:spcPts val="300"/>
                            </a:spcBef>
                            <a:spcAft>
                              <a:spcPts val="300"/>
                            </a:spcAft>
                            <a:tabLst>
                              <a:tab pos="7494905" algn="l"/>
                            </a:tabLst>
                          </a:pPr>
                          <a:r>
                            <a:rPr lang="tr-TR" sz="1000">
                              <a:effectLst/>
                              <a:latin typeface="Times New Roman"/>
                              <a:ea typeface="Times New Roman"/>
                            </a:rPr>
                            <a:t>Numune alma yöntemi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Renk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4572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Derinlik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rowSpan="2" gridSpan="3">
                      <a:txBody>
                        <a:bodyPr/>
                        <a:lstStyle/>
                        <a:p>
                          <a:pPr>
                            <a:spcBef>
                              <a:spcPts val="300"/>
                            </a:spcBef>
                            <a:spcAft>
                              <a:spcPts val="300"/>
                            </a:spcAft>
                            <a:tabLst>
                              <a:tab pos="7494905" algn="l"/>
                            </a:tabLst>
                          </a:pPr>
                          <a:r>
                            <a:rPr lang="tr-TR" sz="1000">
                              <a:effectLst/>
                              <a:latin typeface="Times New Roman"/>
                              <a:ea typeface="Times New Roman"/>
                            </a:rPr>
                            <a:t>Kuyu tahliye yöntemi</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hMerge="1">
                      <a:txBody>
                        <a:bodyPr/>
                        <a:lstStyle/>
                        <a:p>
                          <a:endParaRPr lang="tr-TR"/>
                        </a:p>
                      </a:txBody>
                      <a:tcPr/>
                    </a:tc>
                    <a:tc rowSpan="2">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Parçacık boyutu tanımı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152400">
                    <a:tc vMerge="1">
                      <a:txBody>
                        <a:bodyPr/>
                        <a:lstStyle/>
                        <a:p>
                          <a:endParaRPr lang="tr-TR"/>
                        </a:p>
                      </a:txBody>
                      <a:tcPr/>
                    </a:tc>
                    <a:tc vMerge="1">
                      <a:txBody>
                        <a:bodyPr/>
                        <a:lstStyle/>
                        <a:p>
                          <a:endParaRPr lang="tr-TR"/>
                        </a:p>
                      </a:txBody>
                      <a:tcPr/>
                    </a:tc>
                    <a:tc gridSpan="4">
                      <a:txBody>
                        <a:bodyPr/>
                        <a:lstStyle/>
                        <a:p>
                          <a:pPr>
                            <a:spcBef>
                              <a:spcPts val="300"/>
                            </a:spcBef>
                            <a:spcAft>
                              <a:spcPts val="300"/>
                            </a:spcAft>
                            <a:tabLst>
                              <a:tab pos="7494905" algn="l"/>
                            </a:tabLst>
                          </a:pPr>
                          <a:r>
                            <a:rPr lang="tr-TR" sz="1000">
                              <a:effectLst/>
                              <a:latin typeface="Times New Roman"/>
                              <a:ea typeface="Times New Roman"/>
                            </a:rPr>
                            <a:t>Secchi Diski Derinliği  (m)</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gridSpan="2">
                      <a:txBody>
                        <a:bodyPr/>
                        <a:lstStyle/>
                        <a:p>
                          <a:pPr>
                            <a:spcBef>
                              <a:spcPts val="300"/>
                            </a:spcBef>
                            <a:spcAft>
                              <a:spcPts val="300"/>
                            </a:spcAft>
                            <a:tabLst>
                              <a:tab pos="7494905" algn="l"/>
                            </a:tabLst>
                          </a:pPr>
                          <a:r>
                            <a:rPr lang="tr-TR" sz="1000">
                              <a:effectLst/>
                              <a:latin typeface="Times New Roman"/>
                              <a:ea typeface="Times New Roman"/>
                            </a:rPr>
                            <a:t>Koku</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Bef>
                              <a:spcPts val="300"/>
                            </a:spcBef>
                            <a:spcAft>
                              <a:spcPts val="300"/>
                            </a:spcAft>
                            <a:tabLst>
                              <a:tab pos="7494905" algn="l"/>
                            </a:tabLs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r>
                  <a:tr h="457200">
                    <a:tc rowSpan="4">
                      <a:txBody>
                        <a:bodyPr/>
                        <a:lstStyle/>
                        <a:p>
                          <a:pPr marL="36195" marR="71755" algn="ctr">
                            <a:spcAft>
                              <a:spcPts val="0"/>
                            </a:spcAft>
                          </a:pPr>
                          <a:r>
                            <a:rPr lang="tr-TR" sz="1000" b="1">
                              <a:effectLst/>
                              <a:latin typeface="Times New Roman"/>
                              <a:ea typeface="Times New Roman"/>
                            </a:rPr>
                            <a:t>Numune Kapları</a:t>
                          </a:r>
                          <a:endParaRPr lang="tr-TR" sz="1000">
                            <a:effectLst/>
                            <a:latin typeface="Times New Roman"/>
                            <a:ea typeface="Times New Roman"/>
                          </a:endParaRPr>
                        </a:p>
                      </a:txBody>
                      <a:tcPr marL="58002" marR="58002" marT="0" marB="0" vert="vert270">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tr-TR" sz="1000" b="1">
                              <a:effectLst/>
                              <a:latin typeface="Times New Roman"/>
                              <a:ea typeface="Times New Roman"/>
                            </a:rPr>
                            <a:t>Kap No</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ctr">
                            <a:spcAft>
                              <a:spcPts val="0"/>
                            </a:spcAft>
                          </a:pPr>
                          <a:r>
                            <a:rPr lang="tr-TR" sz="1000" b="1">
                              <a:effectLst/>
                              <a:latin typeface="Times New Roman"/>
                              <a:ea typeface="Times New Roman"/>
                            </a:rPr>
                            <a:t>Numune Kabı Cinsi</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a:spcAft>
                              <a:spcPts val="0"/>
                            </a:spcAft>
                          </a:pPr>
                          <a:r>
                            <a:rPr lang="tr-TR" sz="1000" b="1" kern="0">
                              <a:effectLst/>
                              <a:latin typeface="Calibri"/>
                              <a:ea typeface="Times New Roman"/>
                            </a:rPr>
                            <a:t>Numune Miktarı</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ctr">
                            <a:spcAft>
                              <a:spcPts val="0"/>
                            </a:spcAft>
                          </a:pPr>
                          <a:r>
                            <a:rPr lang="tr-TR" sz="1000" b="1">
                              <a:effectLst/>
                              <a:latin typeface="Times New Roman"/>
                              <a:ea typeface="Times New Roman"/>
                            </a:rPr>
                            <a:t>Bakılacak Parametre(ler)</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spcAft>
                              <a:spcPts val="0"/>
                            </a:spcAft>
                          </a:pPr>
                          <a:r>
                            <a:rPr lang="tr-TR" sz="1000" b="1">
                              <a:effectLst/>
                              <a:latin typeface="Times New Roman"/>
                              <a:ea typeface="Times New Roman"/>
                            </a:rPr>
                            <a:t>Koruma Önlemi</a:t>
                          </a:r>
                          <a:endParaRPr lang="tr-TR" sz="1000">
                            <a:effectLst/>
                            <a:latin typeface="Times New Roman"/>
                            <a:ea typeface="Times New Roman"/>
                          </a:endParaRP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algn="ctr">
                            <a:spcAft>
                              <a:spcPts val="0"/>
                            </a:spcAft>
                          </a:pPr>
                          <a:r>
                            <a:rPr lang="tr-TR" sz="1000" b="1" kern="0">
                              <a:effectLst/>
                              <a:latin typeface="Calibri"/>
                              <a:ea typeface="Times New Roman"/>
                            </a:rPr>
                            <a:t>Özel Notlar</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5082">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3836">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3836">
                    <a:tc v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4">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gridSpan="5">
                      <a:txBody>
                        <a:bodyPr/>
                        <a:lstStyle/>
                        <a:p>
                          <a:pPr marR="45720" algn="just">
                            <a:spcBef>
                              <a:spcPts val="300"/>
                            </a:spcBef>
                            <a:spcAft>
                              <a:spcPts val="300"/>
                            </a:spcAft>
                          </a:pPr>
                          <a:r>
                            <a:rPr lang="tr-TR" sz="1000">
                              <a:effectLst/>
                              <a:latin typeface="Times New Roman"/>
                              <a:ea typeface="Times New Roman"/>
                            </a:rPr>
                            <a:t> </a:t>
                          </a:r>
                        </a:p>
                      </a:txBody>
                      <a:tcPr marL="58002" marR="58002" marT="0" marB="0">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01980">
                    <a:tc gridSpan="16">
                      <a:txBody>
                        <a:bodyPr/>
                        <a:lstStyle/>
                        <a:p>
                          <a:pPr>
                            <a:lnSpc>
                              <a:spcPct val="115000"/>
                            </a:lnSpc>
                            <a:spcAft>
                              <a:spcPts val="600"/>
                            </a:spcAft>
                          </a:pPr>
                          <a:r>
                            <a:rPr lang="tr-TR" sz="1000" b="1" dirty="0">
                              <a:effectLst/>
                              <a:latin typeface="Times New Roman"/>
                              <a:ea typeface="Times New Roman"/>
                            </a:rPr>
                            <a:t>İşbu tutanak tarafımızca imza altına alınmış olup, yukarıda nitelikleri belirtilen numune tesis sahibi veya vekil gözetiminde yerinde alınarak ambalajlanmış ve mühürlenmiştir. </a:t>
                          </a:r>
                          <a:endParaRPr lang="tr-TR" sz="1000" dirty="0">
                            <a:effectLst/>
                            <a:latin typeface="Times New Roman"/>
                            <a:ea typeface="Times New Roman"/>
                          </a:endParaRPr>
                        </a:p>
                        <a:p>
                          <a:pPr>
                            <a:lnSpc>
                              <a:spcPct val="115000"/>
                            </a:lnSpc>
                            <a:spcAft>
                              <a:spcPts val="600"/>
                            </a:spcAft>
                          </a:pPr>
                          <a:r>
                            <a:rPr lang="tr-TR" sz="1000" dirty="0">
                              <a:effectLst/>
                              <a:latin typeface="Times New Roman"/>
                              <a:ea typeface="Times New Roman"/>
                            </a:rPr>
                            <a:t>Tutanağın ek sayfası               </a:t>
                          </a:r>
                          <a:r>
                            <a:rPr lang="tr-TR" sz="1000" dirty="0">
                              <a:effectLst/>
                              <a:latin typeface="Times New Roman"/>
                              <a:ea typeface="Times New Roman"/>
                              <a:sym typeface="Symbol"/>
                            </a:rPr>
                            <a:t></a:t>
                          </a:r>
                          <a:r>
                            <a:rPr lang="tr-TR" sz="1000" dirty="0">
                              <a:effectLst/>
                              <a:latin typeface="Times New Roman"/>
                              <a:ea typeface="Times New Roman"/>
                            </a:rPr>
                            <a:t> vardır (… sayfa)       </a:t>
                          </a:r>
                          <a:r>
                            <a:rPr lang="tr-TR" sz="1000" dirty="0">
                              <a:effectLst/>
                              <a:latin typeface="Times New Roman"/>
                              <a:ea typeface="Times New Roman"/>
                              <a:sym typeface="Symbol"/>
                            </a:rPr>
                            <a:t></a:t>
                          </a:r>
                          <a:r>
                            <a:rPr lang="tr-TR" sz="1000" dirty="0">
                              <a:effectLst/>
                              <a:latin typeface="Times New Roman"/>
                              <a:ea typeface="Times New Roman"/>
                            </a:rPr>
                            <a:t> yoktur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5260">
                    <a:tc gridSpan="16">
                      <a:txBody>
                        <a:bodyPr/>
                        <a:lstStyle/>
                        <a:p>
                          <a:pPr algn="ctr">
                            <a:lnSpc>
                              <a:spcPct val="115000"/>
                            </a:lnSpc>
                            <a:spcBef>
                              <a:spcPts val="300"/>
                            </a:spcBef>
                            <a:spcAft>
                              <a:spcPts val="0"/>
                            </a:spcAft>
                          </a:pPr>
                          <a:r>
                            <a:rPr lang="tr-TR" sz="1000" b="1">
                              <a:effectLst/>
                              <a:latin typeface="Times New Roman"/>
                              <a:ea typeface="Times New Roman"/>
                            </a:rPr>
                            <a:t>Yetkili İmzalar</a:t>
                          </a:r>
                          <a:endParaRPr lang="tr-TR" sz="1000">
                            <a:effectLst/>
                            <a:latin typeface="Times New Roman"/>
                            <a:ea typeface="Times New Roman"/>
                          </a:endParaRP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2316">
                    <a:tc gridSpan="16">
                      <a:txBody>
                        <a:bodyPr/>
                        <a:lstStyle/>
                        <a:p>
                          <a:pPr algn="just">
                            <a:lnSpc>
                              <a:spcPct val="115000"/>
                            </a:lnSpc>
                            <a:spcBef>
                              <a:spcPts val="300"/>
                            </a:spcBef>
                            <a:spcAft>
                              <a:spcPts val="300"/>
                            </a:spcAft>
                          </a:pPr>
                          <a:r>
                            <a:rPr lang="tr-TR" sz="1000" dirty="0">
                              <a:effectLst/>
                              <a:latin typeface="Times New Roman"/>
                              <a:ea typeface="Times New Roman"/>
                            </a:rPr>
                            <a:t> </a:t>
                          </a:r>
                        </a:p>
                        <a:p>
                          <a:pPr algn="just">
                            <a:lnSpc>
                              <a:spcPct val="115000"/>
                            </a:lnSpc>
                            <a:spcBef>
                              <a:spcPts val="300"/>
                            </a:spcBef>
                            <a:spcAft>
                              <a:spcPts val="300"/>
                            </a:spcAft>
                          </a:pPr>
                          <a:r>
                            <a:rPr lang="tr-TR" sz="1000" dirty="0">
                              <a:effectLst/>
                              <a:latin typeface="Times New Roman"/>
                              <a:ea typeface="Times New Roman"/>
                            </a:rPr>
                            <a:t> </a:t>
                          </a:r>
                        </a:p>
                      </a:txBody>
                      <a:tcPr marL="58002" marR="5800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mc:Fallback>
      </mc:AlternateContent>
      <p:sp>
        <p:nvSpPr>
          <p:cNvPr id="11" name="Dikdörtgen 10"/>
          <p:cNvSpPr>
            <a:spLocks/>
          </p:cNvSpPr>
          <p:nvPr/>
        </p:nvSpPr>
        <p:spPr>
          <a:xfrm>
            <a:off x="1380455" y="1776069"/>
            <a:ext cx="171450" cy="95250"/>
          </a:xfrm>
          <a:prstGeom prst="rect">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2" name="Dikdörtgen 11"/>
          <p:cNvSpPr>
            <a:spLocks/>
          </p:cNvSpPr>
          <p:nvPr/>
        </p:nvSpPr>
        <p:spPr>
          <a:xfrm>
            <a:off x="1625322" y="1988840"/>
            <a:ext cx="171450" cy="95250"/>
          </a:xfrm>
          <a:prstGeom prst="rect">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3" name="Dikdörtgen 12"/>
          <p:cNvSpPr>
            <a:spLocks/>
          </p:cNvSpPr>
          <p:nvPr/>
        </p:nvSpPr>
        <p:spPr>
          <a:xfrm>
            <a:off x="2254027" y="2004425"/>
            <a:ext cx="171450" cy="95250"/>
          </a:xfrm>
          <a:prstGeom prst="rect">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4" name="Dikdörtgen 13"/>
          <p:cNvSpPr>
            <a:spLocks/>
          </p:cNvSpPr>
          <p:nvPr/>
        </p:nvSpPr>
        <p:spPr>
          <a:xfrm>
            <a:off x="3622179" y="2004425"/>
            <a:ext cx="171450" cy="95250"/>
          </a:xfrm>
          <a:prstGeom prst="rect">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5" name="Dikdörtgen 14"/>
          <p:cNvSpPr>
            <a:spLocks/>
          </p:cNvSpPr>
          <p:nvPr/>
        </p:nvSpPr>
        <p:spPr>
          <a:xfrm>
            <a:off x="2590349" y="1776069"/>
            <a:ext cx="171450" cy="95250"/>
          </a:xfrm>
          <a:prstGeom prst="rect">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Tree>
    <p:extLst>
      <p:ext uri="{BB962C8B-B14F-4D97-AF65-F5344CB8AC3E}">
        <p14:creationId xmlns:p14="http://schemas.microsoft.com/office/powerpoint/2010/main" val="3419077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818556230"/>
              </p:ext>
            </p:extLst>
          </p:nvPr>
        </p:nvGraphicFramePr>
        <p:xfrm>
          <a:off x="107504" y="1241379"/>
          <a:ext cx="8856984" cy="5616621"/>
        </p:xfrm>
        <a:graphic>
          <a:graphicData uri="http://schemas.openxmlformats.org/drawingml/2006/table">
            <a:tbl>
              <a:tblPr/>
              <a:tblGrid>
                <a:gridCol w="1220875"/>
                <a:gridCol w="1118653"/>
                <a:gridCol w="2733466"/>
                <a:gridCol w="2991902"/>
                <a:gridCol w="792088"/>
              </a:tblGrid>
              <a:tr h="991169">
                <a:tc>
                  <a:txBody>
                    <a:bodyPr/>
                    <a:lstStyle/>
                    <a:p>
                      <a:pPr>
                        <a:spcAft>
                          <a:spcPts val="0"/>
                        </a:spcAft>
                      </a:pPr>
                      <a:r>
                        <a:rPr lang="tr-TR" sz="1000" b="1" dirty="0">
                          <a:effectLst/>
                          <a:latin typeface="Times New Roman"/>
                          <a:ea typeface="Times New Roman"/>
                        </a:rPr>
                        <a:t>Yapılacak tayin</a:t>
                      </a:r>
                      <a:endParaRPr lang="tr-TR" sz="1000" dirty="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effectLst/>
                          <a:latin typeface="Times New Roman"/>
                          <a:ea typeface="Times New Roman"/>
                        </a:rPr>
                        <a:t>Referans Uluslararası Standart</a:t>
                      </a:r>
                      <a:endParaRPr lang="tr-TR" sz="100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dirty="0">
                          <a:effectLst/>
                          <a:latin typeface="Times New Roman"/>
                          <a:ea typeface="Times New Roman"/>
                        </a:rPr>
                        <a:t>Kabın tipi</a:t>
                      </a:r>
                      <a:endParaRPr lang="tr-TR" sz="1000" dirty="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effectLst/>
                          <a:latin typeface="Times New Roman"/>
                          <a:ea typeface="Times New Roman"/>
                        </a:rPr>
                        <a:t>Koruma ve Saklama koşulları</a:t>
                      </a:r>
                      <a:endParaRPr lang="tr-TR" sz="100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effectLst/>
                          <a:latin typeface="Times New Roman"/>
                          <a:ea typeface="Times New Roman"/>
                        </a:rPr>
                        <a:t>Analizden önce maksimum saklama süresi</a:t>
                      </a:r>
                      <a:endParaRPr lang="tr-TR" sz="100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60779">
                <a:tc rowSpan="2">
                  <a:txBody>
                    <a:bodyPr/>
                    <a:lstStyle/>
                    <a:p>
                      <a:pPr>
                        <a:spcAft>
                          <a:spcPts val="0"/>
                        </a:spcAft>
                      </a:pPr>
                      <a:r>
                        <a:rPr lang="tr-TR" sz="1000" b="1">
                          <a:effectLst/>
                          <a:latin typeface="Times New Roman"/>
                          <a:ea typeface="Times New Roman"/>
                        </a:rPr>
                        <a:t>Asitlik ve alkalinite</a:t>
                      </a:r>
                      <a:endParaRPr lang="tr-TR" sz="100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P veya C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tr-TR" sz="1000">
                          <a:effectLst/>
                          <a:latin typeface="Times New Roman"/>
                          <a:ea typeface="Times New Roman"/>
                        </a:rPr>
                        <a:t>Yüksek derişimde çözünmüş gaz içeren numuneler tercihen yerinde analiz edilmelidir. Saklama sırasında gerçekleşebilecek olan indirgenme veya yükseltgenme numuneyi değiştirebilir.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spcAft>
                          <a:spcPts val="600"/>
                        </a:spcAft>
                      </a:pPr>
                      <a:r>
                        <a:rPr lang="tr-TR" sz="1000">
                          <a:effectLst/>
                          <a:latin typeface="Times New Roman"/>
                          <a:ea typeface="Times New Roman"/>
                        </a:rPr>
                        <a:t>  14 gün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95584">
                <a:tc vMerge="1">
                  <a:txBody>
                    <a:bodyPr/>
                    <a:lstStyle/>
                    <a:p>
                      <a:endParaRPr lang="tr-TR"/>
                    </a:p>
                  </a:txBody>
                  <a:tcPr/>
                </a:tc>
                <a:tc>
                  <a:txBody>
                    <a:bodyPr/>
                    <a:lstStyle/>
                    <a:p>
                      <a:pPr>
                        <a:spcAft>
                          <a:spcPts val="0"/>
                        </a:spcAft>
                      </a:pPr>
                      <a:r>
                        <a:rPr lang="tr-TR" sz="1000">
                          <a:effectLst/>
                          <a:latin typeface="Times New Roman"/>
                          <a:ea typeface="Times New Roman"/>
                        </a:rPr>
                        <a:t>ISO 9963-1: 1994</a:t>
                      </a:r>
                    </a:p>
                    <a:p>
                      <a:pPr>
                        <a:spcAft>
                          <a:spcPts val="0"/>
                        </a:spcAft>
                      </a:pPr>
                      <a:r>
                        <a:rPr lang="tr-TR" sz="1000">
                          <a:effectLst/>
                          <a:latin typeface="Times New Roman"/>
                          <a:ea typeface="Times New Roman"/>
                        </a:rPr>
                        <a:t>ISO 5667-3’e atıf yapılmamıştır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PE, BC</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Yüksek derişimde çözünmüş gaz içeren numuneler tercihen yerinde analiz edilmelidir.</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r>
              <a:tr h="660779">
                <a:tc>
                  <a:txBody>
                    <a:bodyPr/>
                    <a:lstStyle/>
                    <a:p>
                      <a:pPr>
                        <a:spcAft>
                          <a:spcPts val="0"/>
                        </a:spcAft>
                      </a:pPr>
                      <a:r>
                        <a:rPr lang="tr-TR" sz="1000" b="1">
                          <a:effectLst/>
                          <a:latin typeface="Times New Roman"/>
                          <a:ea typeface="Times New Roman"/>
                        </a:rPr>
                        <a:t>Adsorplanabilir organik halojenürler (AOX) </a:t>
                      </a:r>
                      <a:endParaRPr lang="tr-TR" sz="1000">
                        <a:effectLst/>
                        <a:latin typeface="Times New Roman"/>
                        <a:ea typeface="Times New Roman"/>
                      </a:endParaRP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spcAft>
                          <a:spcPts val="0"/>
                        </a:spcAft>
                      </a:pPr>
                      <a:r>
                        <a:rPr lang="tr-TR" sz="1000">
                          <a:effectLst/>
                          <a:latin typeface="Times New Roman"/>
                          <a:ea typeface="Times New Roman"/>
                        </a:rPr>
                        <a:t>ISO 9562: 2004</a:t>
                      </a:r>
                    </a:p>
                    <a:p>
                      <a:pPr>
                        <a:spcAft>
                          <a:spcPts val="0"/>
                        </a:spcAft>
                      </a:pPr>
                      <a:r>
                        <a:rPr lang="tr-TR" sz="1000">
                          <a:effectLst/>
                          <a:latin typeface="Times New Roman"/>
                          <a:ea typeface="Times New Roman"/>
                        </a:rPr>
                        <a:t>ISO 5667-3’e atıf yapılmamıştır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spcAft>
                          <a:spcPts val="0"/>
                        </a:spcAft>
                      </a:pPr>
                      <a:r>
                        <a:rPr lang="tr-TR" sz="1000">
                          <a:effectLst/>
                          <a:latin typeface="Times New Roman"/>
                          <a:ea typeface="Times New Roman"/>
                        </a:rPr>
                        <a:t>P veya C</a:t>
                      </a:r>
                    </a:p>
                    <a:p>
                      <a:pPr>
                        <a:spcAft>
                          <a:spcPts val="0"/>
                        </a:spcAft>
                      </a:pPr>
                      <a:r>
                        <a:rPr lang="tr-TR" sz="1000">
                          <a:effectLst/>
                          <a:latin typeface="Times New Roman"/>
                          <a:ea typeface="Times New Roman"/>
                        </a:rPr>
                        <a:t>Eğer konsantrasyonun düşük olduğundan şüphe ediliyorsa cam kullanılmalıdır.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HNO</a:t>
                      </a:r>
                      <a:r>
                        <a:rPr lang="tr-TR" sz="1000" baseline="-25000">
                          <a:effectLst/>
                          <a:latin typeface="Times New Roman"/>
                          <a:ea typeface="Times New Roman"/>
                        </a:rPr>
                        <a:t>3</a:t>
                      </a:r>
                      <a:r>
                        <a:rPr lang="tr-TR" sz="1000">
                          <a:effectLst/>
                          <a:latin typeface="Times New Roman"/>
                          <a:ea typeface="Times New Roman"/>
                        </a:rPr>
                        <a:t> ile pH 1-2 olacak şekilde asitlendirilmeli, karanlıkta saklanmalı veya koyu renkli şişeler kullanılmalıdır.Eğer numune klorlu ise (b) dip notu uygulanır.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5 gün</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0390">
                <a:tc>
                  <a:txBody>
                    <a:bodyPr/>
                    <a:lstStyle/>
                    <a:p>
                      <a:pPr>
                        <a:spcAft>
                          <a:spcPts val="0"/>
                        </a:spcAft>
                      </a:pPr>
                      <a:r>
                        <a:rPr lang="tr-TR" sz="1000" b="1">
                          <a:effectLst/>
                          <a:latin typeface="Times New Roman"/>
                          <a:ea typeface="Times New Roman"/>
                        </a:rPr>
                        <a:t> </a:t>
                      </a:r>
                      <a:endParaRPr lang="tr-TR" sz="1000">
                        <a:effectLst/>
                        <a:latin typeface="Times New Roman"/>
                        <a:ea typeface="Times New Roman"/>
                      </a:endParaRP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P</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-18 ˚C’nin altında dondurulmalıdır.</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 1 ay</a:t>
                      </a:r>
                    </a:p>
                  </a:txBody>
                  <a:tcPr marL="15046" marR="15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95584">
                <a:tc rowSpan="5">
                  <a:txBody>
                    <a:bodyPr/>
                    <a:lstStyle/>
                    <a:p>
                      <a:pPr>
                        <a:spcAft>
                          <a:spcPts val="0"/>
                        </a:spcAft>
                      </a:pPr>
                      <a:r>
                        <a:rPr lang="tr-TR" sz="1000" b="1" dirty="0">
                          <a:effectLst/>
                          <a:latin typeface="Times New Roman"/>
                          <a:ea typeface="Times New Roman"/>
                        </a:rPr>
                        <a:t>Alüminyum</a:t>
                      </a:r>
                      <a:endParaRPr lang="tr-TR" sz="1000" dirty="0">
                        <a:effectLst/>
                        <a:latin typeface="Times New Roman"/>
                        <a:ea typeface="Times New Roman"/>
                      </a:endParaRP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ISO 15586: 2003</a:t>
                      </a:r>
                    </a:p>
                    <a:p>
                      <a:pPr>
                        <a:spcAft>
                          <a:spcPts val="0"/>
                        </a:spcAft>
                      </a:pPr>
                      <a:r>
                        <a:rPr lang="tr-TR" sz="1000">
                          <a:effectLst/>
                          <a:latin typeface="Times New Roman"/>
                          <a:ea typeface="Times New Roman"/>
                        </a:rPr>
                        <a:t>ISO 5667-3’e atıf yapılmıştır.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PE,PP,FEP </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5">
                  <a:txBody>
                    <a:bodyPr/>
                    <a:lstStyle/>
                    <a:p>
                      <a:pPr>
                        <a:spcAft>
                          <a:spcPts val="0"/>
                        </a:spcAft>
                      </a:pPr>
                      <a:r>
                        <a:rPr lang="tr-TR" sz="1000">
                          <a:effectLst/>
                          <a:latin typeface="Times New Roman"/>
                          <a:ea typeface="Times New Roman"/>
                        </a:rPr>
                        <a:t>HNO</a:t>
                      </a:r>
                      <a:r>
                        <a:rPr lang="tr-TR" sz="1000" baseline="-25000">
                          <a:effectLst/>
                          <a:latin typeface="Times New Roman"/>
                          <a:ea typeface="Times New Roman"/>
                        </a:rPr>
                        <a:t>3</a:t>
                      </a:r>
                      <a:r>
                        <a:rPr lang="tr-TR" sz="1000">
                          <a:effectLst/>
                          <a:latin typeface="Times New Roman"/>
                          <a:ea typeface="Times New Roman"/>
                        </a:rPr>
                        <a:t> ile pH 1-2 olacak şekilde asitlendirilmelidir.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5">
                  <a:txBody>
                    <a:bodyPr/>
                    <a:lstStyle/>
                    <a:p>
                      <a:pPr>
                        <a:spcAft>
                          <a:spcPts val="0"/>
                        </a:spcAft>
                      </a:pPr>
                      <a:r>
                        <a:rPr lang="tr-TR" sz="1000">
                          <a:effectLst/>
                          <a:latin typeface="Times New Roman"/>
                          <a:ea typeface="Times New Roman"/>
                        </a:rPr>
                        <a:t>1 ay</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95584">
                <a:tc vMerge="1">
                  <a:txBody>
                    <a:bodyPr/>
                    <a:lstStyle/>
                    <a:p>
                      <a:endParaRPr lang="tr-TR"/>
                    </a:p>
                  </a:txBody>
                  <a:tcPr/>
                </a:tc>
                <a:tc>
                  <a:txBody>
                    <a:bodyPr/>
                    <a:lstStyle/>
                    <a:p>
                      <a:pPr>
                        <a:spcAft>
                          <a:spcPts val="0"/>
                        </a:spcAft>
                      </a:pPr>
                      <a:r>
                        <a:rPr lang="tr-TR" sz="1000">
                          <a:effectLst/>
                          <a:latin typeface="Times New Roman"/>
                          <a:ea typeface="Times New Roman"/>
                        </a:rPr>
                        <a:t>ISO 11885: 2007 ISO 5667-3’e atıf yapılmıştır.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spcAft>
                          <a:spcPts val="0"/>
                        </a:spcAft>
                      </a:pPr>
                      <a:r>
                        <a:rPr lang="tr-TR" sz="1000">
                          <a:effectLst/>
                          <a:latin typeface="Times New Roman"/>
                          <a:ea typeface="Times New Roman"/>
                        </a:rPr>
                        <a:t>Normal konsantrasyonlar için: PE-HD, PTFE</a:t>
                      </a:r>
                    </a:p>
                    <a:p>
                      <a:pPr>
                        <a:spcAft>
                          <a:spcPts val="0"/>
                        </a:spcAft>
                      </a:pPr>
                      <a:r>
                        <a:rPr lang="tr-TR" sz="1000">
                          <a:effectLst/>
                          <a:latin typeface="Times New Roman"/>
                          <a:ea typeface="Times New Roman"/>
                        </a:rPr>
                        <a:t>Düşük konsantrasyonlar için: PFA,FEP</a:t>
                      </a:r>
                    </a:p>
                    <a:p>
                      <a:pPr>
                        <a:spcAft>
                          <a:spcPts val="0"/>
                        </a:spcAft>
                      </a:pPr>
                      <a:r>
                        <a:rPr lang="tr-TR" sz="1000">
                          <a:effectLst/>
                          <a:latin typeface="Times New Roman"/>
                          <a:ea typeface="Times New Roman"/>
                        </a:rPr>
                        <a:t> </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vMerge="1">
                  <a:txBody>
                    <a:bodyPr/>
                    <a:lstStyle/>
                    <a:p>
                      <a:endParaRPr lang="tr-TR"/>
                    </a:p>
                  </a:txBody>
                  <a:tcPr/>
                </a:tc>
              </a:tr>
              <a:tr h="495584">
                <a:tc vMerge="1">
                  <a:txBody>
                    <a:bodyPr/>
                    <a:lstStyle/>
                    <a:p>
                      <a:endParaRPr lang="tr-TR"/>
                    </a:p>
                  </a:txBody>
                  <a:tcPr/>
                </a:tc>
                <a:tc>
                  <a:txBody>
                    <a:bodyPr/>
                    <a:lstStyle/>
                    <a:p>
                      <a:pPr>
                        <a:spcAft>
                          <a:spcPts val="0"/>
                        </a:spcAft>
                      </a:pPr>
                      <a:r>
                        <a:rPr lang="tr-TR" sz="1000">
                          <a:effectLst/>
                          <a:latin typeface="Times New Roman"/>
                          <a:ea typeface="Times New Roman"/>
                        </a:rPr>
                        <a:t>ISO 17294-2: 2003</a:t>
                      </a:r>
                    </a:p>
                    <a:p>
                      <a:pPr>
                        <a:spcAft>
                          <a:spcPts val="0"/>
                        </a:spcAft>
                      </a:pPr>
                      <a:r>
                        <a:rPr lang="tr-TR" sz="1000">
                          <a:effectLst/>
                          <a:latin typeface="Times New Roman"/>
                          <a:ea typeface="Times New Roman"/>
                        </a:rPr>
                        <a:t>ISO 5667-3’e atıf yapılmıştır.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495584">
                <a:tc vMerge="1">
                  <a:txBody>
                    <a:bodyPr/>
                    <a:lstStyle/>
                    <a:p>
                      <a:endParaRPr lang="tr-TR"/>
                    </a:p>
                  </a:txBody>
                  <a:tcPr/>
                </a:tc>
                <a:tc>
                  <a:txBody>
                    <a:bodyPr/>
                    <a:lstStyle/>
                    <a:p>
                      <a:pPr>
                        <a:spcAft>
                          <a:spcPts val="0"/>
                        </a:spcAft>
                      </a:pPr>
                      <a:r>
                        <a:rPr lang="tr-TR" sz="1000">
                          <a:effectLst/>
                          <a:latin typeface="Times New Roman"/>
                          <a:ea typeface="Times New Roman"/>
                        </a:rPr>
                        <a:t>ISO 12020: 1997</a:t>
                      </a:r>
                    </a:p>
                    <a:p>
                      <a:pPr>
                        <a:spcAft>
                          <a:spcPts val="0"/>
                        </a:spcAft>
                      </a:pPr>
                      <a:r>
                        <a:rPr lang="tr-TR" sz="1000">
                          <a:effectLst/>
                          <a:latin typeface="Times New Roman"/>
                          <a:ea typeface="Times New Roman"/>
                        </a:rPr>
                        <a:t>ISO 5667-3’e atıf yapılmamıştır.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Uygun plastikler, poliolefin içermeyen (eser miktarda Al içerebilir)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vMerge="1">
                  <a:txBody>
                    <a:bodyPr/>
                    <a:lstStyle/>
                    <a:p>
                      <a:endParaRPr lang="tr-TR"/>
                    </a:p>
                  </a:txBody>
                  <a:tcPr/>
                </a:tc>
              </a:tr>
              <a:tr h="495584">
                <a:tc vMerge="1">
                  <a:txBody>
                    <a:bodyPr/>
                    <a:lstStyle/>
                    <a:p>
                      <a:endParaRPr lang="tr-TR"/>
                    </a:p>
                  </a:txBody>
                  <a:tcPr/>
                </a:tc>
                <a:tc>
                  <a:txBody>
                    <a:bodyPr/>
                    <a:lstStyle/>
                    <a:p>
                      <a:pPr>
                        <a:spcAft>
                          <a:spcPts val="0"/>
                        </a:spcAft>
                      </a:pPr>
                      <a:r>
                        <a:rPr lang="tr-TR" sz="1000">
                          <a:effectLst/>
                          <a:latin typeface="Times New Roman"/>
                          <a:ea typeface="Times New Roman"/>
                        </a:rPr>
                        <a:t>ISO 10566: 1994</a:t>
                      </a:r>
                    </a:p>
                    <a:p>
                      <a:pPr>
                        <a:spcAft>
                          <a:spcPts val="0"/>
                        </a:spcAft>
                      </a:pPr>
                      <a:r>
                        <a:rPr lang="tr-TR" sz="1000">
                          <a:effectLst/>
                          <a:latin typeface="Times New Roman"/>
                          <a:ea typeface="Times New Roman"/>
                        </a:rPr>
                        <a:t>ISO 5667-3:1994’e atıf yapılmıştır.</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dirty="0">
                          <a:effectLst/>
                          <a:latin typeface="Times New Roman"/>
                          <a:ea typeface="Times New Roman"/>
                        </a:rPr>
                        <a:t>PE</a:t>
                      </a:r>
                    </a:p>
                  </a:txBody>
                  <a:tcPr marL="58034" marR="58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c vMerge="1">
                  <a:txBody>
                    <a:bodyPr/>
                    <a:lstStyle/>
                    <a:p>
                      <a:endParaRPr lang="tr-TR"/>
                    </a:p>
                  </a:txBody>
                  <a:tcPr/>
                </a:tc>
              </a:tr>
            </a:tbl>
          </a:graphicData>
        </a:graphic>
      </p:graphicFrame>
      <p:sp>
        <p:nvSpPr>
          <p:cNvPr id="4" name="Dikdörtgen 3"/>
          <p:cNvSpPr/>
          <p:nvPr/>
        </p:nvSpPr>
        <p:spPr>
          <a:xfrm>
            <a:off x="1043608" y="116632"/>
            <a:ext cx="7128792" cy="769441"/>
          </a:xfrm>
          <a:prstGeom prst="rect">
            <a:avLst/>
          </a:prstGeom>
        </p:spPr>
        <p:txBody>
          <a:bodyPr wrap="square">
            <a:spAutoFit/>
          </a:bodyPr>
          <a:lstStyle/>
          <a:p>
            <a:pPr algn="ctr"/>
            <a:r>
              <a:rPr lang="tr-TR" sz="2200" b="1" kern="0" spc="50" dirty="0">
                <a:ln w="11430"/>
                <a:solidFill>
                  <a:srgbClr val="FF0000"/>
                </a:solidFill>
                <a:effectLst>
                  <a:outerShdw blurRad="76200" dist="50800" dir="5400000" algn="tl" rotWithShape="0">
                    <a:srgbClr val="000000">
                      <a:alpha val="65000"/>
                    </a:srgbClr>
                  </a:outerShdw>
                </a:effectLst>
                <a:latin typeface="+mj-lt"/>
              </a:rPr>
              <a:t>EK-3: ANALİZ EDİLECEK PARAMETRELERE ÖZGÜ NUMUNE SAKLAMA VE KORUMA YÖNTEMLERİ</a:t>
            </a:r>
          </a:p>
        </p:txBody>
      </p:sp>
      <p:sp>
        <p:nvSpPr>
          <p:cNvPr id="2" name="Başlık 1"/>
          <p:cNvSpPr>
            <a:spLocks noGrp="1"/>
          </p:cNvSpPr>
          <p:nvPr>
            <p:ph type="title"/>
          </p:nvPr>
        </p:nvSpPr>
        <p:spPr>
          <a:xfrm>
            <a:off x="323528" y="886073"/>
            <a:ext cx="8229600" cy="1008112"/>
          </a:xfrm>
        </p:spPr>
        <p:txBody>
          <a:bodyPr>
            <a:noAutofit/>
          </a:bodyPr>
          <a:lstStyle/>
          <a:p>
            <a:r>
              <a:rPr lang="tr-TR" sz="2000" b="1" dirty="0" smtClean="0">
                <a:solidFill>
                  <a:srgbClr val="FF0000"/>
                </a:solidFill>
              </a:rPr>
              <a:t>Tablo </a:t>
            </a:r>
            <a:r>
              <a:rPr lang="tr-TR" sz="2000" b="1" dirty="0">
                <a:solidFill>
                  <a:srgbClr val="FF0000"/>
                </a:solidFill>
              </a:rPr>
              <a:t>1- Yerüstü ve Yeraltı suyu numunelerinin saklanması ve </a:t>
            </a:r>
            <a:r>
              <a:rPr lang="tr-TR" sz="2000" b="1" dirty="0" smtClean="0">
                <a:solidFill>
                  <a:srgbClr val="FF0000"/>
                </a:solidFill>
              </a:rPr>
              <a:t>korunması</a:t>
            </a:r>
            <a:br>
              <a:rPr lang="tr-TR" sz="2000" b="1" dirty="0" smtClean="0">
                <a:solidFill>
                  <a:srgbClr val="FF0000"/>
                </a:solidFill>
              </a:rPr>
            </a:br>
            <a:r>
              <a:rPr lang="tr-TR" sz="2000" b="1" dirty="0" smtClean="0">
                <a:solidFill>
                  <a:srgbClr val="FF0000"/>
                </a:solidFill>
              </a:rPr>
              <a:t> </a:t>
            </a:r>
            <a:r>
              <a:rPr lang="tr-TR" sz="2000" b="1" dirty="0">
                <a:solidFill>
                  <a:srgbClr val="FF0000"/>
                </a:solidFill>
              </a:rPr>
              <a:t>için uygun olan teknikler – Kimyasal analizler</a:t>
            </a:r>
            <a:br>
              <a:rPr lang="tr-TR" sz="2000" b="1" dirty="0">
                <a:solidFill>
                  <a:srgbClr val="FF0000"/>
                </a:solidFill>
              </a:rPr>
            </a:br>
            <a:endParaRPr lang="tr-TR" sz="2000" b="1" dirty="0">
              <a:solidFill>
                <a:srgbClr val="FF0000"/>
              </a:solidFill>
            </a:endParaRPr>
          </a:p>
        </p:txBody>
      </p:sp>
    </p:spTree>
    <p:extLst>
      <p:ext uri="{BB962C8B-B14F-4D97-AF65-F5344CB8AC3E}">
        <p14:creationId xmlns:p14="http://schemas.microsoft.com/office/powerpoint/2010/main" val="1934399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rmAutofit/>
          </a:bodyPr>
          <a:lstStyle/>
          <a:p>
            <a:r>
              <a:rPr lang="tr-TR" sz="2200" b="1" dirty="0">
                <a:solidFill>
                  <a:srgbClr val="FF0000"/>
                </a:solidFill>
              </a:rPr>
              <a:t>Tablo-2 </a:t>
            </a:r>
            <a:r>
              <a:rPr lang="tr-TR" sz="2200" b="1" dirty="0" err="1">
                <a:solidFill>
                  <a:srgbClr val="FF0000"/>
                </a:solidFill>
              </a:rPr>
              <a:t>Sedimentte</a:t>
            </a:r>
            <a:r>
              <a:rPr lang="tr-TR" sz="2200" b="1" dirty="0">
                <a:solidFill>
                  <a:srgbClr val="FF0000"/>
                </a:solidFill>
              </a:rPr>
              <a:t> uygulanan farklı </a:t>
            </a:r>
            <a:r>
              <a:rPr lang="tr-TR" sz="2200" b="1" dirty="0" err="1">
                <a:solidFill>
                  <a:srgbClr val="FF0000"/>
                </a:solidFill>
              </a:rPr>
              <a:t>analitler</a:t>
            </a:r>
            <a:r>
              <a:rPr lang="tr-TR" sz="2200" b="1" dirty="0">
                <a:solidFill>
                  <a:srgbClr val="FF0000"/>
                </a:solidFill>
              </a:rPr>
              <a:t> için kap </a:t>
            </a:r>
            <a:r>
              <a:rPr lang="tr-TR" sz="2200" b="1" dirty="0" smtClean="0">
                <a:solidFill>
                  <a:srgbClr val="FF0000"/>
                </a:solidFill>
              </a:rPr>
              <a:t>çeşidi</a:t>
            </a:r>
            <a:r>
              <a:rPr lang="tr-TR" sz="2200" b="1" dirty="0">
                <a:solidFill>
                  <a:srgbClr val="FF0000"/>
                </a:solidFill>
              </a:rPr>
              <a:t>, </a:t>
            </a: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koruma </a:t>
            </a:r>
            <a:r>
              <a:rPr lang="tr-TR" sz="2200" b="1" dirty="0">
                <a:solidFill>
                  <a:srgbClr val="FF0000"/>
                </a:solidFill>
              </a:rPr>
              <a:t>ve saklama koşulları</a:t>
            </a:r>
            <a:br>
              <a:rPr lang="tr-TR" sz="2200" b="1" dirty="0">
                <a:solidFill>
                  <a:srgbClr val="FF0000"/>
                </a:solidFill>
              </a:rPr>
            </a:br>
            <a:endParaRPr lang="tr-TR" sz="2200" b="1" dirty="0">
              <a:solidFill>
                <a:srgbClr val="FF0000"/>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330922517"/>
              </p:ext>
            </p:extLst>
          </p:nvPr>
        </p:nvGraphicFramePr>
        <p:xfrm>
          <a:off x="467544" y="1124744"/>
          <a:ext cx="8136905" cy="5376599"/>
        </p:xfrm>
        <a:graphic>
          <a:graphicData uri="http://schemas.openxmlformats.org/drawingml/2006/table">
            <a:tbl>
              <a:tblPr firstRow="1" firstCol="1" bandRow="1"/>
              <a:tblGrid>
                <a:gridCol w="360040"/>
                <a:gridCol w="1129432"/>
                <a:gridCol w="1489472"/>
                <a:gridCol w="1592978"/>
                <a:gridCol w="1489472"/>
                <a:gridCol w="1072859"/>
                <a:gridCol w="1002652"/>
              </a:tblGrid>
              <a:tr h="384043">
                <a:tc gridSpan="2">
                  <a:txBody>
                    <a:bodyPr/>
                    <a:lstStyle/>
                    <a:p>
                      <a:pPr>
                        <a:spcAft>
                          <a:spcPts val="0"/>
                        </a:spcAft>
                      </a:pPr>
                      <a:r>
                        <a:rPr lang="tr-TR" sz="1200" b="1" dirty="0">
                          <a:effectLst/>
                          <a:latin typeface="Times New Roman"/>
                          <a:ea typeface="Times New Roman"/>
                        </a:rPr>
                        <a:t>Analiz</a:t>
                      </a:r>
                      <a:endParaRPr lang="tr-TR" sz="1200" dirty="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a:spcAft>
                          <a:spcPts val="0"/>
                        </a:spcAft>
                      </a:pPr>
                      <a:r>
                        <a:rPr lang="tr-TR" sz="1200" b="1">
                          <a:effectLst/>
                          <a:latin typeface="Times New Roman"/>
                          <a:ea typeface="Times New Roman"/>
                        </a:rPr>
                        <a:t>Kap Çeşiti </a:t>
                      </a:r>
                      <a:r>
                        <a:rPr lang="tr-TR" sz="1200" b="1" baseline="30000">
                          <a:effectLst/>
                          <a:latin typeface="Times New Roman"/>
                          <a:ea typeface="Times New Roman"/>
                        </a:rPr>
                        <a:t>a</a:t>
                      </a:r>
                      <a:endParaRPr lang="tr-TR" sz="120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200" b="1">
                          <a:effectLst/>
                          <a:latin typeface="Times New Roman"/>
                          <a:ea typeface="Times New Roman"/>
                        </a:rPr>
                        <a:t>En az numune miktarı </a:t>
                      </a:r>
                      <a:r>
                        <a:rPr lang="tr-TR" sz="1200" b="1" baseline="30000">
                          <a:effectLst/>
                          <a:latin typeface="Times New Roman"/>
                          <a:ea typeface="Times New Roman"/>
                        </a:rPr>
                        <a:t>b</a:t>
                      </a:r>
                      <a:r>
                        <a:rPr lang="tr-TR" sz="1200" b="1">
                          <a:effectLst/>
                          <a:latin typeface="Times New Roman"/>
                          <a:ea typeface="Times New Roman"/>
                        </a:rPr>
                        <a:t> (g)</a:t>
                      </a:r>
                      <a:endParaRPr lang="tr-TR" sz="120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200" b="1" dirty="0">
                          <a:effectLst/>
                          <a:latin typeface="Times New Roman"/>
                          <a:ea typeface="Times New Roman"/>
                        </a:rPr>
                        <a:t>Koruma ve Saklama </a:t>
                      </a:r>
                      <a:r>
                        <a:rPr lang="tr-TR" sz="1200" b="1" dirty="0" smtClean="0">
                          <a:effectLst/>
                          <a:latin typeface="Times New Roman"/>
                          <a:ea typeface="Times New Roman"/>
                        </a:rPr>
                        <a:t>Şartları</a:t>
                      </a:r>
                      <a:endParaRPr lang="tr-TR" sz="1200" dirty="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200" b="1">
                          <a:effectLst/>
                          <a:latin typeface="Times New Roman"/>
                          <a:ea typeface="Times New Roman"/>
                        </a:rPr>
                        <a:t>Saklama müddeti </a:t>
                      </a:r>
                      <a:r>
                        <a:rPr lang="tr-TR" sz="1200" b="1" baseline="30000">
                          <a:effectLst/>
                          <a:latin typeface="Times New Roman"/>
                          <a:ea typeface="Times New Roman"/>
                        </a:rPr>
                        <a:t>c</a:t>
                      </a:r>
                      <a:endParaRPr lang="tr-TR" sz="120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200" b="1">
                          <a:effectLst/>
                          <a:latin typeface="Times New Roman"/>
                          <a:ea typeface="Times New Roman"/>
                        </a:rPr>
                        <a:t>Yorum</a:t>
                      </a:r>
                      <a:endParaRPr lang="tr-TR" sz="1200">
                        <a:effectLst/>
                        <a:latin typeface="Times New Roman"/>
                        <a:ea typeface="Times New Roman"/>
                      </a:endParaRPr>
                    </a:p>
                  </a:txBody>
                  <a:tcPr marL="19848" marR="198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Asitlik</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14 gün</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Alkalilik</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14 gün</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Amonyak Azotu</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dirty="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24 saat</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Çamur parametresi</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Anyonlar</a:t>
                      </a:r>
                    </a:p>
                    <a:p>
                      <a:pPr>
                        <a:spcAft>
                          <a:spcPts val="0"/>
                        </a:spcAft>
                      </a:pPr>
                      <a:r>
                        <a:rPr lang="tr-TR" sz="1200">
                          <a:effectLst/>
                          <a:latin typeface="Times New Roman"/>
                          <a:ea typeface="Times New Roman"/>
                        </a:rPr>
                        <a:t>(Cl, Br, F ve SO</a:t>
                      </a:r>
                      <a:r>
                        <a:rPr lang="tr-TR" sz="1200" baseline="-25000">
                          <a:effectLst/>
                          <a:latin typeface="Times New Roman"/>
                          <a:ea typeface="Times New Roman"/>
                        </a:rPr>
                        <a:t>4</a:t>
                      </a:r>
                      <a:r>
                        <a:rPr lang="tr-TR" sz="1200">
                          <a:effectLst/>
                          <a:latin typeface="Times New Roman"/>
                          <a:ea typeface="Times New Roman"/>
                        </a:rPr>
                        <a:t>)</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 ay</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Emilebilir organik bağlı halojenler (AOX)</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7 gün</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gridSpan="2">
                  <a:txBody>
                    <a:bodyPr/>
                    <a:lstStyle/>
                    <a:p>
                      <a:pPr>
                        <a:spcAft>
                          <a:spcPts val="0"/>
                        </a:spcAft>
                      </a:pPr>
                      <a:r>
                        <a:rPr lang="tr-TR" sz="1200">
                          <a:effectLst/>
                          <a:latin typeface="Times New Roman"/>
                          <a:ea typeface="Times New Roman"/>
                        </a:rPr>
                        <a:t>Biyolojik bozunma</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24 saat</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4043">
                <a:tc rowSpan="2" gridSpan="2">
                  <a:txBody>
                    <a:bodyPr/>
                    <a:lstStyle/>
                    <a:p>
                      <a:pPr>
                        <a:spcAft>
                          <a:spcPts val="0"/>
                        </a:spcAft>
                      </a:pPr>
                      <a:r>
                        <a:rPr lang="tr-TR" sz="1200">
                          <a:effectLst/>
                          <a:latin typeface="Times New Roman"/>
                          <a:ea typeface="Times New Roman"/>
                        </a:rPr>
                        <a:t>Biyolojik Oksijen ihtiyacı (BOİ)</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endParaRPr lang="tr-TR"/>
                    </a:p>
                  </a:txBody>
                  <a:tcPr/>
                </a:tc>
                <a:tc rowSpan="2">
                  <a:txBody>
                    <a:bodyPr/>
                    <a:lstStyle/>
                    <a:p>
                      <a:pPr>
                        <a:spcAft>
                          <a:spcPts val="0"/>
                        </a:spcAft>
                      </a:pPr>
                      <a:r>
                        <a:rPr lang="tr-TR" sz="1200">
                          <a:effectLst/>
                          <a:latin typeface="Times New Roman"/>
                          <a:ea typeface="Times New Roman"/>
                        </a:rPr>
                        <a:t>P ya da 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spcAft>
                          <a:spcPts val="0"/>
                        </a:spcAft>
                      </a:pPr>
                      <a:r>
                        <a:rPr lang="tr-TR" sz="1200">
                          <a:effectLst/>
                          <a:latin typeface="Times New Roman"/>
                          <a:ea typeface="Times New Roman"/>
                        </a:rPr>
                        <a:t>50</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1°C ilâ 5°C</a:t>
                      </a:r>
                    </a:p>
                    <a:p>
                      <a:pPr>
                        <a:spcAft>
                          <a:spcPts val="0"/>
                        </a:spcAft>
                      </a:pPr>
                      <a:r>
                        <a:rPr lang="tr-TR" sz="1200">
                          <a:effectLst/>
                          <a:latin typeface="Times New Roman"/>
                          <a:ea typeface="Times New Roman"/>
                        </a:rPr>
                        <a:t>Karanlık ve havasız</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24 saat</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spcAft>
                          <a:spcPts val="0"/>
                        </a:spcAft>
                      </a:pPr>
                      <a:r>
                        <a:rPr lang="tr-TR" sz="1200">
                          <a:effectLst/>
                          <a:latin typeface="Times New Roman"/>
                          <a:ea typeface="Times New Roman"/>
                        </a:rPr>
                        <a:t> </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2021">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spcAft>
                          <a:spcPts val="0"/>
                        </a:spcAft>
                      </a:pPr>
                      <a:r>
                        <a:rPr lang="tr-TR" sz="1200">
                          <a:effectLst/>
                          <a:latin typeface="Times New Roman"/>
                          <a:ea typeface="Times New Roman"/>
                        </a:rPr>
                        <a:t>&lt;-18°C</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1 ay</a:t>
                      </a:r>
                    </a:p>
                  </a:txBody>
                  <a:tcPr marL="19848" marR="19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r>
              <a:tr h="2112234">
                <a:tc>
                  <a:txBody>
                    <a:bodyPr/>
                    <a:lstStyle/>
                    <a:p>
                      <a:pPr>
                        <a:spcAft>
                          <a:spcPts val="0"/>
                        </a:spcAft>
                      </a:pPr>
                      <a:r>
                        <a:rPr lang="tr-TR" sz="1200" baseline="30000" dirty="0">
                          <a:effectLst/>
                          <a:latin typeface="Times New Roman"/>
                          <a:ea typeface="Times New Roman"/>
                        </a:rPr>
                        <a:t>a</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 </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 </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 </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b</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 </a:t>
                      </a:r>
                      <a:endParaRPr lang="tr-TR" sz="1200" dirty="0">
                        <a:effectLst/>
                        <a:latin typeface="Times New Roman"/>
                        <a:ea typeface="Times New Roman"/>
                      </a:endParaRPr>
                    </a:p>
                    <a:p>
                      <a:pPr>
                        <a:spcAft>
                          <a:spcPts val="0"/>
                        </a:spcAft>
                      </a:pPr>
                      <a:r>
                        <a:rPr lang="tr-TR" sz="1200" baseline="30000" dirty="0">
                          <a:effectLst/>
                          <a:latin typeface="Times New Roman"/>
                          <a:ea typeface="Times New Roman"/>
                        </a:rPr>
                        <a:t> </a:t>
                      </a:r>
                      <a:endParaRPr lang="tr-TR" sz="1200" dirty="0">
                        <a:effectLst/>
                        <a:latin typeface="Times New Roman"/>
                        <a:ea typeface="Times New Roman"/>
                      </a:endParaRPr>
                    </a:p>
                    <a:p>
                      <a:pPr>
                        <a:spcAft>
                          <a:spcPts val="0"/>
                        </a:spcAft>
                      </a:pPr>
                      <a:endParaRPr lang="tr-TR" sz="1200" baseline="30000" dirty="0">
                        <a:effectLst/>
                        <a:latin typeface="Times New Roman"/>
                        <a:ea typeface="Times New Roman"/>
                      </a:endParaRPr>
                    </a:p>
                    <a:p>
                      <a:pPr>
                        <a:spcAft>
                          <a:spcPts val="0"/>
                        </a:spcAft>
                      </a:pPr>
                      <a:r>
                        <a:rPr lang="tr-TR" sz="1200" baseline="30000" dirty="0">
                          <a:effectLst/>
                          <a:latin typeface="Times New Roman"/>
                          <a:ea typeface="Times New Roman"/>
                        </a:rPr>
                        <a:t>c</a:t>
                      </a:r>
                      <a:endParaRPr lang="tr-TR" sz="1200" dirty="0">
                        <a:effectLst/>
                        <a:latin typeface="Times New Roman"/>
                        <a:ea typeface="Times New Roman"/>
                      </a:endParaRPr>
                    </a:p>
                  </a:txBody>
                  <a:tcPr marL="19848" marR="1984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6">
                  <a:txBody>
                    <a:bodyPr/>
                    <a:lstStyle/>
                    <a:p>
                      <a:pPr>
                        <a:spcAft>
                          <a:spcPts val="0"/>
                        </a:spcAft>
                      </a:pPr>
                      <a:r>
                        <a:rPr lang="tr-TR" sz="1200" dirty="0">
                          <a:effectLst/>
                          <a:latin typeface="Times New Roman"/>
                          <a:ea typeface="Times New Roman"/>
                        </a:rPr>
                        <a:t>P: plastik, örnek: PE (</a:t>
                      </a:r>
                      <a:r>
                        <a:rPr lang="tr-TR" sz="1200" dirty="0" err="1">
                          <a:effectLst/>
                          <a:latin typeface="Times New Roman"/>
                          <a:ea typeface="Times New Roman"/>
                        </a:rPr>
                        <a:t>politetrafloraetilen</a:t>
                      </a:r>
                      <a:r>
                        <a:rPr lang="tr-TR" sz="1200" dirty="0">
                          <a:effectLst/>
                          <a:latin typeface="Times New Roman"/>
                          <a:ea typeface="Times New Roman"/>
                        </a:rPr>
                        <a:t>), PTFE (</a:t>
                      </a:r>
                      <a:r>
                        <a:rPr lang="tr-TR" sz="1200" dirty="0" err="1">
                          <a:effectLst/>
                          <a:latin typeface="Times New Roman"/>
                          <a:ea typeface="Times New Roman"/>
                        </a:rPr>
                        <a:t>politetrafloraetilen</a:t>
                      </a:r>
                      <a:r>
                        <a:rPr lang="tr-TR" sz="1200" dirty="0">
                          <a:effectLst/>
                          <a:latin typeface="Times New Roman"/>
                          <a:ea typeface="Times New Roman"/>
                        </a:rPr>
                        <a:t>), PVC [</a:t>
                      </a:r>
                      <a:r>
                        <a:rPr lang="tr-TR" sz="1200" dirty="0" err="1">
                          <a:effectLst/>
                          <a:latin typeface="Times New Roman"/>
                          <a:ea typeface="Times New Roman"/>
                        </a:rPr>
                        <a:t>poli</a:t>
                      </a:r>
                      <a:r>
                        <a:rPr lang="tr-TR" sz="1200" dirty="0">
                          <a:effectLst/>
                          <a:latin typeface="Times New Roman"/>
                          <a:ea typeface="Times New Roman"/>
                        </a:rPr>
                        <a:t>(</a:t>
                      </a:r>
                      <a:r>
                        <a:rPr lang="tr-TR" sz="1200" dirty="0" err="1">
                          <a:effectLst/>
                          <a:latin typeface="Times New Roman"/>
                          <a:ea typeface="Times New Roman"/>
                        </a:rPr>
                        <a:t>vinil</a:t>
                      </a:r>
                      <a:r>
                        <a:rPr lang="tr-TR" sz="1200" dirty="0">
                          <a:effectLst/>
                          <a:latin typeface="Times New Roman"/>
                          <a:ea typeface="Times New Roman"/>
                        </a:rPr>
                        <a:t> klorür)], PET [</a:t>
                      </a:r>
                      <a:r>
                        <a:rPr lang="tr-TR" sz="1200" dirty="0" err="1">
                          <a:effectLst/>
                          <a:latin typeface="Times New Roman"/>
                          <a:ea typeface="Times New Roman"/>
                        </a:rPr>
                        <a:t>poli</a:t>
                      </a:r>
                      <a:r>
                        <a:rPr lang="tr-TR" sz="1200" dirty="0">
                          <a:effectLst/>
                          <a:latin typeface="Times New Roman"/>
                          <a:ea typeface="Times New Roman"/>
                        </a:rPr>
                        <a:t>(etilen </a:t>
                      </a:r>
                      <a:r>
                        <a:rPr lang="tr-TR" sz="1200" dirty="0" err="1">
                          <a:effectLst/>
                          <a:latin typeface="Times New Roman"/>
                          <a:ea typeface="Times New Roman"/>
                        </a:rPr>
                        <a:t>terefitalat</a:t>
                      </a:r>
                      <a:r>
                        <a:rPr lang="tr-TR" sz="1200" dirty="0">
                          <a:effectLst/>
                          <a:latin typeface="Times New Roman"/>
                          <a:ea typeface="Times New Roman"/>
                        </a:rPr>
                        <a:t>)]</a:t>
                      </a:r>
                    </a:p>
                    <a:p>
                      <a:pPr>
                        <a:spcAft>
                          <a:spcPts val="0"/>
                        </a:spcAft>
                      </a:pPr>
                      <a:r>
                        <a:rPr lang="tr-TR" sz="1200" dirty="0">
                          <a:effectLst/>
                          <a:latin typeface="Times New Roman"/>
                          <a:ea typeface="Times New Roman"/>
                        </a:rPr>
                        <a:t>C: Cam</a:t>
                      </a:r>
                    </a:p>
                    <a:p>
                      <a:pPr>
                        <a:spcAft>
                          <a:spcPts val="0"/>
                        </a:spcAft>
                      </a:pPr>
                      <a:r>
                        <a:rPr lang="tr-TR" sz="1200" dirty="0">
                          <a:effectLst/>
                          <a:latin typeface="Times New Roman"/>
                          <a:ea typeface="Times New Roman"/>
                        </a:rPr>
                        <a:t>BC: </a:t>
                      </a:r>
                      <a:r>
                        <a:rPr lang="tr-TR" sz="1200" dirty="0" err="1">
                          <a:effectLst/>
                          <a:latin typeface="Times New Roman"/>
                          <a:ea typeface="Times New Roman"/>
                        </a:rPr>
                        <a:t>Borosilikat</a:t>
                      </a:r>
                      <a:r>
                        <a:rPr lang="tr-TR" sz="1200" dirty="0">
                          <a:effectLst/>
                          <a:latin typeface="Times New Roman"/>
                          <a:ea typeface="Times New Roman"/>
                        </a:rPr>
                        <a:t> cam</a:t>
                      </a:r>
                    </a:p>
                    <a:p>
                      <a:pPr>
                        <a:spcAft>
                          <a:spcPts val="0"/>
                        </a:spcAft>
                      </a:pPr>
                      <a:endParaRPr lang="tr-TR" sz="1200" dirty="0" smtClean="0">
                        <a:effectLst/>
                        <a:latin typeface="Times New Roman"/>
                        <a:ea typeface="Times New Roman"/>
                      </a:endParaRPr>
                    </a:p>
                    <a:p>
                      <a:pPr>
                        <a:spcAft>
                          <a:spcPts val="0"/>
                        </a:spcAft>
                      </a:pPr>
                      <a:r>
                        <a:rPr lang="tr-TR" sz="1200" dirty="0" smtClean="0">
                          <a:effectLst/>
                          <a:latin typeface="Times New Roman"/>
                          <a:ea typeface="Times New Roman"/>
                        </a:rPr>
                        <a:t>Belirli </a:t>
                      </a:r>
                      <a:r>
                        <a:rPr lang="tr-TR" sz="1200" dirty="0" err="1">
                          <a:effectLst/>
                          <a:latin typeface="Times New Roman"/>
                          <a:ea typeface="Times New Roman"/>
                        </a:rPr>
                        <a:t>analitin</a:t>
                      </a:r>
                      <a:r>
                        <a:rPr lang="tr-TR" sz="1200" dirty="0">
                          <a:effectLst/>
                          <a:latin typeface="Times New Roman"/>
                          <a:ea typeface="Times New Roman"/>
                        </a:rPr>
                        <a:t> belirlenmesi için gereken arazideki en az numune miktarı ıslak örneğe bağlıdır. Aynı arazi numunesinden birkaç </a:t>
                      </a:r>
                      <a:r>
                        <a:rPr lang="tr-TR" sz="1200" dirty="0" err="1">
                          <a:effectLst/>
                          <a:latin typeface="Times New Roman"/>
                          <a:ea typeface="Times New Roman"/>
                        </a:rPr>
                        <a:t>analitin</a:t>
                      </a:r>
                      <a:r>
                        <a:rPr lang="tr-TR" sz="1200" dirty="0">
                          <a:effectLst/>
                          <a:latin typeface="Times New Roman"/>
                          <a:ea typeface="Times New Roman"/>
                        </a:rPr>
                        <a:t> analiz edileceği durumlarda, toplam olması gereken numune miktarı her bir analiz için gereken numune miktarının toplamından daha az olabilir.  </a:t>
                      </a:r>
                    </a:p>
                    <a:p>
                      <a:pPr>
                        <a:spcAft>
                          <a:spcPts val="0"/>
                        </a:spcAft>
                      </a:pPr>
                      <a:endParaRPr lang="tr-TR" sz="1200" dirty="0" smtClean="0">
                        <a:effectLst/>
                        <a:latin typeface="Times New Roman"/>
                        <a:ea typeface="Times New Roman"/>
                      </a:endParaRPr>
                    </a:p>
                    <a:p>
                      <a:pPr>
                        <a:spcAft>
                          <a:spcPts val="0"/>
                        </a:spcAft>
                      </a:pPr>
                      <a:r>
                        <a:rPr lang="tr-TR" sz="1200" dirty="0" smtClean="0">
                          <a:effectLst/>
                          <a:latin typeface="Times New Roman"/>
                          <a:ea typeface="Times New Roman"/>
                        </a:rPr>
                        <a:t>Taşıma </a:t>
                      </a:r>
                      <a:r>
                        <a:rPr lang="tr-TR" sz="1200" dirty="0">
                          <a:effectLst/>
                          <a:latin typeface="Times New Roman"/>
                          <a:ea typeface="Times New Roman"/>
                        </a:rPr>
                        <a:t>süresi dahil</a:t>
                      </a:r>
                    </a:p>
                  </a:txBody>
                  <a:tcPr marL="19848" marR="1984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837983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29600" cy="1143000"/>
          </a:xfrm>
        </p:spPr>
        <p:txBody>
          <a:bodyPr>
            <a:normAutofit/>
          </a:bodyPr>
          <a:lstStyle/>
          <a:p>
            <a:r>
              <a:rPr lang="tr-TR" sz="2100" b="1" dirty="0">
                <a:solidFill>
                  <a:srgbClr val="FF0000"/>
                </a:solidFill>
              </a:rPr>
              <a:t>Tablo 3- Yer üstü ve yeraltı sularından alınan mikrobiyolojik analiz numunelerinin saklanması ve taşınması için uygun olan teknikler</a:t>
            </a:r>
            <a:br>
              <a:rPr lang="tr-TR" sz="2100" b="1" dirty="0">
                <a:solidFill>
                  <a:srgbClr val="FF0000"/>
                </a:solidFill>
              </a:rPr>
            </a:br>
            <a:endParaRPr lang="tr-TR" sz="2100" b="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7241391"/>
              </p:ext>
            </p:extLst>
          </p:nvPr>
        </p:nvGraphicFramePr>
        <p:xfrm>
          <a:off x="467544" y="980728"/>
          <a:ext cx="8352928" cy="5669280"/>
        </p:xfrm>
        <a:graphic>
          <a:graphicData uri="http://schemas.openxmlformats.org/drawingml/2006/table">
            <a:tbl>
              <a:tblPr firstRow="1" firstCol="1" bandRow="1"/>
              <a:tblGrid>
                <a:gridCol w="2147400"/>
                <a:gridCol w="516896"/>
                <a:gridCol w="648072"/>
                <a:gridCol w="468377"/>
                <a:gridCol w="770068"/>
                <a:gridCol w="3802115"/>
              </a:tblGrid>
              <a:tr h="319716">
                <a:tc rowSpan="2">
                  <a:txBody>
                    <a:bodyPr/>
                    <a:lstStyle/>
                    <a:p>
                      <a:pPr>
                        <a:spcAft>
                          <a:spcPts val="0"/>
                        </a:spcAft>
                      </a:pPr>
                      <a:r>
                        <a:rPr lang="tr-TR" sz="1200" dirty="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tr-TR" sz="1200" b="1">
                          <a:effectLst/>
                          <a:latin typeface="Times New Roman"/>
                          <a:ea typeface="Times New Roman"/>
                        </a:rPr>
                        <a:t>Maksimum numune saklama süresi (taşıma dahil) (saat)</a:t>
                      </a:r>
                      <a:endParaRPr lang="tr-TR" sz="1200">
                        <a:effectLst/>
                        <a:latin typeface="Times New Roman"/>
                        <a:ea typeface="Times New Roman"/>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2">
                  <a:txBody>
                    <a:bodyPr/>
                    <a:lstStyle/>
                    <a:p>
                      <a:pPr algn="ctr">
                        <a:spcAft>
                          <a:spcPts val="0"/>
                        </a:spcAft>
                      </a:pPr>
                      <a:r>
                        <a:rPr lang="tr-TR" sz="1200" b="1">
                          <a:effectLst/>
                          <a:latin typeface="Times New Roman"/>
                          <a:ea typeface="Times New Roman"/>
                        </a:rPr>
                        <a:t>Numunenin saklama sıcaklığı (</a:t>
                      </a:r>
                      <a:r>
                        <a:rPr lang="tr-TR" sz="1200">
                          <a:effectLst/>
                          <a:latin typeface="Times New Roman"/>
                          <a:ea typeface="Times New Roman"/>
                        </a:rPr>
                        <a:t>°C)</a:t>
                      </a: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rowSpan="2">
                  <a:txBody>
                    <a:bodyPr/>
                    <a:lstStyle/>
                    <a:p>
                      <a:pPr algn="ctr">
                        <a:spcAft>
                          <a:spcPts val="0"/>
                        </a:spcAft>
                      </a:pPr>
                      <a:r>
                        <a:rPr lang="tr-TR" sz="1200" b="1">
                          <a:effectLst/>
                          <a:latin typeface="Times New Roman"/>
                          <a:ea typeface="Times New Roman"/>
                        </a:rPr>
                        <a:t>Gözlem </a:t>
                      </a:r>
                      <a:endParaRPr lang="tr-TR" sz="1200">
                        <a:effectLst/>
                        <a:latin typeface="Times New Roman"/>
                        <a:ea typeface="Times New Roman"/>
                      </a:endParaRPr>
                    </a:p>
                  </a:txBody>
                  <a:tcPr marL="40734" marR="40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6572">
                <a:tc vMerge="1">
                  <a:txBody>
                    <a:bodyPr/>
                    <a:lstStyle/>
                    <a:p>
                      <a:endParaRPr lang="tr-TR"/>
                    </a:p>
                  </a:txBody>
                  <a:tcPr/>
                </a:tc>
                <a:tc>
                  <a:txBody>
                    <a:bodyPr/>
                    <a:lstStyle/>
                    <a:p>
                      <a:pPr>
                        <a:spcAft>
                          <a:spcPts val="0"/>
                        </a:spcAft>
                      </a:pPr>
                      <a:r>
                        <a:rPr lang="tr-TR" sz="1200">
                          <a:effectLst/>
                          <a:latin typeface="Times New Roman"/>
                          <a:ea typeface="Times New Roman"/>
                        </a:rPr>
                        <a:t>T</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U</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T</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U</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tr-TR"/>
                    </a:p>
                  </a:txBody>
                  <a:tcPr/>
                </a:tc>
              </a:tr>
              <a:tr h="426287">
                <a:tc>
                  <a:txBody>
                    <a:bodyPr/>
                    <a:lstStyle/>
                    <a:p>
                      <a:pPr>
                        <a:spcAft>
                          <a:spcPts val="0"/>
                        </a:spcAft>
                      </a:pPr>
                      <a:r>
                        <a:rPr lang="tr-TR" sz="1200" b="1">
                          <a:effectLst/>
                          <a:latin typeface="Times New Roman"/>
                          <a:ea typeface="Times New Roman"/>
                        </a:rPr>
                        <a:t>Genel</a:t>
                      </a:r>
                      <a:endParaRPr lang="tr-TR" sz="1200">
                        <a:effectLst/>
                        <a:latin typeface="Times New Roman"/>
                        <a:ea typeface="Times New Roman"/>
                      </a:endParaRPr>
                    </a:p>
                    <a:p>
                      <a:pPr>
                        <a:spcAft>
                          <a:spcPts val="0"/>
                        </a:spcAft>
                      </a:pPr>
                      <a:r>
                        <a:rPr lang="tr-TR" sz="1200">
                          <a:effectLst/>
                          <a:latin typeface="Times New Roman"/>
                          <a:ea typeface="Times New Roman"/>
                        </a:rPr>
                        <a:t>Kültürü yapılabilen mikroorganizmalar </a:t>
                      </a:r>
                    </a:p>
                    <a:p>
                      <a:pPr>
                        <a:spcAft>
                          <a:spcPts val="0"/>
                        </a:spcAft>
                      </a:pPr>
                      <a:r>
                        <a:rPr lang="tr-TR" sz="1200">
                          <a:effectLst/>
                          <a:latin typeface="Times New Roman"/>
                          <a:ea typeface="Times New Roman"/>
                        </a:rPr>
                        <a:t>(22°C, 30 °C veya 36 °C)</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8</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dirty="0">
                          <a:effectLst/>
                          <a:latin typeface="Times New Roman"/>
                          <a:ea typeface="Times New Roman"/>
                        </a:rPr>
                        <a:t> </a:t>
                      </a:r>
                    </a:p>
                    <a:p>
                      <a:pPr>
                        <a:spcAft>
                          <a:spcPts val="0"/>
                        </a:spcAft>
                      </a:pPr>
                      <a:r>
                        <a:rPr lang="tr-TR" sz="1200" dirty="0">
                          <a:effectLst/>
                          <a:latin typeface="Times New Roman"/>
                          <a:ea typeface="Times New Roman"/>
                        </a:rPr>
                        <a:t> </a:t>
                      </a:r>
                    </a:p>
                    <a:p>
                      <a:pPr>
                        <a:spcAft>
                          <a:spcPts val="0"/>
                        </a:spcAft>
                      </a:pPr>
                      <a:r>
                        <a:rPr lang="tr-TR" sz="1200" dirty="0">
                          <a:effectLst/>
                          <a:latin typeface="Times New Roman"/>
                          <a:ea typeface="Times New Roman"/>
                        </a:rPr>
                        <a:t>12</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dirty="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46003">
                <a:tc>
                  <a:txBody>
                    <a:bodyPr/>
                    <a:lstStyle/>
                    <a:p>
                      <a:pPr>
                        <a:spcAft>
                          <a:spcPts val="0"/>
                        </a:spcAft>
                      </a:pPr>
                      <a:r>
                        <a:rPr lang="tr-TR" sz="1200" b="1">
                          <a:effectLst/>
                          <a:latin typeface="Times New Roman"/>
                          <a:ea typeface="Times New Roman"/>
                        </a:rPr>
                        <a:t>Fekal indikatörler, vejetatif bakteriler </a:t>
                      </a:r>
                      <a:endParaRPr lang="tr-TR" sz="1200">
                        <a:effectLst/>
                        <a:latin typeface="Times New Roman"/>
                        <a:ea typeface="Times New Roman"/>
                      </a:endParaRPr>
                    </a:p>
                    <a:p>
                      <a:pPr>
                        <a:spcAft>
                          <a:spcPts val="0"/>
                        </a:spcAft>
                      </a:pPr>
                      <a:r>
                        <a:rPr lang="tr-TR" sz="1200" i="1">
                          <a:effectLst/>
                          <a:latin typeface="Times New Roman"/>
                          <a:ea typeface="Times New Roman"/>
                        </a:rPr>
                        <a:t>E.Coli</a:t>
                      </a:r>
                      <a:r>
                        <a:rPr lang="tr-TR" sz="1200">
                          <a:effectLst/>
                          <a:latin typeface="Times New Roman"/>
                          <a:ea typeface="Times New Roman"/>
                        </a:rPr>
                        <a:t> (ve koliform bakteri) </a:t>
                      </a:r>
                    </a:p>
                    <a:p>
                      <a:pPr>
                        <a:spcAft>
                          <a:spcPts val="0"/>
                        </a:spcAft>
                      </a:pPr>
                      <a:r>
                        <a:rPr lang="tr-TR" sz="1200" i="1">
                          <a:effectLst/>
                          <a:latin typeface="Times New Roman"/>
                          <a:ea typeface="Times New Roman"/>
                        </a:rPr>
                        <a:t>Enterokok </a:t>
                      </a:r>
                      <a:endParaRPr lang="tr-TR" sz="1200">
                        <a:effectLst/>
                        <a:latin typeface="Times New Roman"/>
                        <a:ea typeface="Times New Roman"/>
                      </a:endParaRPr>
                    </a:p>
                    <a:p>
                      <a:pPr>
                        <a:spcAft>
                          <a:spcPts val="0"/>
                        </a:spcAft>
                      </a:pPr>
                      <a:r>
                        <a:rPr lang="tr-TR" sz="1200" i="1">
                          <a:effectLst/>
                          <a:latin typeface="Times New Roman"/>
                          <a:ea typeface="Times New Roman"/>
                        </a:rPr>
                        <a:t>Clostridium perfringens</a:t>
                      </a:r>
                      <a:endParaRPr lang="tr-TR" sz="1200">
                        <a:effectLst/>
                        <a:latin typeface="Times New Roman"/>
                        <a:ea typeface="Times New Roman"/>
                      </a:endParaRPr>
                    </a:p>
                    <a:p>
                      <a:pPr>
                        <a:spcAft>
                          <a:spcPts val="0"/>
                        </a:spcAft>
                      </a:pPr>
                      <a:r>
                        <a:rPr lang="tr-TR" sz="1200">
                          <a:effectLst/>
                          <a:latin typeface="Times New Roman"/>
                          <a:ea typeface="Times New Roman"/>
                        </a:rPr>
                        <a:t>(vejetatif hücreler)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12</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12</a:t>
                      </a:r>
                    </a:p>
                    <a:p>
                      <a:pPr>
                        <a:spcAft>
                          <a:spcPts val="0"/>
                        </a:spcAft>
                      </a:pPr>
                      <a:r>
                        <a:rPr lang="tr-TR" sz="1200">
                          <a:effectLst/>
                          <a:latin typeface="Times New Roman"/>
                          <a:ea typeface="Times New Roman"/>
                        </a:rPr>
                        <a:t>12</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18</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18</a:t>
                      </a:r>
                    </a:p>
                    <a:p>
                      <a:pPr>
                        <a:spcAft>
                          <a:spcPts val="0"/>
                        </a:spcAft>
                      </a:pPr>
                      <a:r>
                        <a:rPr lang="tr-TR" sz="1200">
                          <a:effectLst/>
                          <a:latin typeface="Times New Roman"/>
                          <a:ea typeface="Times New Roman"/>
                        </a:rPr>
                        <a:t>18</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p>
                      <a:pPr>
                        <a:spcAft>
                          <a:spcPts val="0"/>
                        </a:spcAft>
                      </a:pPr>
                      <a:r>
                        <a:rPr lang="tr-TR" sz="1200">
                          <a:effectLst/>
                          <a:latin typeface="Times New Roman"/>
                          <a:ea typeface="Times New Roman"/>
                        </a:rPr>
                        <a:t>5±3</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9716">
                <a:tc>
                  <a:txBody>
                    <a:bodyPr/>
                    <a:lstStyle/>
                    <a:p>
                      <a:pPr>
                        <a:spcAft>
                          <a:spcPts val="0"/>
                        </a:spcAft>
                      </a:pPr>
                      <a:r>
                        <a:rPr lang="tr-TR" sz="1200" b="1">
                          <a:effectLst/>
                          <a:latin typeface="Times New Roman"/>
                          <a:ea typeface="Times New Roman"/>
                        </a:rPr>
                        <a:t>Sporlar</a:t>
                      </a:r>
                      <a:endParaRPr lang="tr-TR" sz="1200">
                        <a:effectLst/>
                        <a:latin typeface="Times New Roman"/>
                        <a:ea typeface="Times New Roman"/>
                      </a:endParaRPr>
                    </a:p>
                    <a:p>
                      <a:pPr>
                        <a:spcAft>
                          <a:spcPts val="0"/>
                        </a:spcAft>
                      </a:pPr>
                      <a:r>
                        <a:rPr lang="tr-TR" sz="1200">
                          <a:effectLst/>
                          <a:latin typeface="Times New Roman"/>
                          <a:ea typeface="Times New Roman"/>
                        </a:rPr>
                        <a:t>Sülfit indirgeyen bakteri spoları (</a:t>
                      </a:r>
                      <a:r>
                        <a:rPr lang="tr-TR" sz="1200" i="1">
                          <a:effectLst/>
                          <a:latin typeface="Times New Roman"/>
                          <a:ea typeface="Times New Roman"/>
                        </a:rPr>
                        <a:t>Clostridium spp</a:t>
                      </a:r>
                      <a:r>
                        <a:rPr lang="tr-TR" sz="1200">
                          <a:effectLst/>
                          <a:latin typeface="Times New Roman"/>
                          <a:ea typeface="Times New Roman"/>
                        </a:rPr>
                        <a:t>.)</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24</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72</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Ham sularda 24 saatten sonra ölümler gözlenir</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3144">
                <a:tc>
                  <a:txBody>
                    <a:bodyPr/>
                    <a:lstStyle/>
                    <a:p>
                      <a:pPr>
                        <a:spcAft>
                          <a:spcPts val="0"/>
                        </a:spcAft>
                      </a:pPr>
                      <a:r>
                        <a:rPr lang="tr-TR" sz="1200" b="1">
                          <a:effectLst/>
                          <a:latin typeface="Times New Roman"/>
                          <a:ea typeface="Times New Roman"/>
                        </a:rPr>
                        <a:t>Virüsler </a:t>
                      </a:r>
                      <a:endParaRPr lang="tr-TR" sz="1200">
                        <a:effectLst/>
                        <a:latin typeface="Times New Roman"/>
                        <a:ea typeface="Times New Roman"/>
                      </a:endParaRPr>
                    </a:p>
                    <a:p>
                      <a:pPr>
                        <a:spcAft>
                          <a:spcPts val="0"/>
                        </a:spcAft>
                      </a:pPr>
                      <a:r>
                        <a:rPr lang="tr-TR" sz="1200">
                          <a:effectLst/>
                          <a:latin typeface="Times New Roman"/>
                          <a:ea typeface="Times New Roman"/>
                        </a:rPr>
                        <a:t>Bakteriyofaj</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48</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72</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65718">
                <a:tc>
                  <a:txBody>
                    <a:bodyPr/>
                    <a:lstStyle/>
                    <a:p>
                      <a:pPr>
                        <a:spcAft>
                          <a:spcPts val="0"/>
                        </a:spcAft>
                      </a:pPr>
                      <a:r>
                        <a:rPr lang="tr-TR" sz="1200" b="1">
                          <a:effectLst/>
                          <a:latin typeface="Times New Roman"/>
                          <a:ea typeface="Times New Roman"/>
                        </a:rPr>
                        <a:t>Fekal patojenler</a:t>
                      </a:r>
                      <a:endParaRPr lang="tr-TR" sz="1200">
                        <a:effectLst/>
                        <a:latin typeface="Times New Roman"/>
                        <a:ea typeface="Times New Roman"/>
                      </a:endParaRPr>
                    </a:p>
                    <a:p>
                      <a:pPr>
                        <a:spcAft>
                          <a:spcPts val="0"/>
                        </a:spcAft>
                      </a:pPr>
                      <a:r>
                        <a:rPr lang="tr-TR" sz="1200" i="1">
                          <a:effectLst/>
                          <a:latin typeface="Times New Roman"/>
                          <a:ea typeface="Times New Roman"/>
                        </a:rPr>
                        <a:t>Salmonella spp</a:t>
                      </a:r>
                      <a:r>
                        <a:rPr lang="tr-TR" sz="1200">
                          <a:effectLst/>
                          <a:latin typeface="Times New Roman"/>
                          <a:ea typeface="Times New Roman"/>
                        </a:rPr>
                        <a:t>. ve diğer</a:t>
                      </a:r>
                    </a:p>
                    <a:p>
                      <a:pPr>
                        <a:spcAft>
                          <a:spcPts val="0"/>
                        </a:spcAft>
                      </a:pPr>
                      <a:r>
                        <a:rPr lang="tr-TR" sz="1200" i="1">
                          <a:effectLst/>
                          <a:latin typeface="Times New Roman"/>
                          <a:ea typeface="Times New Roman"/>
                        </a:rPr>
                        <a:t>Enterobacteriaceae</a:t>
                      </a:r>
                      <a:r>
                        <a:rPr lang="tr-TR" sz="1200">
                          <a:effectLst/>
                          <a:latin typeface="Times New Roman"/>
                          <a:ea typeface="Times New Roman"/>
                        </a:rPr>
                        <a:t> türleri</a:t>
                      </a:r>
                    </a:p>
                    <a:p>
                      <a:pPr>
                        <a:spcAft>
                          <a:spcPts val="0"/>
                        </a:spcAft>
                      </a:pPr>
                      <a:r>
                        <a:rPr lang="tr-TR" sz="1200">
                          <a:effectLst/>
                          <a:latin typeface="Times New Roman"/>
                          <a:ea typeface="Times New Roman"/>
                        </a:rPr>
                        <a:t>Enterovirüsler</a:t>
                      </a:r>
                    </a:p>
                    <a:p>
                      <a:pPr>
                        <a:spcAft>
                          <a:spcPts val="0"/>
                        </a:spcAft>
                      </a:pPr>
                      <a:r>
                        <a:rPr lang="tr-TR" sz="1200">
                          <a:effectLst/>
                          <a:latin typeface="Times New Roman"/>
                          <a:ea typeface="Times New Roman"/>
                        </a:rPr>
                        <a:t> </a:t>
                      </a:r>
                    </a:p>
                    <a:p>
                      <a:pPr>
                        <a:spcAft>
                          <a:spcPts val="0"/>
                        </a:spcAft>
                      </a:pPr>
                      <a:r>
                        <a:rPr lang="tr-TR" sz="1200" i="1">
                          <a:effectLst/>
                          <a:latin typeface="Times New Roman"/>
                          <a:ea typeface="Times New Roman"/>
                        </a:rPr>
                        <a:t>Cryptosporidium </a:t>
                      </a:r>
                      <a:r>
                        <a:rPr lang="tr-TR" sz="1200">
                          <a:effectLst/>
                          <a:latin typeface="Times New Roman"/>
                          <a:ea typeface="Times New Roman"/>
                        </a:rPr>
                        <a:t>oositleri</a:t>
                      </a:r>
                    </a:p>
                    <a:p>
                      <a:pPr>
                        <a:spcAft>
                          <a:spcPts val="0"/>
                        </a:spcAft>
                      </a:pPr>
                      <a:r>
                        <a:rPr lang="tr-TR" sz="1200" i="1">
                          <a:effectLst/>
                          <a:latin typeface="Times New Roman"/>
                          <a:ea typeface="Times New Roman"/>
                        </a:rPr>
                        <a:t> </a:t>
                      </a:r>
                      <a:endParaRPr lang="tr-TR" sz="1200">
                        <a:effectLst/>
                        <a:latin typeface="Times New Roman"/>
                        <a:ea typeface="Times New Roman"/>
                      </a:endParaRPr>
                    </a:p>
                    <a:p>
                      <a:pPr>
                        <a:spcAft>
                          <a:spcPts val="0"/>
                        </a:spcAft>
                      </a:pPr>
                      <a:r>
                        <a:rPr lang="tr-TR" sz="1200" i="1">
                          <a:effectLst/>
                          <a:latin typeface="Times New Roman"/>
                          <a:ea typeface="Times New Roman"/>
                        </a:rPr>
                        <a:t>Giardia </a:t>
                      </a:r>
                      <a:r>
                        <a:rPr lang="tr-TR" sz="1200">
                          <a:effectLst/>
                          <a:latin typeface="Times New Roman"/>
                          <a:ea typeface="Times New Roman"/>
                        </a:rPr>
                        <a:t>kistleri</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12</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48</a:t>
                      </a:r>
                    </a:p>
                    <a:p>
                      <a:pPr>
                        <a:spcAft>
                          <a:spcPts val="0"/>
                        </a:spcAft>
                      </a:pPr>
                      <a:r>
                        <a:rPr lang="tr-TR" sz="1200">
                          <a:effectLst/>
                          <a:latin typeface="Times New Roman"/>
                          <a:ea typeface="Times New Roman"/>
                        </a:rPr>
                        <a:t>1 ay</a:t>
                      </a:r>
                    </a:p>
                    <a:p>
                      <a:pPr>
                        <a:spcAft>
                          <a:spcPts val="0"/>
                        </a:spcAft>
                      </a:pPr>
                      <a:r>
                        <a:rPr lang="tr-TR" sz="1200">
                          <a:effectLst/>
                          <a:latin typeface="Times New Roman"/>
                          <a:ea typeface="Times New Roman"/>
                        </a:rPr>
                        <a:t>24</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24</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18</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72</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96</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96</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p>
                      <a:pPr>
                        <a:spcAft>
                          <a:spcPts val="0"/>
                        </a:spcAft>
                      </a:pPr>
                      <a:r>
                        <a:rPr lang="tr-TR" sz="1200">
                          <a:effectLst/>
                          <a:latin typeface="Times New Roman"/>
                          <a:ea typeface="Times New Roman"/>
                        </a:rPr>
                        <a:t>-70</a:t>
                      </a:r>
                    </a:p>
                    <a:p>
                      <a:pPr>
                        <a:spcAft>
                          <a:spcPts val="0"/>
                        </a:spcAft>
                      </a:pPr>
                      <a:r>
                        <a:rPr lang="tr-TR" sz="1200">
                          <a:effectLst/>
                          <a:latin typeface="Times New Roman"/>
                          <a:ea typeface="Times New Roman"/>
                        </a:rPr>
                        <a:t>5±3</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5±3</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-20</a:t>
                      </a:r>
                    </a:p>
                    <a:p>
                      <a:pPr>
                        <a:spcAft>
                          <a:spcPts val="0"/>
                        </a:spcAft>
                      </a:pPr>
                      <a:r>
                        <a:rPr lang="tr-TR" sz="1200">
                          <a:effectLst/>
                          <a:latin typeface="Times New Roman"/>
                          <a:ea typeface="Times New Roman"/>
                        </a:rPr>
                        <a:t>Oda sıcaklığı</a:t>
                      </a:r>
                    </a:p>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200" dirty="0">
                          <a:effectLst/>
                          <a:latin typeface="Times New Roman"/>
                          <a:ea typeface="Times New Roman"/>
                        </a:rPr>
                        <a:t> </a:t>
                      </a:r>
                    </a:p>
                  </a:txBody>
                  <a:tcPr marL="40734" marR="4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Metin kutusu 4"/>
          <p:cNvSpPr txBox="1"/>
          <p:nvPr/>
        </p:nvSpPr>
        <p:spPr>
          <a:xfrm>
            <a:off x="7783508" y="2492896"/>
            <a:ext cx="129614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dirty="0" smtClean="0"/>
              <a:t>T: Tavsiye Edilen</a:t>
            </a:r>
          </a:p>
          <a:p>
            <a:r>
              <a:rPr lang="tr-TR" dirty="0" smtClean="0"/>
              <a:t>U: Uygun</a:t>
            </a:r>
            <a:endParaRPr lang="tr-TR" dirty="0"/>
          </a:p>
        </p:txBody>
      </p:sp>
    </p:spTree>
    <p:extLst>
      <p:ext uri="{BB962C8B-B14F-4D97-AF65-F5344CB8AC3E}">
        <p14:creationId xmlns:p14="http://schemas.microsoft.com/office/powerpoint/2010/main" val="18518709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rmAutofit/>
          </a:bodyPr>
          <a:lstStyle/>
          <a:p>
            <a:r>
              <a:rPr lang="tr-TR" sz="2200" b="1" dirty="0">
                <a:solidFill>
                  <a:srgbClr val="FF0000"/>
                </a:solidFill>
                <a:effectLst>
                  <a:outerShdw blurRad="38100" dist="38100" dir="2700000" algn="tl">
                    <a:srgbClr val="000000">
                      <a:alpha val="43137"/>
                    </a:srgbClr>
                  </a:outerShdw>
                </a:effectLst>
              </a:rPr>
              <a:t>EK- 4: FARKLI </a:t>
            </a:r>
            <a:r>
              <a:rPr lang="tr-TR" sz="2200" b="1" dirty="0" smtClean="0">
                <a:solidFill>
                  <a:srgbClr val="FF0000"/>
                </a:solidFill>
                <a:effectLst>
                  <a:outerShdw blurRad="38100" dist="38100" dir="2700000" algn="tl">
                    <a:srgbClr val="000000">
                      <a:alpha val="43137"/>
                    </a:srgbClr>
                  </a:outerShdw>
                </a:effectLst>
              </a:rPr>
              <a:t>SU KÜTLESİ </a:t>
            </a:r>
            <a:r>
              <a:rPr lang="tr-TR" sz="2200" b="1" dirty="0">
                <a:solidFill>
                  <a:srgbClr val="FF0000"/>
                </a:solidFill>
                <a:effectLst>
                  <a:outerShdw blurRad="38100" dist="38100" dir="2700000" algn="tl">
                    <a:srgbClr val="000000">
                      <a:alpha val="43137"/>
                    </a:srgbClr>
                  </a:outerShdw>
                </a:effectLst>
              </a:rPr>
              <a:t>KATEGORİLERİNDE İZLENECEK </a:t>
            </a:r>
            <a:r>
              <a:rPr lang="tr-TR" sz="2200" b="1" dirty="0" smtClean="0">
                <a:solidFill>
                  <a:srgbClr val="FF0000"/>
                </a:solidFill>
                <a:effectLst>
                  <a:outerShdw blurRad="38100" dist="38100" dir="2700000" algn="tl">
                    <a:srgbClr val="000000">
                      <a:alpha val="43137"/>
                    </a:srgbClr>
                  </a:outerShdw>
                </a:effectLst>
              </a:rPr>
              <a:t/>
            </a:r>
            <a:br>
              <a:rPr lang="tr-TR" sz="2200" b="1" dirty="0" smtClean="0">
                <a:solidFill>
                  <a:srgbClr val="FF0000"/>
                </a:solidFill>
                <a:effectLst>
                  <a:outerShdw blurRad="38100" dist="38100" dir="2700000" algn="tl">
                    <a:srgbClr val="000000">
                      <a:alpha val="43137"/>
                    </a:srgbClr>
                  </a:outerShdw>
                </a:effectLst>
              </a:rPr>
            </a:br>
            <a:r>
              <a:rPr lang="tr-TR" sz="2200" b="1" dirty="0" smtClean="0">
                <a:solidFill>
                  <a:srgbClr val="FF0000"/>
                </a:solidFill>
                <a:effectLst>
                  <a:outerShdw blurRad="38100" dist="38100" dir="2700000" algn="tl">
                    <a:srgbClr val="000000">
                      <a:alpha val="43137"/>
                    </a:srgbClr>
                  </a:outerShdw>
                </a:effectLst>
              </a:rPr>
              <a:t>BİYOLOJİK </a:t>
            </a:r>
            <a:r>
              <a:rPr lang="tr-TR" sz="2200" b="1" dirty="0">
                <a:solidFill>
                  <a:srgbClr val="FF0000"/>
                </a:solidFill>
                <a:effectLst>
                  <a:outerShdw blurRad="38100" dist="38100" dir="2700000" algn="tl">
                    <a:srgbClr val="000000">
                      <a:alpha val="43137"/>
                    </a:srgbClr>
                  </a:outerShdw>
                </a:effectLst>
              </a:rPr>
              <a:t>KALİTE UNSURLARI </a:t>
            </a:r>
            <a:r>
              <a:rPr lang="tr-TR" sz="2200" dirty="0">
                <a:solidFill>
                  <a:srgbClr val="FF0000"/>
                </a:solidFill>
                <a:effectLst>
                  <a:outerShdw blurRad="38100" dist="38100" dir="2700000" algn="tl">
                    <a:srgbClr val="000000">
                      <a:alpha val="43137"/>
                    </a:srgbClr>
                  </a:outerShdw>
                </a:effectLst>
              </a:rPr>
              <a:t/>
            </a:r>
            <a:br>
              <a:rPr lang="tr-TR" sz="2200" dirty="0">
                <a:solidFill>
                  <a:srgbClr val="FF0000"/>
                </a:solidFill>
                <a:effectLst>
                  <a:outerShdw blurRad="38100" dist="38100" dir="2700000" algn="tl">
                    <a:srgbClr val="000000">
                      <a:alpha val="43137"/>
                    </a:srgbClr>
                  </a:outerShdw>
                </a:effectLst>
              </a:rPr>
            </a:br>
            <a:endParaRPr lang="tr-TR" sz="2200" dirty="0">
              <a:solidFill>
                <a:srgbClr val="FF0000"/>
              </a:solidFill>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48097875"/>
              </p:ext>
            </p:extLst>
          </p:nvPr>
        </p:nvGraphicFramePr>
        <p:xfrm>
          <a:off x="323527" y="1484786"/>
          <a:ext cx="8568953" cy="4536503"/>
        </p:xfrm>
        <a:graphic>
          <a:graphicData uri="http://schemas.openxmlformats.org/drawingml/2006/table">
            <a:tbl>
              <a:tblPr firstRow="1" firstCol="1" bandRow="1"/>
              <a:tblGrid>
                <a:gridCol w="377033"/>
                <a:gridCol w="1986283"/>
                <a:gridCol w="2065118"/>
                <a:gridCol w="2065118"/>
                <a:gridCol w="2075401"/>
              </a:tblGrid>
              <a:tr h="348961">
                <a:tc rowSpan="2">
                  <a:txBody>
                    <a:bodyPr/>
                    <a:lstStyle/>
                    <a:p>
                      <a:pPr algn="ctr">
                        <a:spcAft>
                          <a:spcPts val="0"/>
                        </a:spcAft>
                      </a:pPr>
                      <a:r>
                        <a:rPr lang="tr-TR" sz="1200" b="1" dirty="0">
                          <a:effectLst/>
                          <a:latin typeface="Times New Roman"/>
                          <a:ea typeface="Calibri"/>
                        </a:rPr>
                        <a:t> </a:t>
                      </a:r>
                      <a:endParaRPr lang="tr-TR"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200" b="1">
                          <a:effectLst/>
                          <a:latin typeface="Times New Roman"/>
                          <a:ea typeface="Calibri"/>
                        </a:rPr>
                        <a:t>Akarsular</a:t>
                      </a:r>
                      <a:endParaRPr lang="tr-TR"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200" b="1">
                          <a:effectLst/>
                          <a:latin typeface="Times New Roman"/>
                          <a:ea typeface="Calibri"/>
                        </a:rPr>
                        <a:t>Göller</a:t>
                      </a:r>
                      <a:endParaRPr lang="tr-TR"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200" b="1">
                          <a:effectLst/>
                          <a:latin typeface="Times New Roman"/>
                          <a:ea typeface="Calibri"/>
                        </a:rPr>
                        <a:t>Kıyı Suları</a:t>
                      </a:r>
                      <a:endParaRPr lang="tr-TR"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tr-TR" sz="1200" b="1">
                          <a:effectLst/>
                          <a:latin typeface="Times New Roman"/>
                          <a:ea typeface="Calibri"/>
                        </a:rPr>
                        <a:t>Geçiş Suları</a:t>
                      </a:r>
                      <a:endParaRPr lang="tr-TR"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8961">
                <a:tc vMerge="1">
                  <a:txBody>
                    <a:bodyPr/>
                    <a:lstStyle/>
                    <a:p>
                      <a:endParaRPr lang="tr-TR"/>
                    </a:p>
                  </a:txBody>
                  <a:tcPr/>
                </a:tc>
                <a:tc gridSpan="4">
                  <a:txBody>
                    <a:bodyPr/>
                    <a:lstStyle/>
                    <a:p>
                      <a:pPr>
                        <a:spcAft>
                          <a:spcPts val="0"/>
                        </a:spcAft>
                      </a:pPr>
                      <a:r>
                        <a:rPr lang="tr-TR" sz="1200" b="1">
                          <a:effectLst/>
                          <a:latin typeface="Times New Roman"/>
                          <a:ea typeface="Calibri"/>
                        </a:rPr>
                        <a:t>BİYOLOJİK PARAMETRELER</a:t>
                      </a:r>
                      <a:endParaRPr lang="tr-TR"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046885">
                <a:tc>
                  <a:txBody>
                    <a:bodyPr/>
                    <a:lstStyle/>
                    <a:p>
                      <a:pPr>
                        <a:spcAft>
                          <a:spcPts val="0"/>
                        </a:spcAft>
                      </a:pPr>
                      <a:r>
                        <a:rPr lang="tr-TR" sz="1200">
                          <a:effectLst/>
                          <a:latin typeface="Times New Roman"/>
                          <a:ea typeface="Calibri"/>
                        </a:rPr>
                        <a:t>1</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Fitoplankton</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Fitoplankton</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 </a:t>
                      </a:r>
                      <a:r>
                        <a:rPr lang="tr-TR" sz="1200" dirty="0" err="1">
                          <a:effectLst/>
                          <a:latin typeface="Times New Roman"/>
                          <a:ea typeface="Calibri"/>
                        </a:rPr>
                        <a:t>Biyokütle</a:t>
                      </a:r>
                      <a:r>
                        <a:rPr lang="tr-TR" sz="1200" dirty="0">
                          <a:effectLst/>
                          <a:latin typeface="Times New Roman"/>
                          <a:ea typeface="Calibri"/>
                        </a:rPr>
                        <a:t>, Klorofil-a)</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Fitoplankton</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 </a:t>
                      </a:r>
                      <a:r>
                        <a:rPr lang="tr-TR" sz="1200" dirty="0" err="1">
                          <a:effectLst/>
                          <a:latin typeface="Times New Roman"/>
                          <a:ea typeface="Calibri"/>
                        </a:rPr>
                        <a:t>Biyokütle</a:t>
                      </a:r>
                      <a:r>
                        <a:rPr lang="tr-TR" sz="1200" dirty="0">
                          <a:effectLst/>
                          <a:latin typeface="Times New Roman"/>
                          <a:ea typeface="Calibri"/>
                        </a:rPr>
                        <a:t>, Klorofil-a)</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Fitoplankton</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 </a:t>
                      </a:r>
                      <a:r>
                        <a:rPr lang="tr-TR" sz="1200" dirty="0" err="1">
                          <a:effectLst/>
                          <a:latin typeface="Times New Roman"/>
                          <a:ea typeface="Calibri"/>
                        </a:rPr>
                        <a:t>Biyokütle</a:t>
                      </a:r>
                      <a:r>
                        <a:rPr lang="tr-TR" sz="1200" dirty="0">
                          <a:effectLst/>
                          <a:latin typeface="Times New Roman"/>
                          <a:ea typeface="Calibri"/>
                        </a:rPr>
                        <a:t>, Klorofil-a)</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7924">
                <a:tc>
                  <a:txBody>
                    <a:bodyPr/>
                    <a:lstStyle/>
                    <a:p>
                      <a:pPr>
                        <a:spcAft>
                          <a:spcPts val="0"/>
                        </a:spcAft>
                      </a:pPr>
                      <a:r>
                        <a:rPr lang="tr-TR" sz="1200">
                          <a:effectLst/>
                          <a:latin typeface="Times New Roman"/>
                          <a:ea typeface="Calibri"/>
                        </a:rPr>
                        <a:t>2</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Fitobentoz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Fitobentoz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a:effectLst/>
                          <a:latin typeface="Times New Roman"/>
                          <a:ea typeface="Calibri"/>
                        </a:rPr>
                        <a:t> </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 </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7924">
                <a:tc>
                  <a:txBody>
                    <a:bodyPr/>
                    <a:lstStyle/>
                    <a:p>
                      <a:pPr>
                        <a:spcAft>
                          <a:spcPts val="0"/>
                        </a:spcAft>
                      </a:pPr>
                      <a:r>
                        <a:rPr lang="tr-TR" sz="1200">
                          <a:effectLst/>
                          <a:latin typeface="Times New Roman"/>
                          <a:ea typeface="Calibri"/>
                        </a:rPr>
                        <a:t>2</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Makrofit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Makrofit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Makroalg</a:t>
                      </a:r>
                      <a:r>
                        <a:rPr lang="tr-TR" sz="1200" dirty="0">
                          <a:effectLst/>
                          <a:latin typeface="Times New Roman"/>
                          <a:ea typeface="Calibri"/>
                        </a:rPr>
                        <a:t>, </a:t>
                      </a:r>
                      <a:r>
                        <a:rPr lang="tr-TR" sz="1200" dirty="0" err="1">
                          <a:effectLst/>
                          <a:latin typeface="Times New Roman"/>
                          <a:ea typeface="Calibri"/>
                        </a:rPr>
                        <a:t>Angiosperm</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Makroalg</a:t>
                      </a:r>
                      <a:r>
                        <a:rPr lang="tr-TR" sz="1200" dirty="0">
                          <a:effectLst/>
                          <a:latin typeface="Times New Roman"/>
                          <a:ea typeface="Calibri"/>
                        </a:rPr>
                        <a:t>, </a:t>
                      </a:r>
                      <a:r>
                        <a:rPr lang="tr-TR" sz="1200" dirty="0" err="1">
                          <a:effectLst/>
                          <a:latin typeface="Times New Roman"/>
                          <a:ea typeface="Calibri"/>
                        </a:rPr>
                        <a:t>Angiosperm</a:t>
                      </a:r>
                      <a:r>
                        <a:rPr lang="tr-TR" sz="1200" dirty="0">
                          <a:effectLst/>
                          <a:latin typeface="Times New Roman"/>
                          <a:ea typeface="Calibri"/>
                        </a:rPr>
                        <a:t> (</a:t>
                      </a:r>
                      <a:r>
                        <a:rPr lang="tr-TR" sz="1200" dirty="0" err="1">
                          <a:effectLst/>
                          <a:latin typeface="Times New Roman"/>
                          <a:ea typeface="Calibri"/>
                        </a:rPr>
                        <a:t>Taksonomik</a:t>
                      </a:r>
                      <a:r>
                        <a:rPr lang="tr-TR" sz="1200" dirty="0">
                          <a:effectLst/>
                          <a:latin typeface="Times New Roman"/>
                          <a:ea typeface="Calibri"/>
                        </a:rPr>
                        <a:t> Kompozisyon, Bolluk)</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7924">
                <a:tc>
                  <a:txBody>
                    <a:bodyPr/>
                    <a:lstStyle/>
                    <a:p>
                      <a:pPr>
                        <a:spcAft>
                          <a:spcPts val="0"/>
                        </a:spcAft>
                      </a:pPr>
                      <a:r>
                        <a:rPr lang="tr-TR" sz="1200">
                          <a:effectLst/>
                          <a:latin typeface="Times New Roman"/>
                          <a:ea typeface="Calibri"/>
                        </a:rPr>
                        <a:t>3</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Bentik Omurgasız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Bentik Omurgasız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Bentik Omurgasız (Taksonomik Kompozisyon, Bolluk)</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err="1">
                          <a:effectLst/>
                          <a:latin typeface="Times New Roman"/>
                          <a:ea typeface="Calibri"/>
                        </a:rPr>
                        <a:t>Bentik</a:t>
                      </a:r>
                      <a:r>
                        <a:rPr lang="tr-TR" sz="1200" dirty="0">
                          <a:effectLst/>
                          <a:latin typeface="Times New Roman"/>
                          <a:ea typeface="Calibri"/>
                        </a:rPr>
                        <a:t> Omurgasız (</a:t>
                      </a:r>
                      <a:r>
                        <a:rPr lang="tr-TR" sz="1200" dirty="0" err="1">
                          <a:effectLst/>
                          <a:latin typeface="Times New Roman"/>
                          <a:ea typeface="Calibri"/>
                        </a:rPr>
                        <a:t>Taksonomik</a:t>
                      </a:r>
                      <a:r>
                        <a:rPr lang="tr-TR" sz="1200" dirty="0">
                          <a:effectLst/>
                          <a:latin typeface="Times New Roman"/>
                          <a:ea typeface="Calibri"/>
                        </a:rPr>
                        <a:t> Kompozisyon, Bolluk)</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7924">
                <a:tc>
                  <a:txBody>
                    <a:bodyPr/>
                    <a:lstStyle/>
                    <a:p>
                      <a:pPr>
                        <a:spcAft>
                          <a:spcPts val="0"/>
                        </a:spcAft>
                      </a:pPr>
                      <a:r>
                        <a:rPr lang="tr-TR" sz="1200">
                          <a:effectLst/>
                          <a:latin typeface="Times New Roman"/>
                          <a:ea typeface="Calibri"/>
                        </a:rPr>
                        <a:t>4</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Balık (Taksonomik Kompozisyon, Bolluk, Yaş Yapısı)</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a:effectLst/>
                          <a:latin typeface="Times New Roman"/>
                          <a:ea typeface="Calibri"/>
                        </a:rPr>
                        <a:t>Balık (</a:t>
                      </a:r>
                      <a:r>
                        <a:rPr lang="tr-TR" sz="1200" dirty="0" err="1">
                          <a:effectLst/>
                          <a:latin typeface="Times New Roman"/>
                          <a:ea typeface="Calibri"/>
                        </a:rPr>
                        <a:t>Taksonomik</a:t>
                      </a:r>
                      <a:r>
                        <a:rPr lang="tr-TR" sz="1200" dirty="0">
                          <a:effectLst/>
                          <a:latin typeface="Times New Roman"/>
                          <a:ea typeface="Calibri"/>
                        </a:rPr>
                        <a:t> Kompozisyon, Bolluk, Yaş Yapısı)</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a:effectLst/>
                          <a:latin typeface="Times New Roman"/>
                          <a:ea typeface="Calibri"/>
                        </a:rPr>
                        <a:t>-</a:t>
                      </a:r>
                      <a:endParaRPr lang="tr-T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tr-TR" sz="1200" dirty="0">
                          <a:effectLst/>
                          <a:latin typeface="Times New Roman"/>
                          <a:ea typeface="Calibri"/>
                        </a:rPr>
                        <a:t>Balık (</a:t>
                      </a:r>
                      <a:r>
                        <a:rPr lang="tr-TR" sz="1200" dirty="0" err="1">
                          <a:effectLst/>
                          <a:latin typeface="Times New Roman"/>
                          <a:ea typeface="Calibri"/>
                        </a:rPr>
                        <a:t>Taksonomik</a:t>
                      </a:r>
                      <a:r>
                        <a:rPr lang="tr-TR" sz="1200" dirty="0">
                          <a:effectLst/>
                          <a:latin typeface="Times New Roman"/>
                          <a:ea typeface="Calibri"/>
                        </a:rPr>
                        <a:t> Kompozisyon, Bolluk)</a:t>
                      </a:r>
                      <a:endParaRPr lang="tr-T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1584978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8229600" cy="1143000"/>
          </a:xfrm>
        </p:spPr>
        <p:txBody>
          <a:bodyPr>
            <a:normAutofit/>
          </a:bodyPr>
          <a:lstStyle/>
          <a:p>
            <a:r>
              <a:rPr lang="tr-TR" sz="2200" b="1" dirty="0">
                <a:solidFill>
                  <a:srgbClr val="FF0000"/>
                </a:solidFill>
                <a:effectLst>
                  <a:outerShdw blurRad="38100" dist="38100" dir="2700000" algn="tl">
                    <a:srgbClr val="000000">
                      <a:alpha val="43137"/>
                    </a:srgbClr>
                  </a:outerShdw>
                </a:effectLst>
              </a:rPr>
              <a:t>EK-5: BİYOLOJİK ÖRNEKLEME VE ÖRNEKLERİN SAKLANMASI </a:t>
            </a:r>
            <a:r>
              <a:rPr lang="tr-TR" sz="2200" b="1" dirty="0" smtClean="0">
                <a:solidFill>
                  <a:srgbClr val="FF0000"/>
                </a:solidFill>
                <a:effectLst>
                  <a:outerShdw blurRad="38100" dist="38100" dir="2700000" algn="tl">
                    <a:srgbClr val="000000">
                      <a:alpha val="43137"/>
                    </a:srgbClr>
                  </a:outerShdw>
                </a:effectLst>
              </a:rPr>
              <a:t/>
            </a:r>
            <a:br>
              <a:rPr lang="tr-TR" sz="2200" b="1" dirty="0" smtClean="0">
                <a:solidFill>
                  <a:srgbClr val="FF0000"/>
                </a:solidFill>
                <a:effectLst>
                  <a:outerShdw blurRad="38100" dist="38100" dir="2700000" algn="tl">
                    <a:srgbClr val="000000">
                      <a:alpha val="43137"/>
                    </a:srgbClr>
                  </a:outerShdw>
                </a:effectLst>
              </a:rPr>
            </a:br>
            <a:r>
              <a:rPr lang="tr-TR" sz="2200" b="1" dirty="0" smtClean="0">
                <a:solidFill>
                  <a:srgbClr val="FF0000"/>
                </a:solidFill>
                <a:effectLst>
                  <a:outerShdw blurRad="38100" dist="38100" dir="2700000" algn="tl">
                    <a:srgbClr val="000000">
                      <a:alpha val="43137"/>
                    </a:srgbClr>
                  </a:outerShdw>
                </a:effectLst>
              </a:rPr>
              <a:t>İLE </a:t>
            </a:r>
            <a:r>
              <a:rPr lang="tr-TR" sz="2200" b="1" dirty="0">
                <a:solidFill>
                  <a:srgbClr val="FF0000"/>
                </a:solidFill>
                <a:effectLst>
                  <a:outerShdw blurRad="38100" dist="38100" dir="2700000" algn="tl">
                    <a:srgbClr val="000000">
                      <a:alpha val="43137"/>
                    </a:srgbClr>
                  </a:outerShdw>
                </a:effectLst>
              </a:rPr>
              <a:t>İLGİLİ STANDART LİSTESİ </a:t>
            </a:r>
            <a:br>
              <a:rPr lang="tr-TR" sz="2200" b="1" dirty="0">
                <a:solidFill>
                  <a:srgbClr val="FF0000"/>
                </a:solidFill>
                <a:effectLst>
                  <a:outerShdw blurRad="38100" dist="38100" dir="2700000" algn="tl">
                    <a:srgbClr val="000000">
                      <a:alpha val="43137"/>
                    </a:srgbClr>
                  </a:outerShdw>
                </a:effectLst>
              </a:rPr>
            </a:br>
            <a:endParaRPr lang="tr-TR" sz="2200" b="1" dirty="0">
              <a:solidFill>
                <a:srgbClr val="FF0000"/>
              </a:solidFill>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64258521"/>
              </p:ext>
            </p:extLst>
          </p:nvPr>
        </p:nvGraphicFramePr>
        <p:xfrm>
          <a:off x="395536" y="939645"/>
          <a:ext cx="8280920" cy="5912675"/>
        </p:xfrm>
        <a:graphic>
          <a:graphicData uri="http://schemas.openxmlformats.org/drawingml/2006/table">
            <a:tbl>
              <a:tblPr firstRow="1" firstCol="1" bandRow="1"/>
              <a:tblGrid>
                <a:gridCol w="331588"/>
                <a:gridCol w="1554699"/>
                <a:gridCol w="152543"/>
                <a:gridCol w="6242090"/>
              </a:tblGrid>
              <a:tr h="437775">
                <a:tc>
                  <a:txBody>
                    <a:bodyPr/>
                    <a:lstStyle/>
                    <a:p>
                      <a:pPr>
                        <a:spcAft>
                          <a:spcPts val="0"/>
                        </a:spcAft>
                      </a:pPr>
                      <a:r>
                        <a:rPr lang="tr-TR" sz="1000" b="1" dirty="0">
                          <a:solidFill>
                            <a:srgbClr val="000000"/>
                          </a:solidFill>
                          <a:effectLst/>
                          <a:latin typeface="Times New Roman"/>
                          <a:ea typeface="Times New Roman"/>
                        </a:rPr>
                        <a:t>NO</a:t>
                      </a:r>
                      <a:endParaRPr lang="tr-TR" sz="1000" dirty="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TS NO</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STANDART ADI</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spcAft>
                          <a:spcPts val="0"/>
                        </a:spcAft>
                      </a:pPr>
                      <a:r>
                        <a:rPr lang="tr-TR" sz="1000" b="1">
                          <a:solidFill>
                            <a:srgbClr val="000000"/>
                          </a:solidFill>
                          <a:effectLst/>
                          <a:latin typeface="Times New Roman"/>
                          <a:ea typeface="Times New Roman"/>
                        </a:rPr>
                        <a:t>BENTİK MAKROOMURGASIZ</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28025">
                <a:tc>
                  <a:txBody>
                    <a:bodyPr/>
                    <a:lstStyle/>
                    <a:p>
                      <a:pPr>
                        <a:spcAft>
                          <a:spcPts val="0"/>
                        </a:spcAft>
                      </a:pPr>
                      <a:r>
                        <a:rPr lang="tr-TR" sz="1000" b="1">
                          <a:solidFill>
                            <a:srgbClr val="000000"/>
                          </a:solidFill>
                          <a:effectLst/>
                          <a:latin typeface="Times New Roman"/>
                          <a:ea typeface="Times New Roman"/>
                        </a:rPr>
                        <a:t>1</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ISO 10870</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kalitesi-Tatlı sularda nehir dibi makro omurgasızlar için numune alma metodunun ve cihazlarının seçimi</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2</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15196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 Ekolojik değerlendirme için pupal exuviae of Chironomidae (Order Diptera) numunesinin alınması ve işlenmesine dair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3</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ISO 16665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Deniz yumuşak dip makrofaunasından kantitatif olarak numune alınması ve numunelerin hazırlanmasına dair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4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16150</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kalitesi-Sığ nehirlerden bentik makro omurgasızların oransal çoklu  habitat yöntemi ile örneklenmesine dair kılavuz</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BALIK</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5</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14962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 Balık numunesi alma metotlarının kapsamı ve seçimine dair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6</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14757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Değişen göz açıklıklı sık örgülü ağlarla balık numunesi alınması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7</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14011</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kalitesi-Elektrikle balık numunesi alma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MAKROFİT</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8</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15460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Kalitesi-Göllerdeki makrofitlerin araştırılması için kılavuz standard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9</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14184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Kalitesi-Akarsularda sucul makrofitlerin araştırılması için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FİTOBENTOZ</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10</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15708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-Sığ akarsulardaki fitobentozların araştırılması, numune alınması ve laboratuvar analizleri için kılavuz standard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11</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13946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Nehir ve göllerden bentik diatomlardan rutin numune alınması ve hazırlanması için standard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FİTOPLANKTON</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12</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15972</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kalitesi-Deniz fitoplanktonlarının nitel ve nicel araştırmalarına dair kılavuz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13</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9548</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Kalitesi-Yüzey sularında fitoplankton numune alımında kullanılan aletlerin sınıflandırılması ve kullanma tekniği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14</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9841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 Fitoplankton numunelerinin muhafaza kuralları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15</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9092 ISO 10260</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Kalitesi-Biyokimyasal parametrelerin ölçülmesi-klorofil-a derişiminin spektrometrik tayini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16</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16161</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Su kalitesi- Deniz ve tatlı su numunelerinde in vivo adsorbsiyon teknikleri  ile klorofil-a derişiminin tahmini için kılavuz</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GENEL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b="1">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025">
                <a:tc>
                  <a:txBody>
                    <a:bodyPr/>
                    <a:lstStyle/>
                    <a:p>
                      <a:pPr>
                        <a:spcAft>
                          <a:spcPts val="0"/>
                        </a:spcAft>
                      </a:pPr>
                      <a:r>
                        <a:rPr lang="tr-TR" sz="1000" b="1">
                          <a:solidFill>
                            <a:srgbClr val="000000"/>
                          </a:solidFill>
                          <a:effectLst/>
                          <a:latin typeface="Times New Roman"/>
                          <a:ea typeface="Times New Roman"/>
                        </a:rPr>
                        <a:t>17</a:t>
                      </a:r>
                      <a:endParaRPr lang="tr-TR" sz="1000">
                        <a:effectLst/>
                        <a:latin typeface="Times New Roman"/>
                        <a:ea typeface="Times New Roman"/>
                      </a:endParaRPr>
                    </a:p>
                  </a:txBody>
                  <a:tcPr marL="28697" marR="286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TS EN ISO 19493</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solidFill>
                            <a:srgbClr val="000000"/>
                          </a:solidFill>
                          <a:effectLst/>
                          <a:latin typeface="Times New Roman"/>
                          <a:ea typeface="Times New Roman"/>
                        </a:rPr>
                        <a:t> </a:t>
                      </a:r>
                      <a:endParaRPr lang="tr-TR" sz="1000">
                        <a:effectLst/>
                        <a:latin typeface="Times New Roman"/>
                        <a:ea typeface="Times New Roman"/>
                      </a:endParaRPr>
                    </a:p>
                  </a:txBody>
                  <a:tcPr marL="28697" marR="286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dirty="0">
                          <a:solidFill>
                            <a:srgbClr val="000000"/>
                          </a:solidFill>
                          <a:effectLst/>
                          <a:latin typeface="Times New Roman"/>
                          <a:ea typeface="Times New Roman"/>
                        </a:rPr>
                        <a:t>Su kalitesi-Denizlerde sert </a:t>
                      </a:r>
                      <a:r>
                        <a:rPr lang="tr-TR" sz="1000" dirty="0" err="1">
                          <a:solidFill>
                            <a:srgbClr val="000000"/>
                          </a:solidFill>
                          <a:effectLst/>
                          <a:latin typeface="Times New Roman"/>
                          <a:ea typeface="Times New Roman"/>
                        </a:rPr>
                        <a:t>substrat</a:t>
                      </a:r>
                      <a:r>
                        <a:rPr lang="tr-TR" sz="1000" dirty="0">
                          <a:solidFill>
                            <a:srgbClr val="000000"/>
                          </a:solidFill>
                          <a:effectLst/>
                          <a:latin typeface="Times New Roman"/>
                          <a:ea typeface="Times New Roman"/>
                        </a:rPr>
                        <a:t> topluluklarının biyolojik araştırmalarına dair kılavuz</a:t>
                      </a:r>
                      <a:endParaRPr lang="tr-TR" sz="1000" dirty="0">
                        <a:effectLst/>
                        <a:latin typeface="Times New Roman"/>
                        <a:ea typeface="Times New Roman"/>
                      </a:endParaRPr>
                    </a:p>
                  </a:txBody>
                  <a:tcPr marL="28697" marR="2869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371055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4624"/>
            <a:ext cx="8229600" cy="1143000"/>
          </a:xfrm>
        </p:spPr>
        <p:txBody>
          <a:bodyPr>
            <a:normAutofit/>
          </a:bodyPr>
          <a:lstStyle/>
          <a:p>
            <a:r>
              <a:rPr lang="tr-TR" sz="2200" b="1" dirty="0">
                <a:solidFill>
                  <a:srgbClr val="FF0000"/>
                </a:solidFill>
                <a:effectLst>
                  <a:outerShdw blurRad="38100" dist="38100" dir="2700000" algn="tl">
                    <a:srgbClr val="000000">
                      <a:alpha val="43137"/>
                    </a:srgbClr>
                  </a:outerShdw>
                </a:effectLst>
              </a:rPr>
              <a:t>EK-6: BİYOLOJİK ÖRNEKLEME ARAZİ FORMU (NEHİR) </a:t>
            </a:r>
            <a:br>
              <a:rPr lang="tr-TR" sz="2200" b="1" dirty="0">
                <a:solidFill>
                  <a:srgbClr val="FF0000"/>
                </a:solidFill>
                <a:effectLst>
                  <a:outerShdw blurRad="38100" dist="38100" dir="2700000" algn="tl">
                    <a:srgbClr val="000000">
                      <a:alpha val="43137"/>
                    </a:srgbClr>
                  </a:outerShdw>
                </a:effectLst>
              </a:rPr>
            </a:br>
            <a:endParaRPr lang="tr-TR" sz="2200" b="1" dirty="0">
              <a:solidFill>
                <a:srgbClr val="FF0000"/>
              </a:solidFill>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60446383"/>
              </p:ext>
            </p:extLst>
          </p:nvPr>
        </p:nvGraphicFramePr>
        <p:xfrm>
          <a:off x="395536" y="764704"/>
          <a:ext cx="8352928" cy="6263400"/>
        </p:xfrm>
        <a:graphic>
          <a:graphicData uri="http://schemas.openxmlformats.org/drawingml/2006/table">
            <a:tbl>
              <a:tblPr firstRow="1" firstCol="1" bandRow="1"/>
              <a:tblGrid>
                <a:gridCol w="3923495"/>
                <a:gridCol w="222362"/>
                <a:gridCol w="222362"/>
                <a:gridCol w="222362"/>
                <a:gridCol w="521987"/>
                <a:gridCol w="3240360"/>
              </a:tblGrid>
              <a:tr h="160974">
                <a:tc gridSpan="3">
                  <a:txBody>
                    <a:bodyPr/>
                    <a:lstStyle/>
                    <a:p>
                      <a:pPr>
                        <a:lnSpc>
                          <a:spcPct val="150000"/>
                        </a:lnSpc>
                        <a:spcAft>
                          <a:spcPts val="0"/>
                        </a:spcAft>
                      </a:pPr>
                      <a:r>
                        <a:rPr lang="tr-TR" sz="800" b="1" dirty="0">
                          <a:effectLst/>
                          <a:latin typeface="Times New Roman"/>
                          <a:ea typeface="Times New Roman"/>
                        </a:rPr>
                        <a:t>İstasyon adı / kodu: </a:t>
                      </a:r>
                      <a:endParaRPr lang="tr-TR" sz="800" dirty="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Tarih / saat: </a:t>
                      </a:r>
                      <a:endParaRPr lang="tr-TR" sz="800">
                        <a:effectLst/>
                        <a:latin typeface="Times New Roman"/>
                        <a:ea typeface="Times New Roman"/>
                      </a:endParaRP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158329">
                <a:tc gridSpan="3">
                  <a:txBody>
                    <a:bodyPr/>
                    <a:lstStyle/>
                    <a:p>
                      <a:pPr>
                        <a:lnSpc>
                          <a:spcPct val="150000"/>
                        </a:lnSpc>
                        <a:spcAft>
                          <a:spcPts val="0"/>
                        </a:spcAft>
                      </a:pPr>
                      <a:r>
                        <a:rPr lang="tr-TR" sz="800" b="1">
                          <a:effectLst/>
                          <a:latin typeface="Times New Roman"/>
                          <a:ea typeface="Times New Roman"/>
                        </a:rPr>
                        <a:t>Nehir adı: </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Havza:</a:t>
                      </a:r>
                      <a:endParaRPr lang="tr-TR" sz="800">
                        <a:effectLst/>
                        <a:latin typeface="Times New Roman"/>
                        <a:ea typeface="Times New Roman"/>
                      </a:endParaRP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158329">
                <a:tc gridSpan="6">
                  <a:txBody>
                    <a:bodyPr/>
                    <a:lstStyle/>
                    <a:p>
                      <a:pPr>
                        <a:lnSpc>
                          <a:spcPct val="150000"/>
                        </a:lnSpc>
                        <a:spcAft>
                          <a:spcPts val="0"/>
                        </a:spcAft>
                      </a:pPr>
                      <a:r>
                        <a:rPr lang="tr-TR" sz="800" b="1">
                          <a:effectLst/>
                          <a:latin typeface="Times New Roman"/>
                          <a:ea typeface="Times New Roman"/>
                        </a:rPr>
                        <a:t>Formu dolduran personel: </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7691">
                <a:tc gridSpan="3">
                  <a:txBody>
                    <a:bodyPr/>
                    <a:lstStyle/>
                    <a:p>
                      <a:pPr>
                        <a:lnSpc>
                          <a:spcPct val="150000"/>
                        </a:lnSpc>
                        <a:spcAft>
                          <a:spcPts val="0"/>
                        </a:spcAft>
                      </a:pPr>
                      <a:r>
                        <a:rPr lang="tr-TR" sz="800" b="1">
                          <a:effectLst/>
                          <a:latin typeface="Times New Roman"/>
                          <a:ea typeface="Times New Roman"/>
                        </a:rPr>
                        <a:t>Koordinatlar:  N:</a:t>
                      </a:r>
                      <a:endParaRPr lang="tr-TR" sz="800">
                        <a:effectLst/>
                        <a:latin typeface="Times New Roman"/>
                        <a:ea typeface="Times New Roman"/>
                      </a:endParaRPr>
                    </a:p>
                    <a:p>
                      <a:pPr>
                        <a:lnSpc>
                          <a:spcPct val="150000"/>
                        </a:lnSpc>
                        <a:spcAft>
                          <a:spcPts val="0"/>
                        </a:spcAft>
                      </a:pPr>
                      <a:r>
                        <a:rPr lang="tr-TR" sz="800" b="1">
                          <a:effectLst/>
                          <a:latin typeface="Times New Roman"/>
                          <a:ea typeface="Times New Roman"/>
                        </a:rPr>
                        <a:t>                          E: </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Yer tanımı: (İl / ilçe/ mevki/ yakın köy/ köprü vs. )</a:t>
                      </a:r>
                      <a:endParaRPr lang="tr-TR" sz="800">
                        <a:effectLst/>
                        <a:latin typeface="Times New Roman"/>
                        <a:ea typeface="Times New Roman"/>
                      </a:endParaRP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158329">
                <a:tc gridSpan="3">
                  <a:txBody>
                    <a:bodyPr/>
                    <a:lstStyle/>
                    <a:p>
                      <a:pPr>
                        <a:lnSpc>
                          <a:spcPct val="150000"/>
                        </a:lnSpc>
                        <a:spcAft>
                          <a:spcPts val="0"/>
                        </a:spcAft>
                      </a:pPr>
                      <a:r>
                        <a:rPr lang="tr-TR" sz="800" b="1">
                          <a:effectLst/>
                          <a:latin typeface="Times New Roman"/>
                          <a:ea typeface="Times New Roman"/>
                        </a:rPr>
                        <a:t>Yükseklik:</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dirty="0">
                          <a:effectLst/>
                          <a:latin typeface="Times New Roman"/>
                          <a:ea typeface="Times New Roman"/>
                        </a:rPr>
                        <a:t>Video/fotoğraf </a:t>
                      </a:r>
                      <a:r>
                        <a:rPr lang="tr-TR" sz="800" b="1" dirty="0" err="1">
                          <a:effectLst/>
                          <a:latin typeface="Times New Roman"/>
                          <a:ea typeface="Times New Roman"/>
                        </a:rPr>
                        <a:t>no</a:t>
                      </a:r>
                      <a:r>
                        <a:rPr lang="tr-TR" sz="800" b="1" dirty="0">
                          <a:effectLst/>
                          <a:latin typeface="Times New Roman"/>
                          <a:ea typeface="Times New Roman"/>
                        </a:rPr>
                        <a:t>: </a:t>
                      </a:r>
                      <a:endParaRPr lang="tr-TR" sz="800" dirty="0">
                        <a:effectLst/>
                        <a:latin typeface="Times New Roman"/>
                        <a:ea typeface="Times New Roman"/>
                      </a:endParaRP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72837">
                <a:tc gridSpan="6">
                  <a:txBody>
                    <a:bodyPr/>
                    <a:lstStyle/>
                    <a:p>
                      <a:pPr>
                        <a:lnSpc>
                          <a:spcPct val="150000"/>
                        </a:lnSpc>
                        <a:spcAft>
                          <a:spcPts val="0"/>
                        </a:spcAft>
                      </a:pPr>
                      <a:r>
                        <a:rPr lang="tr-TR" sz="800" b="1">
                          <a:effectLst/>
                          <a:latin typeface="Times New Roman"/>
                          <a:ea typeface="Times New Roman"/>
                        </a:rPr>
                        <a:t>Nehir Genişliği(m):</a:t>
                      </a:r>
                      <a:r>
                        <a:rPr lang="tr-TR" sz="800">
                          <a:effectLst/>
                          <a:latin typeface="Times New Roman"/>
                          <a:ea typeface="Times New Roman"/>
                        </a:rPr>
                        <a:t> □&lt;1,             □1-5,          □5-10,          □10-20,             □&gt;20</a:t>
                      </a: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8329">
                <a:tc gridSpan="6">
                  <a:txBody>
                    <a:bodyPr/>
                    <a:lstStyle/>
                    <a:p>
                      <a:pPr>
                        <a:lnSpc>
                          <a:spcPct val="150000"/>
                        </a:lnSpc>
                        <a:spcAft>
                          <a:spcPts val="0"/>
                        </a:spcAft>
                      </a:pPr>
                      <a:r>
                        <a:rPr lang="tr-TR" sz="800" b="1">
                          <a:effectLst/>
                          <a:latin typeface="Times New Roman"/>
                          <a:ea typeface="Times New Roman"/>
                        </a:rPr>
                        <a:t>Nehir Derinliği(m):</a:t>
                      </a:r>
                      <a:r>
                        <a:rPr lang="tr-TR" sz="800">
                          <a:effectLst/>
                          <a:latin typeface="Times New Roman"/>
                          <a:ea typeface="Times New Roman"/>
                        </a:rPr>
                        <a:t> □&lt;0,25,             □0,25-0,5,          □0,5-1,          □&gt;1</a:t>
                      </a: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33669">
                <a:tc gridSpan="2">
                  <a:txBody>
                    <a:bodyPr/>
                    <a:lstStyle/>
                    <a:p>
                      <a:pPr>
                        <a:lnSpc>
                          <a:spcPct val="150000"/>
                        </a:lnSpc>
                        <a:spcAft>
                          <a:spcPts val="0"/>
                        </a:spcAft>
                      </a:pPr>
                      <a:r>
                        <a:rPr lang="tr-TR" sz="800" b="1">
                          <a:effectLst/>
                          <a:latin typeface="Times New Roman"/>
                          <a:ea typeface="Times New Roman"/>
                        </a:rPr>
                        <a:t>Dip yapısı:</a:t>
                      </a:r>
                      <a:r>
                        <a:rPr lang="tr-TR" sz="800">
                          <a:effectLst/>
                          <a:latin typeface="Times New Roman"/>
                          <a:ea typeface="Times New Roman"/>
                        </a:rPr>
                        <a:t> kaya (%     )             </a:t>
                      </a:r>
                    </a:p>
                    <a:p>
                      <a:pPr>
                        <a:lnSpc>
                          <a:spcPct val="150000"/>
                        </a:lnSpc>
                        <a:spcAft>
                          <a:spcPts val="0"/>
                        </a:spcAft>
                      </a:pPr>
                      <a:r>
                        <a:rPr lang="tr-TR" sz="800">
                          <a:effectLst/>
                          <a:latin typeface="Times New Roman"/>
                          <a:ea typeface="Times New Roman"/>
                        </a:rPr>
                        <a:t>                  çakıl (16-64mm) (%     )                    </a:t>
                      </a:r>
                    </a:p>
                    <a:p>
                      <a:pPr>
                        <a:lnSpc>
                          <a:spcPct val="150000"/>
                        </a:lnSpc>
                        <a:spcAft>
                          <a:spcPts val="0"/>
                        </a:spcAft>
                      </a:pPr>
                      <a:r>
                        <a:rPr lang="tr-TR" sz="800">
                          <a:effectLst/>
                          <a:latin typeface="Times New Roman"/>
                          <a:ea typeface="Times New Roman"/>
                        </a:rPr>
                        <a:t>                  silt(%     )                                    </a:t>
                      </a: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gridSpan="3">
                  <a:txBody>
                    <a:bodyPr/>
                    <a:lstStyle/>
                    <a:p>
                      <a:pPr>
                        <a:lnSpc>
                          <a:spcPct val="150000"/>
                        </a:lnSpc>
                        <a:spcAft>
                          <a:spcPts val="0"/>
                        </a:spcAft>
                      </a:pPr>
                      <a:r>
                        <a:rPr lang="tr-TR" sz="800">
                          <a:effectLst/>
                          <a:latin typeface="Times New Roman"/>
                          <a:ea typeface="Times New Roman"/>
                        </a:rPr>
                        <a:t> büyük taş (&gt;256mm) (%     )                                         küçük çakıl (2-16mm) (%     )                          organik (%     )            </a:t>
                      </a:r>
                    </a:p>
                  </a:txBody>
                  <a:tcPr marL="23250" marR="232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a:txBody>
                    <a:bodyPr/>
                    <a:lstStyle/>
                    <a:p>
                      <a:pPr>
                        <a:lnSpc>
                          <a:spcPct val="150000"/>
                        </a:lnSpc>
                        <a:spcAft>
                          <a:spcPts val="0"/>
                        </a:spcAft>
                      </a:pPr>
                      <a:r>
                        <a:rPr lang="tr-TR" sz="800">
                          <a:effectLst/>
                          <a:latin typeface="Times New Roman"/>
                          <a:ea typeface="Times New Roman"/>
                        </a:rPr>
                        <a:t>iri çakıl (64-256 mm) (%     )    </a:t>
                      </a:r>
                    </a:p>
                    <a:p>
                      <a:pPr>
                        <a:lnSpc>
                          <a:spcPct val="150000"/>
                        </a:lnSpc>
                        <a:spcAft>
                          <a:spcPts val="0"/>
                        </a:spcAft>
                      </a:pPr>
                      <a:r>
                        <a:rPr lang="tr-TR" sz="800">
                          <a:effectLst/>
                          <a:latin typeface="Times New Roman"/>
                          <a:ea typeface="Times New Roman"/>
                        </a:rPr>
                        <a:t>kum (%     )    </a:t>
                      </a:r>
                    </a:p>
                    <a:p>
                      <a:pPr>
                        <a:lnSpc>
                          <a:spcPct val="150000"/>
                        </a:lnSpc>
                        <a:spcAft>
                          <a:spcPts val="0"/>
                        </a:spcAft>
                      </a:pPr>
                      <a:r>
                        <a:rPr lang="tr-TR" sz="800">
                          <a:effectLst/>
                          <a:latin typeface="Times New Roman"/>
                          <a:ea typeface="Times New Roman"/>
                        </a:rPr>
                        <a:t>yapay (%     )                                           </a:t>
                      </a: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8329">
                <a:tc gridSpan="6">
                  <a:txBody>
                    <a:bodyPr/>
                    <a:lstStyle/>
                    <a:p>
                      <a:pPr>
                        <a:lnSpc>
                          <a:spcPct val="150000"/>
                        </a:lnSpc>
                        <a:spcAft>
                          <a:spcPts val="0"/>
                        </a:spcAft>
                      </a:pPr>
                      <a:r>
                        <a:rPr lang="tr-TR" sz="800" b="1">
                          <a:effectLst/>
                          <a:latin typeface="Times New Roman"/>
                          <a:ea typeface="Times New Roman"/>
                        </a:rPr>
                        <a:t>Nehir morfolojisi: </a:t>
                      </a:r>
                      <a:r>
                        <a:rPr lang="tr-TR" sz="800">
                          <a:effectLst/>
                          <a:latin typeface="Times New Roman"/>
                          <a:ea typeface="Times New Roman"/>
                        </a:rPr>
                        <a:t> □Dalgalı hızlı akış (riffle) (%     ),      □düz akış(run) (%     ),   □göllenme(pool) (%     )         </a:t>
                      </a: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8625">
                <a:tc gridSpan="6">
                  <a:txBody>
                    <a:bodyPr/>
                    <a:lstStyle/>
                    <a:p>
                      <a:pPr>
                        <a:lnSpc>
                          <a:spcPct val="150000"/>
                        </a:lnSpc>
                        <a:spcAft>
                          <a:spcPts val="0"/>
                        </a:spcAft>
                      </a:pPr>
                      <a:r>
                        <a:rPr lang="tr-TR" sz="800" b="1">
                          <a:effectLst/>
                          <a:latin typeface="Times New Roman"/>
                          <a:ea typeface="Times New Roman"/>
                        </a:rPr>
                        <a:t>Hava Durumu:</a:t>
                      </a:r>
                      <a:r>
                        <a:rPr lang="tr-TR" sz="800">
                          <a:effectLst/>
                          <a:latin typeface="Times New Roman"/>
                          <a:ea typeface="Times New Roman"/>
                        </a:rPr>
                        <a:t> □Güneşli,             □bulutlu,             □yağmurlu,                 □diğer:</a:t>
                      </a:r>
                    </a:p>
                    <a:p>
                      <a:pPr>
                        <a:lnSpc>
                          <a:spcPct val="150000"/>
                        </a:lnSpc>
                        <a:spcAft>
                          <a:spcPts val="0"/>
                        </a:spcAft>
                      </a:pPr>
                      <a:r>
                        <a:rPr lang="tr-TR" sz="800">
                          <a:effectLst/>
                          <a:latin typeface="Times New Roman"/>
                          <a:ea typeface="Times New Roman"/>
                        </a:rPr>
                        <a:t>                              Hava sıcaklığı( ̊C): </a:t>
                      </a: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2837">
                <a:tc gridSpan="3">
                  <a:txBody>
                    <a:bodyPr/>
                    <a:lstStyle/>
                    <a:p>
                      <a:pPr>
                        <a:lnSpc>
                          <a:spcPct val="150000"/>
                        </a:lnSpc>
                        <a:spcAft>
                          <a:spcPts val="0"/>
                        </a:spcAft>
                      </a:pPr>
                      <a:r>
                        <a:rPr lang="tr-TR" sz="800" b="1">
                          <a:effectLst/>
                          <a:latin typeface="Times New Roman"/>
                          <a:ea typeface="Times New Roman"/>
                        </a:rPr>
                        <a:t>Helofitler:</a:t>
                      </a:r>
                      <a:r>
                        <a:rPr lang="tr-TR" sz="800">
                          <a:effectLst/>
                          <a:latin typeface="Times New Roman"/>
                          <a:ea typeface="Times New Roman"/>
                        </a:rPr>
                        <a:t> □Var,             □Yok             </a:t>
                      </a: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Dip bitki örtüsü:</a:t>
                      </a:r>
                      <a:r>
                        <a:rPr lang="tr-TR" sz="800">
                          <a:effectLst/>
                          <a:latin typeface="Times New Roman"/>
                          <a:ea typeface="Times New Roman"/>
                        </a:rPr>
                        <a:t> □Var,                 □Yok:</a:t>
                      </a: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72837">
                <a:tc gridSpan="3">
                  <a:txBody>
                    <a:bodyPr/>
                    <a:lstStyle/>
                    <a:p>
                      <a:pPr>
                        <a:lnSpc>
                          <a:spcPct val="150000"/>
                        </a:lnSpc>
                        <a:spcAft>
                          <a:spcPts val="0"/>
                        </a:spcAft>
                      </a:pPr>
                      <a:r>
                        <a:rPr lang="tr-TR" sz="800" b="1">
                          <a:effectLst/>
                          <a:latin typeface="Times New Roman"/>
                          <a:ea typeface="Times New Roman"/>
                        </a:rPr>
                        <a:t>Kıyı: </a:t>
                      </a:r>
                      <a:r>
                        <a:rPr lang="tr-TR" sz="800">
                          <a:effectLst/>
                          <a:latin typeface="Times New Roman"/>
                          <a:ea typeface="Times New Roman"/>
                        </a:rPr>
                        <a:t>□Doğal,             □Modifiye,             </a:t>
                      </a: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Gölgelilik (%): Sağ:                      Sol:</a:t>
                      </a:r>
                      <a:endParaRPr lang="tr-TR" sz="800">
                        <a:effectLst/>
                        <a:latin typeface="Times New Roman"/>
                        <a:ea typeface="Times New Roman"/>
                      </a:endParaRP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72837">
                <a:tc gridSpan="6">
                  <a:txBody>
                    <a:bodyPr/>
                    <a:lstStyle/>
                    <a:p>
                      <a:pPr>
                        <a:lnSpc>
                          <a:spcPct val="150000"/>
                        </a:lnSpc>
                        <a:spcAft>
                          <a:spcPts val="0"/>
                        </a:spcAft>
                      </a:pPr>
                      <a:r>
                        <a:rPr lang="tr-TR" sz="800" b="1">
                          <a:effectLst/>
                          <a:latin typeface="Times New Roman"/>
                          <a:ea typeface="Times New Roman"/>
                        </a:rPr>
                        <a:t>Bulanıklık: </a:t>
                      </a:r>
                      <a:r>
                        <a:rPr lang="tr-TR" sz="800">
                          <a:effectLst/>
                          <a:latin typeface="Times New Roman"/>
                          <a:ea typeface="Times New Roman"/>
                        </a:rPr>
                        <a:t> □Berrak,             □az bulanık (*SD&gt;1m),             □bulanık(*SD&lt;1m),         □çok bulanık</a:t>
                      </a: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16657">
                <a:tc gridSpan="6">
                  <a:txBody>
                    <a:bodyPr/>
                    <a:lstStyle/>
                    <a:p>
                      <a:pPr>
                        <a:lnSpc>
                          <a:spcPct val="150000"/>
                        </a:lnSpc>
                        <a:spcAft>
                          <a:spcPts val="0"/>
                        </a:spcAft>
                      </a:pPr>
                      <a:r>
                        <a:rPr lang="tr-TR" sz="800" b="1">
                          <a:effectLst/>
                          <a:latin typeface="Times New Roman"/>
                          <a:ea typeface="Times New Roman"/>
                        </a:rPr>
                        <a:t>Akıntı : </a:t>
                      </a:r>
                      <a:r>
                        <a:rPr lang="tr-TR" sz="800">
                          <a:effectLst/>
                          <a:latin typeface="Times New Roman"/>
                          <a:ea typeface="Times New Roman"/>
                        </a:rPr>
                        <a:t> □Durgun,             □yavaş,              □hızlı,         □şiddetli</a:t>
                      </a:r>
                    </a:p>
                    <a:p>
                      <a:pPr>
                        <a:lnSpc>
                          <a:spcPct val="150000"/>
                        </a:lnSpc>
                        <a:spcAft>
                          <a:spcPts val="0"/>
                        </a:spcAft>
                      </a:pPr>
                      <a:r>
                        <a:rPr lang="tr-TR" sz="800" b="1">
                          <a:effectLst/>
                          <a:latin typeface="Times New Roman"/>
                          <a:ea typeface="Times New Roman"/>
                        </a:rPr>
                        <a:t>                Debi: </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89335">
                <a:tc>
                  <a:txBody>
                    <a:bodyPr/>
                    <a:lstStyle/>
                    <a:p>
                      <a:pPr>
                        <a:lnSpc>
                          <a:spcPct val="150000"/>
                        </a:lnSpc>
                        <a:spcAft>
                          <a:spcPts val="0"/>
                        </a:spcAft>
                      </a:pPr>
                      <a:r>
                        <a:rPr lang="tr-TR" sz="800" b="1">
                          <a:effectLst/>
                          <a:latin typeface="Times New Roman"/>
                          <a:ea typeface="Times New Roman"/>
                        </a:rPr>
                        <a:t>Fizikokimyasal Ölçümler: </a:t>
                      </a:r>
                      <a:endParaRPr lang="tr-TR" sz="80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nSpc>
                          <a:spcPct val="150000"/>
                        </a:lnSpc>
                        <a:spcAft>
                          <a:spcPts val="0"/>
                        </a:spcAft>
                      </a:pPr>
                      <a:r>
                        <a:rPr lang="tr-TR" sz="800">
                          <a:effectLst/>
                          <a:latin typeface="Times New Roman"/>
                          <a:ea typeface="Times New Roman"/>
                        </a:rPr>
                        <a:t>Sıcaklık( ̊C): </a:t>
                      </a:r>
                    </a:p>
                    <a:p>
                      <a:pPr>
                        <a:lnSpc>
                          <a:spcPct val="150000"/>
                        </a:lnSpc>
                        <a:spcAft>
                          <a:spcPts val="0"/>
                        </a:spcAft>
                      </a:pPr>
                      <a:r>
                        <a:rPr lang="tr-TR" sz="800">
                          <a:effectLst/>
                          <a:latin typeface="Times New Roman"/>
                          <a:ea typeface="Times New Roman"/>
                        </a:rPr>
                        <a:t>Elektriksel İletkenlik(mS/m)</a:t>
                      </a:r>
                    </a:p>
                    <a:p>
                      <a:pPr>
                        <a:lnSpc>
                          <a:spcPct val="150000"/>
                        </a:lnSpc>
                        <a:spcAft>
                          <a:spcPts val="0"/>
                        </a:spcAft>
                      </a:pPr>
                      <a:r>
                        <a:rPr lang="tr-TR" sz="800">
                          <a:effectLst/>
                          <a:latin typeface="Times New Roman"/>
                          <a:ea typeface="Times New Roman"/>
                        </a:rPr>
                        <a:t>Oksijen Doygunluğu (%): </a:t>
                      </a:r>
                    </a:p>
                  </a:txBody>
                  <a:tcPr marL="23250" marR="232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2">
                  <a:txBody>
                    <a:bodyPr/>
                    <a:lstStyle/>
                    <a:p>
                      <a:pPr>
                        <a:lnSpc>
                          <a:spcPct val="150000"/>
                        </a:lnSpc>
                        <a:spcAft>
                          <a:spcPts val="0"/>
                        </a:spcAft>
                      </a:pPr>
                      <a:r>
                        <a:rPr lang="tr-TR" sz="800">
                          <a:effectLst/>
                          <a:latin typeface="Times New Roman"/>
                          <a:ea typeface="Times New Roman"/>
                        </a:rPr>
                        <a:t>pH: </a:t>
                      </a:r>
                    </a:p>
                    <a:p>
                      <a:pPr>
                        <a:lnSpc>
                          <a:spcPct val="150000"/>
                        </a:lnSpc>
                        <a:spcAft>
                          <a:spcPts val="0"/>
                        </a:spcAft>
                      </a:pPr>
                      <a:r>
                        <a:rPr lang="tr-TR" sz="800">
                          <a:effectLst/>
                          <a:latin typeface="Times New Roman"/>
                          <a:ea typeface="Times New Roman"/>
                        </a:rPr>
                        <a:t>Çözünmüş Oksijen (mg/L): </a:t>
                      </a:r>
                    </a:p>
                    <a:p>
                      <a:pPr>
                        <a:lnSpc>
                          <a:spcPct val="150000"/>
                        </a:lnSpc>
                        <a:spcAft>
                          <a:spcPts val="0"/>
                        </a:spcAft>
                      </a:pPr>
                      <a:r>
                        <a:rPr lang="tr-TR" sz="800">
                          <a:effectLst/>
                          <a:latin typeface="Times New Roman"/>
                          <a:ea typeface="Times New Roman"/>
                        </a:rPr>
                        <a:t> </a:t>
                      </a: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r>
              <a:tr h="158329">
                <a:tc gridSpan="3">
                  <a:txBody>
                    <a:bodyPr/>
                    <a:lstStyle/>
                    <a:p>
                      <a:pPr>
                        <a:lnSpc>
                          <a:spcPct val="150000"/>
                        </a:lnSpc>
                        <a:spcAft>
                          <a:spcPts val="0"/>
                        </a:spcAft>
                      </a:pPr>
                      <a:r>
                        <a:rPr lang="tr-TR" sz="800" b="1">
                          <a:effectLst/>
                          <a:latin typeface="Times New Roman"/>
                          <a:ea typeface="Times New Roman"/>
                        </a:rPr>
                        <a:t>Koku:</a:t>
                      </a:r>
                      <a:r>
                        <a:rPr lang="tr-TR" sz="800">
                          <a:effectLst/>
                          <a:latin typeface="Times New Roman"/>
                          <a:ea typeface="Times New Roman"/>
                        </a:rPr>
                        <a:t> □Var,             □Yok             </a:t>
                      </a:r>
                    </a:p>
                  </a:txBody>
                  <a:tcPr marL="23250" marR="2325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gridSpan="3">
                  <a:txBody>
                    <a:bodyPr/>
                    <a:lstStyle/>
                    <a:p>
                      <a:pPr>
                        <a:lnSpc>
                          <a:spcPct val="150000"/>
                        </a:lnSpc>
                        <a:spcAft>
                          <a:spcPts val="0"/>
                        </a:spcAft>
                      </a:pPr>
                      <a:r>
                        <a:rPr lang="tr-TR" sz="800" b="1">
                          <a:effectLst/>
                          <a:latin typeface="Times New Roman"/>
                          <a:ea typeface="Times New Roman"/>
                        </a:rPr>
                        <a:t>Renk:</a:t>
                      </a:r>
                      <a:r>
                        <a:rPr lang="tr-TR" sz="800">
                          <a:effectLst/>
                          <a:latin typeface="Times New Roman"/>
                          <a:ea typeface="Times New Roman"/>
                        </a:rPr>
                        <a:t> □Var,             □Yok             </a:t>
                      </a:r>
                    </a:p>
                  </a:txBody>
                  <a:tcPr marL="23250" marR="2325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r>
              <a:tr h="283395">
                <a:tc gridSpan="6">
                  <a:txBody>
                    <a:bodyPr/>
                    <a:lstStyle/>
                    <a:p>
                      <a:pPr>
                        <a:lnSpc>
                          <a:spcPct val="150000"/>
                        </a:lnSpc>
                        <a:spcAft>
                          <a:spcPts val="0"/>
                        </a:spcAft>
                      </a:pPr>
                      <a:r>
                        <a:rPr lang="tr-TR" sz="800" b="1" dirty="0">
                          <a:effectLst/>
                          <a:latin typeface="Times New Roman"/>
                          <a:ea typeface="Times New Roman"/>
                        </a:rPr>
                        <a:t>Önemli baskılar: </a:t>
                      </a:r>
                      <a:endParaRPr lang="tr-TR" sz="800" dirty="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16657">
                <a:tc gridSpan="6">
                  <a:txBody>
                    <a:bodyPr/>
                    <a:lstStyle/>
                    <a:p>
                      <a:pPr>
                        <a:lnSpc>
                          <a:spcPct val="150000"/>
                        </a:lnSpc>
                        <a:spcAft>
                          <a:spcPts val="0"/>
                        </a:spcAft>
                      </a:pPr>
                      <a:r>
                        <a:rPr lang="tr-TR" sz="800" b="1" dirty="0">
                          <a:effectLst/>
                          <a:latin typeface="Times New Roman"/>
                          <a:ea typeface="Times New Roman"/>
                        </a:rPr>
                        <a:t>Açıklamalar: </a:t>
                      </a:r>
                      <a:endParaRPr lang="tr-TR" sz="800" dirty="0">
                        <a:effectLst/>
                        <a:latin typeface="Times New Roman"/>
                        <a:ea typeface="Times New Roman"/>
                      </a:endParaRPr>
                    </a:p>
                  </a:txBody>
                  <a:tcPr marL="23250" marR="232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241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340768"/>
            <a:ext cx="8291264" cy="5040560"/>
          </a:xfrm>
        </p:spPr>
        <p:txBody>
          <a:bodyPr>
            <a:normAutofit lnSpcReduction="10000"/>
          </a:bodyPr>
          <a:lstStyle/>
          <a:p>
            <a:pPr marL="0" indent="0" algn="just">
              <a:buNone/>
            </a:pPr>
            <a:r>
              <a:rPr lang="tr-TR" sz="2400" b="1" dirty="0" smtClean="0">
                <a:solidFill>
                  <a:srgbClr val="0000FF"/>
                </a:solidFill>
              </a:rPr>
              <a:t>11/02/2014 tarih ve 28910 sayılı Resmi </a:t>
            </a:r>
            <a:r>
              <a:rPr lang="tr-TR" sz="2400" b="1" dirty="0" err="1" smtClean="0">
                <a:solidFill>
                  <a:srgbClr val="0000FF"/>
                </a:solidFill>
              </a:rPr>
              <a:t>Gazete’de</a:t>
            </a:r>
            <a:r>
              <a:rPr lang="tr-TR" sz="2400" b="1" dirty="0" smtClean="0">
                <a:solidFill>
                  <a:srgbClr val="0000FF"/>
                </a:solidFill>
              </a:rPr>
              <a:t> yayımlanan Yüzeysel Sular ve Yeraltı Sularının İzlenmesine</a:t>
            </a:r>
            <a:r>
              <a:rPr lang="tr-TR" sz="2400" dirty="0" smtClean="0">
                <a:solidFill>
                  <a:srgbClr val="0000FF"/>
                </a:solidFill>
              </a:rPr>
              <a:t> </a:t>
            </a:r>
            <a:r>
              <a:rPr lang="tr-TR" sz="2400" b="1" dirty="0" smtClean="0">
                <a:solidFill>
                  <a:srgbClr val="0000FF"/>
                </a:solidFill>
              </a:rPr>
              <a:t>Dair Yönetmelik </a:t>
            </a:r>
          </a:p>
          <a:p>
            <a:pPr marL="0" indent="0" algn="just">
              <a:buNone/>
            </a:pPr>
            <a:r>
              <a:rPr lang="tr-TR" sz="2400" dirty="0" smtClean="0">
                <a:solidFill>
                  <a:srgbClr val="0000FF"/>
                </a:solidFill>
              </a:rPr>
              <a:t>	</a:t>
            </a:r>
          </a:p>
          <a:p>
            <a:pPr marL="0" indent="0" algn="just">
              <a:buNone/>
            </a:pPr>
            <a:r>
              <a:rPr lang="tr-TR" sz="2400" dirty="0" smtClean="0">
                <a:solidFill>
                  <a:srgbClr val="0000FF"/>
                </a:solidFill>
              </a:rPr>
              <a:t>	«Ülke </a:t>
            </a:r>
            <a:r>
              <a:rPr lang="tr-TR" sz="2400" dirty="0">
                <a:solidFill>
                  <a:srgbClr val="0000FF"/>
                </a:solidFill>
              </a:rPr>
              <a:t>genelindeki bütün yüzeysel sular ve yeraltı sularının miktar, kalite ve </a:t>
            </a:r>
            <a:r>
              <a:rPr lang="tr-TR" sz="2400" dirty="0" err="1">
                <a:solidFill>
                  <a:srgbClr val="0000FF"/>
                </a:solidFill>
              </a:rPr>
              <a:t>hidromorfolojik</a:t>
            </a:r>
            <a:r>
              <a:rPr lang="tr-TR" sz="2400" dirty="0">
                <a:solidFill>
                  <a:srgbClr val="0000FF"/>
                </a:solidFill>
              </a:rPr>
              <a:t> unsurlar bakımından mevcut durumunun ortaya konulması, suların ekosistem bütünlüğünü esas alan bir yaklaşımla izlenmesi, </a:t>
            </a:r>
            <a:r>
              <a:rPr lang="tr-TR" sz="2400" b="1" dirty="0">
                <a:solidFill>
                  <a:srgbClr val="FF0000"/>
                </a:solidFill>
              </a:rPr>
              <a:t>izlemede standardizasyonun </a:t>
            </a:r>
            <a:r>
              <a:rPr lang="tr-TR" sz="2400" dirty="0">
                <a:solidFill>
                  <a:srgbClr val="0000FF"/>
                </a:solidFill>
              </a:rPr>
              <a:t>ve izleme yapan kurum ve kuruluşlar arasında </a:t>
            </a:r>
            <a:r>
              <a:rPr lang="tr-TR" sz="2400" b="1" dirty="0">
                <a:solidFill>
                  <a:srgbClr val="FF0000"/>
                </a:solidFill>
              </a:rPr>
              <a:t>koordinasyon</a:t>
            </a:r>
            <a:r>
              <a:rPr lang="tr-TR" sz="2400" dirty="0">
                <a:solidFill>
                  <a:srgbClr val="0000FF"/>
                </a:solidFill>
              </a:rPr>
              <a:t>un sağlanmasına yönelik usul ve </a:t>
            </a:r>
            <a:r>
              <a:rPr lang="tr-TR" sz="2400" dirty="0" smtClean="0">
                <a:solidFill>
                  <a:srgbClr val="0000FF"/>
                </a:solidFill>
              </a:rPr>
              <a:t>esasların belirlenmesi» amaçlanmaktadır.</a:t>
            </a:r>
          </a:p>
          <a:p>
            <a:pPr marL="0" indent="0" algn="just">
              <a:buNone/>
            </a:pPr>
            <a:r>
              <a:rPr lang="tr-TR" sz="2400" dirty="0" smtClean="0">
                <a:solidFill>
                  <a:srgbClr val="0000FF"/>
                </a:solidFill>
              </a:rPr>
              <a:t>	</a:t>
            </a:r>
          </a:p>
          <a:p>
            <a:pPr marL="0" indent="0" algn="just">
              <a:buNone/>
            </a:pPr>
            <a:r>
              <a:rPr lang="tr-TR" sz="2400" dirty="0">
                <a:solidFill>
                  <a:srgbClr val="0000FF"/>
                </a:solidFill>
              </a:rPr>
              <a:t>	</a:t>
            </a:r>
            <a:r>
              <a:rPr lang="tr-TR" sz="2400" dirty="0" smtClean="0">
                <a:solidFill>
                  <a:srgbClr val="0000FF"/>
                </a:solidFill>
              </a:rPr>
              <a:t>Bu kapsamda mevcut mevzuatta yer alan hususların uygulamasının düzenlenmesi maksadıyla bu tebliğ hazırlanmıştır.</a:t>
            </a:r>
          </a:p>
          <a:p>
            <a:pPr marL="457200" lvl="1" indent="0" algn="just">
              <a:buNone/>
            </a:pPr>
            <a:r>
              <a:rPr lang="tr-TR" sz="2200" b="1" dirty="0" smtClean="0">
                <a:solidFill>
                  <a:srgbClr val="0000FF"/>
                </a:solidFill>
                <a:latin typeface="Arial" charset="0"/>
                <a:ea typeface="ＭＳ Ｐゴシック" charset="0"/>
              </a:rPr>
              <a:t> </a:t>
            </a:r>
          </a:p>
          <a:p>
            <a:pPr marL="0" indent="0" algn="just">
              <a:buNone/>
            </a:pPr>
            <a:endParaRPr lang="tr-TR" sz="2200" b="1" dirty="0">
              <a:solidFill>
                <a:srgbClr val="0000FF"/>
              </a:solidFill>
              <a:latin typeface="Arial" charset="0"/>
              <a:ea typeface="ＭＳ Ｐゴシック" charset="0"/>
            </a:endParaRPr>
          </a:p>
          <a:p>
            <a:pPr algn="just"/>
            <a:endParaRPr lang="tr-TR" sz="2200" b="1" dirty="0" smtClean="0">
              <a:solidFill>
                <a:srgbClr val="0000FF"/>
              </a:solidFill>
              <a:latin typeface="Arial" charset="0"/>
              <a:ea typeface="ＭＳ Ｐゴシック" charset="0"/>
            </a:endParaRPr>
          </a:p>
          <a:p>
            <a:pPr algn="just"/>
            <a:endParaRPr lang="tr-TR" sz="2200" b="1" dirty="0">
              <a:solidFill>
                <a:srgbClr val="0000FF"/>
              </a:solidFill>
              <a:latin typeface="Arial" charset="0"/>
              <a:ea typeface="ＭＳ Ｐゴシック" charset="0"/>
            </a:endParaRPr>
          </a:p>
        </p:txBody>
      </p:sp>
      <p:sp>
        <p:nvSpPr>
          <p:cNvPr id="4" name="19 Başlık"/>
          <p:cNvSpPr txBox="1">
            <a:spLocks/>
          </p:cNvSpPr>
          <p:nvPr/>
        </p:nvSpPr>
        <p:spPr>
          <a:xfrm>
            <a:off x="683568" y="-4219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1645691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52" y="1484784"/>
            <a:ext cx="8229600" cy="4525963"/>
          </a:xfrm>
        </p:spPr>
        <p:txBody>
          <a:bodyPr>
            <a:noAutofit/>
          </a:bodyPr>
          <a:lstStyle/>
          <a:p>
            <a:pPr>
              <a:buFont typeface="Wingdings" panose="05000000000000000000" pitchFamily="2" charset="2"/>
              <a:buChar char="Ø"/>
            </a:pPr>
            <a:r>
              <a:rPr lang="tr-TR" sz="2400" b="1" i="1" dirty="0">
                <a:solidFill>
                  <a:srgbClr val="0000FF"/>
                </a:solidFill>
              </a:rPr>
              <a:t>EK-6: BİYOLOJİK ÖRNEKLEME ARAZİ FORMU (NEHİR)</a:t>
            </a:r>
            <a:endParaRPr lang="tr-TR" sz="2400" b="1" i="1" dirty="0" smtClean="0">
              <a:solidFill>
                <a:srgbClr val="0000FF"/>
              </a:solidFill>
            </a:endParaRPr>
          </a:p>
          <a:p>
            <a:pPr marL="0" indent="0">
              <a:buNone/>
            </a:pPr>
            <a:r>
              <a:rPr lang="tr-TR" sz="2400" b="1" i="1" dirty="0" smtClean="0">
                <a:solidFill>
                  <a:srgbClr val="0000FF"/>
                </a:solidFill>
              </a:rPr>
              <a:t>	</a:t>
            </a:r>
            <a:r>
              <a:rPr lang="tr-TR" sz="2400" b="1" dirty="0" smtClean="0">
                <a:solidFill>
                  <a:srgbClr val="0000FF"/>
                </a:solidFill>
              </a:rPr>
              <a:t>NEHİRLER </a:t>
            </a:r>
            <a:r>
              <a:rPr lang="tr-TR" sz="2400" b="1" dirty="0">
                <a:solidFill>
                  <a:srgbClr val="0000FF"/>
                </a:solidFill>
              </a:rPr>
              <a:t>İÇİN MAKROFİT ARAZİ FORMU</a:t>
            </a:r>
          </a:p>
          <a:p>
            <a:pPr marL="0" indent="0">
              <a:buNone/>
            </a:pPr>
            <a:r>
              <a:rPr lang="tr-TR" sz="2400" b="1" dirty="0" smtClean="0">
                <a:solidFill>
                  <a:srgbClr val="0000FF"/>
                </a:solidFill>
              </a:rPr>
              <a:t>	BENTİK </a:t>
            </a:r>
            <a:r>
              <a:rPr lang="tr-TR" sz="2400" b="1" dirty="0">
                <a:solidFill>
                  <a:srgbClr val="0000FF"/>
                </a:solidFill>
              </a:rPr>
              <a:t>DİATOM ARAZİ FORMU</a:t>
            </a:r>
          </a:p>
          <a:p>
            <a:pPr marL="0" indent="0">
              <a:buNone/>
            </a:pPr>
            <a:r>
              <a:rPr lang="tr-TR" sz="2400" b="1" dirty="0" smtClean="0">
                <a:solidFill>
                  <a:srgbClr val="0000FF"/>
                </a:solidFill>
              </a:rPr>
              <a:t>	BENTİK </a:t>
            </a:r>
            <a:r>
              <a:rPr lang="tr-TR" sz="2400" b="1" dirty="0">
                <a:solidFill>
                  <a:srgbClr val="0000FF"/>
                </a:solidFill>
              </a:rPr>
              <a:t>MAKROOMURGASIZ ARAZİ FORMU</a:t>
            </a:r>
          </a:p>
          <a:p>
            <a:pPr marL="0" indent="0">
              <a:buNone/>
            </a:pPr>
            <a:r>
              <a:rPr lang="tr-TR" sz="2400" b="1" dirty="0" smtClean="0">
                <a:solidFill>
                  <a:srgbClr val="0000FF"/>
                </a:solidFill>
              </a:rPr>
              <a:t>	BALIK </a:t>
            </a:r>
            <a:r>
              <a:rPr lang="tr-TR" sz="2400" b="1" dirty="0">
                <a:solidFill>
                  <a:srgbClr val="0000FF"/>
                </a:solidFill>
              </a:rPr>
              <a:t>ARAZİ </a:t>
            </a:r>
            <a:r>
              <a:rPr lang="tr-TR" sz="2400" b="1" dirty="0" smtClean="0">
                <a:solidFill>
                  <a:srgbClr val="0000FF"/>
                </a:solidFill>
              </a:rPr>
              <a:t>FORMU</a:t>
            </a:r>
          </a:p>
          <a:p>
            <a:pPr marL="0" indent="0">
              <a:buNone/>
            </a:pPr>
            <a:endParaRPr lang="tr-TR" sz="2400" b="1" i="1" dirty="0">
              <a:solidFill>
                <a:srgbClr val="0000FF"/>
              </a:solidFill>
            </a:endParaRPr>
          </a:p>
          <a:p>
            <a:pPr>
              <a:buFont typeface="Wingdings" panose="05000000000000000000" pitchFamily="2" charset="2"/>
              <a:buChar char="Ø"/>
            </a:pPr>
            <a:r>
              <a:rPr lang="tr-TR" sz="2400" b="1" i="1" dirty="0">
                <a:solidFill>
                  <a:srgbClr val="0000FF"/>
                </a:solidFill>
              </a:rPr>
              <a:t>EK-7: BİYOLOJİK ÖRNEKLEME ARAZİ FORMU (GÖL) </a:t>
            </a:r>
          </a:p>
          <a:p>
            <a:pPr marL="0" indent="0">
              <a:buNone/>
            </a:pPr>
            <a:r>
              <a:rPr lang="tr-TR" sz="2400" b="1" i="1" dirty="0" smtClean="0">
                <a:solidFill>
                  <a:srgbClr val="0000FF"/>
                </a:solidFill>
              </a:rPr>
              <a:t>	</a:t>
            </a:r>
            <a:r>
              <a:rPr lang="tr-TR" sz="2400" b="1" dirty="0" smtClean="0">
                <a:solidFill>
                  <a:srgbClr val="0000FF"/>
                </a:solidFill>
              </a:rPr>
              <a:t>MAKROFİT </a:t>
            </a:r>
            <a:r>
              <a:rPr lang="tr-TR" sz="2400" b="1" dirty="0">
                <a:solidFill>
                  <a:srgbClr val="0000FF"/>
                </a:solidFill>
              </a:rPr>
              <a:t>ARAZİ FORMU</a:t>
            </a:r>
          </a:p>
          <a:p>
            <a:pPr marL="0" indent="0">
              <a:buNone/>
            </a:pPr>
            <a:r>
              <a:rPr lang="tr-TR" sz="2400" b="1" dirty="0" smtClean="0">
                <a:solidFill>
                  <a:srgbClr val="0000FF"/>
                </a:solidFill>
              </a:rPr>
              <a:t>	FİTOPLANKTON </a:t>
            </a:r>
            <a:r>
              <a:rPr lang="tr-TR" sz="2400" b="1" dirty="0">
                <a:solidFill>
                  <a:srgbClr val="0000FF"/>
                </a:solidFill>
              </a:rPr>
              <a:t>ARAZİ </a:t>
            </a:r>
            <a:r>
              <a:rPr lang="tr-TR" sz="2400" b="1" dirty="0" smtClean="0">
                <a:solidFill>
                  <a:srgbClr val="0000FF"/>
                </a:solidFill>
              </a:rPr>
              <a:t>FORMU</a:t>
            </a:r>
          </a:p>
          <a:p>
            <a:pPr marL="0" indent="0">
              <a:buNone/>
            </a:pPr>
            <a:r>
              <a:rPr lang="tr-TR" sz="2400" b="1" dirty="0" smtClean="0">
                <a:solidFill>
                  <a:srgbClr val="0000FF"/>
                </a:solidFill>
              </a:rPr>
              <a:t>	BENTİK </a:t>
            </a:r>
            <a:r>
              <a:rPr lang="tr-TR" sz="2400" b="1" dirty="0">
                <a:solidFill>
                  <a:srgbClr val="0000FF"/>
                </a:solidFill>
              </a:rPr>
              <a:t>MAKROOMURGASIZ ARAZİ </a:t>
            </a:r>
            <a:r>
              <a:rPr lang="tr-TR" sz="2400" b="1" dirty="0" smtClean="0">
                <a:solidFill>
                  <a:srgbClr val="0000FF"/>
                </a:solidFill>
              </a:rPr>
              <a:t>FORMU</a:t>
            </a:r>
          </a:p>
          <a:p>
            <a:pPr marL="0" indent="0">
              <a:buNone/>
            </a:pPr>
            <a:r>
              <a:rPr lang="tr-TR" sz="2400" b="1" dirty="0">
                <a:solidFill>
                  <a:srgbClr val="0000FF"/>
                </a:solidFill>
              </a:rPr>
              <a:t>	</a:t>
            </a:r>
            <a:r>
              <a:rPr lang="tr-TR" sz="2400" b="1" dirty="0" smtClean="0">
                <a:solidFill>
                  <a:srgbClr val="0000FF"/>
                </a:solidFill>
              </a:rPr>
              <a:t>BALIK </a:t>
            </a:r>
            <a:r>
              <a:rPr lang="tr-TR" sz="2400" b="1" dirty="0">
                <a:solidFill>
                  <a:srgbClr val="0000FF"/>
                </a:solidFill>
              </a:rPr>
              <a:t>ARAZİ FORMU</a:t>
            </a:r>
          </a:p>
          <a:p>
            <a:endParaRPr lang="tr-TR" sz="2400" dirty="0">
              <a:solidFill>
                <a:srgbClr val="0000FF"/>
              </a:solidFill>
            </a:endParaRPr>
          </a:p>
          <a:p>
            <a:endParaRPr lang="tr-TR" sz="2400" dirty="0">
              <a:solidFill>
                <a:srgbClr val="0000FF"/>
              </a:solidFill>
            </a:endParaRPr>
          </a:p>
        </p:txBody>
      </p:sp>
      <p:sp>
        <p:nvSpPr>
          <p:cNvPr id="4" name="19 Başlık"/>
          <p:cNvSpPr txBox="1">
            <a:spLocks/>
          </p:cNvSpPr>
          <p:nvPr/>
        </p:nvSpPr>
        <p:spPr>
          <a:xfrm>
            <a:off x="683568" y="-34935"/>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Tree>
    <p:extLst>
      <p:ext uri="{BB962C8B-B14F-4D97-AF65-F5344CB8AC3E}">
        <p14:creationId xmlns:p14="http://schemas.microsoft.com/office/powerpoint/2010/main" val="3943285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4624"/>
            <a:ext cx="8229600" cy="1143000"/>
          </a:xfrm>
        </p:spPr>
        <p:txBody>
          <a:bodyPr>
            <a:normAutofit/>
          </a:bodyPr>
          <a:lstStyle/>
          <a:p>
            <a:r>
              <a:rPr lang="tr-TR" sz="2200" b="1" dirty="0">
                <a:solidFill>
                  <a:srgbClr val="FF0000"/>
                </a:solidFill>
                <a:effectLst>
                  <a:outerShdw blurRad="38100" dist="38100" dir="2700000" algn="tl">
                    <a:srgbClr val="000000">
                      <a:alpha val="43137"/>
                    </a:srgbClr>
                  </a:outerShdw>
                </a:effectLst>
              </a:rPr>
              <a:t>EK- 8 – BİYOLOJİK ÖRNEKLERİN </a:t>
            </a:r>
            <a:r>
              <a:rPr lang="tr-TR" sz="2200" b="1" dirty="0" smtClean="0">
                <a:solidFill>
                  <a:srgbClr val="FF0000"/>
                </a:solidFill>
                <a:effectLst>
                  <a:outerShdw blurRad="38100" dist="38100" dir="2700000" algn="tl">
                    <a:srgbClr val="000000">
                      <a:alpha val="43137"/>
                    </a:srgbClr>
                  </a:outerShdw>
                </a:effectLst>
              </a:rPr>
              <a:t>SAKLANMASINA</a:t>
            </a:r>
            <a:br>
              <a:rPr lang="tr-TR" sz="2200" b="1" dirty="0" smtClean="0">
                <a:solidFill>
                  <a:srgbClr val="FF0000"/>
                </a:solidFill>
                <a:effectLst>
                  <a:outerShdw blurRad="38100" dist="38100" dir="2700000" algn="tl">
                    <a:srgbClr val="000000">
                      <a:alpha val="43137"/>
                    </a:srgbClr>
                  </a:outerShdw>
                </a:effectLst>
              </a:rPr>
            </a:br>
            <a:r>
              <a:rPr lang="tr-TR" sz="2200" b="1" dirty="0" smtClean="0">
                <a:solidFill>
                  <a:srgbClr val="FF0000"/>
                </a:solidFill>
                <a:effectLst>
                  <a:outerShdw blurRad="38100" dist="38100" dir="2700000" algn="tl">
                    <a:srgbClr val="000000">
                      <a:alpha val="43137"/>
                    </a:srgbClr>
                  </a:outerShdw>
                </a:effectLst>
              </a:rPr>
              <a:t> </a:t>
            </a:r>
            <a:r>
              <a:rPr lang="tr-TR" sz="2200" b="1" dirty="0">
                <a:solidFill>
                  <a:srgbClr val="FF0000"/>
                </a:solidFill>
                <a:effectLst>
                  <a:outerShdw blurRad="38100" dist="38100" dir="2700000" algn="tl">
                    <a:srgbClr val="000000">
                      <a:alpha val="43137"/>
                    </a:srgbClr>
                  </a:outerShdw>
                </a:effectLst>
              </a:rPr>
              <a:t>İLİŞKİN ŞARTLAR</a:t>
            </a:r>
            <a:br>
              <a:rPr lang="tr-TR" sz="2200" b="1" dirty="0">
                <a:solidFill>
                  <a:srgbClr val="FF0000"/>
                </a:solidFill>
                <a:effectLst>
                  <a:outerShdw blurRad="38100" dist="38100" dir="2700000" algn="tl">
                    <a:srgbClr val="000000">
                      <a:alpha val="43137"/>
                    </a:srgbClr>
                  </a:outerShdw>
                </a:effectLst>
              </a:rPr>
            </a:br>
            <a:endParaRPr lang="tr-TR" sz="2200" b="1" dirty="0">
              <a:solidFill>
                <a:srgbClr val="FF0000"/>
              </a:solidFill>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3366763"/>
              </p:ext>
            </p:extLst>
          </p:nvPr>
        </p:nvGraphicFramePr>
        <p:xfrm>
          <a:off x="179512" y="914400"/>
          <a:ext cx="8856984" cy="5943600"/>
        </p:xfrm>
        <a:graphic>
          <a:graphicData uri="http://schemas.openxmlformats.org/drawingml/2006/table">
            <a:tbl>
              <a:tblPr firstRow="1" firstCol="1" bandRow="1"/>
              <a:tblGrid>
                <a:gridCol w="978641"/>
                <a:gridCol w="943134"/>
                <a:gridCol w="2963956"/>
                <a:gridCol w="1098246"/>
                <a:gridCol w="2873007"/>
              </a:tblGrid>
              <a:tr h="385193">
                <a:tc>
                  <a:txBody>
                    <a:bodyPr/>
                    <a:lstStyle/>
                    <a:p>
                      <a:pPr algn="ctr">
                        <a:spcAft>
                          <a:spcPts val="0"/>
                        </a:spcAft>
                      </a:pPr>
                      <a:r>
                        <a:rPr lang="tr-TR" sz="1000" b="1" dirty="0">
                          <a:effectLst/>
                          <a:latin typeface="Times New Roman"/>
                          <a:ea typeface="Times New Roman"/>
                        </a:rPr>
                        <a:t>Biyolojik Kalite Unsurları</a:t>
                      </a:r>
                      <a:endParaRPr lang="tr-TR" sz="1000" dirty="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000" b="1">
                          <a:effectLst/>
                          <a:latin typeface="Times New Roman"/>
                          <a:ea typeface="Times New Roman"/>
                        </a:rPr>
                        <a:t>Numune Alma Şişesi</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000" b="1" dirty="0">
                          <a:effectLst/>
                          <a:latin typeface="Times New Roman"/>
                          <a:ea typeface="Times New Roman"/>
                        </a:rPr>
                        <a:t>Saklama </a:t>
                      </a:r>
                      <a:r>
                        <a:rPr lang="tr-TR" sz="1000" b="1" dirty="0" smtClean="0">
                          <a:effectLst/>
                          <a:latin typeface="Times New Roman"/>
                          <a:ea typeface="Times New Roman"/>
                        </a:rPr>
                        <a:t>Şartları</a:t>
                      </a:r>
                      <a:endParaRPr lang="tr-TR" sz="1000" dirty="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000" b="1">
                          <a:effectLst/>
                          <a:latin typeface="Times New Roman"/>
                          <a:ea typeface="Times New Roman"/>
                        </a:rPr>
                        <a:t>Maksimum Saklama Süresi</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tr-TR" sz="1000" b="1">
                          <a:effectLst/>
                          <a:latin typeface="Times New Roman"/>
                          <a:ea typeface="Times New Roman"/>
                        </a:rPr>
                        <a:t>Yorumlar</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5072">
                <a:tc>
                  <a:txBody>
                    <a:bodyPr/>
                    <a:lstStyle/>
                    <a:p>
                      <a:pPr algn="just">
                        <a:spcAft>
                          <a:spcPts val="0"/>
                        </a:spcAft>
                      </a:pPr>
                      <a:r>
                        <a:rPr lang="tr-TR" sz="1000" b="1">
                          <a:effectLst/>
                          <a:latin typeface="Times New Roman"/>
                          <a:ea typeface="Times New Roman"/>
                        </a:rPr>
                        <a:t>Bentik makroomurgasız, büyük örnekler</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Plastik veya cam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Örneğe % 70 ile% 75 arasında bir nihai hacim oranını verecek şekilde etanol eklenir</a:t>
                      </a:r>
                    </a:p>
                    <a:p>
                      <a:pPr algn="just">
                        <a:spcAft>
                          <a:spcPts val="0"/>
                        </a:spcAft>
                      </a:pPr>
                      <a:r>
                        <a:rPr lang="tr-TR" sz="1000">
                          <a:effectLst/>
                          <a:latin typeface="Times New Roman"/>
                          <a:ea typeface="Times New Roman"/>
                        </a:rPr>
                        <a:t>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1 yıl</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Örneğin suyu boşaltılıp, deiyonize su ile durulanmalı ve etanol çözeltisi içinde saklanmalıdır.</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5121">
                <a:tc>
                  <a:txBody>
                    <a:bodyPr/>
                    <a:lstStyle/>
                    <a:p>
                      <a:pPr algn="just">
                        <a:spcAft>
                          <a:spcPts val="0"/>
                        </a:spcAft>
                      </a:pPr>
                      <a:r>
                        <a:rPr lang="tr-TR" sz="1000" b="1">
                          <a:effectLst/>
                          <a:latin typeface="Times New Roman"/>
                          <a:ea typeface="Times New Roman"/>
                        </a:rPr>
                        <a:t>Bentik makroomurgasız, küçük örnekler (referans koleksiyon vb. )</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Cam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Örnek etanol koruyucu çözeltisine transfer edilir. </a:t>
                      </a:r>
                    </a:p>
                    <a:p>
                      <a:pPr algn="just">
                        <a:spcAft>
                          <a:spcPts val="0"/>
                        </a:spcAft>
                      </a:pPr>
                      <a:r>
                        <a:rPr lang="tr-TR" sz="1000" b="1">
                          <a:effectLst/>
                          <a:latin typeface="Times New Roman"/>
                          <a:ea typeface="Times New Roman"/>
                        </a:rPr>
                        <a:t>Ethanol koruyucu çözeltisi:</a:t>
                      </a:r>
                      <a:r>
                        <a:rPr lang="tr-TR" sz="1000">
                          <a:effectLst/>
                          <a:latin typeface="Times New Roman"/>
                          <a:ea typeface="Times New Roman"/>
                        </a:rPr>
                        <a:t> Ethanol (%96):Formaldehit Çözeltisi (%37-40):Gliserol [100:2:1 / hacim)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Süresiz</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Platyhelminthesler gibi normal saklama koşullarında şekli bozulan bazı makroomurgasız grupları için özel metotlar gerekir.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75169">
                <a:tc>
                  <a:txBody>
                    <a:bodyPr/>
                    <a:lstStyle/>
                    <a:p>
                      <a:pPr algn="just">
                        <a:spcAft>
                          <a:spcPts val="0"/>
                        </a:spcAft>
                      </a:pPr>
                      <a:r>
                        <a:rPr lang="tr-TR" sz="1000" b="1">
                          <a:effectLst/>
                          <a:latin typeface="Times New Roman"/>
                          <a:ea typeface="Times New Roman"/>
                        </a:rPr>
                        <a:t>Fitoplankton</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Hava geçirmez, kapaklı, plastik veya cam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just">
                        <a:spcAft>
                          <a:spcPts val="0"/>
                        </a:spcAft>
                        <a:buFont typeface="Symbol"/>
                        <a:buChar char=""/>
                      </a:pPr>
                      <a:r>
                        <a:rPr lang="tr-TR" sz="1000" b="1">
                          <a:effectLst/>
                          <a:latin typeface="Times New Roman"/>
                          <a:ea typeface="Times New Roman"/>
                        </a:rPr>
                        <a:t>Asidik Lugol Çözeltisi:</a:t>
                      </a:r>
                      <a:endParaRPr lang="tr-TR" sz="1000">
                        <a:effectLst/>
                        <a:latin typeface="Times New Roman"/>
                        <a:ea typeface="Times New Roman"/>
                      </a:endParaRPr>
                    </a:p>
                    <a:p>
                      <a:pPr algn="just">
                        <a:spcAft>
                          <a:spcPts val="0"/>
                        </a:spcAft>
                      </a:pPr>
                      <a:r>
                        <a:rPr lang="tr-TR" sz="1000">
                          <a:effectLst/>
                          <a:latin typeface="Times New Roman"/>
                          <a:ea typeface="Times New Roman"/>
                        </a:rPr>
                        <a:t>(100 g Potasyum iyodür, 50 g kristalize iyot, 100 g glasiyal asetik asit / 1 L saf su) </a:t>
                      </a:r>
                    </a:p>
                    <a:p>
                      <a:pPr marL="342900" lvl="0" indent="-342900" algn="just">
                        <a:spcAft>
                          <a:spcPts val="0"/>
                        </a:spcAft>
                        <a:buFont typeface="Symbol"/>
                        <a:buChar char=""/>
                      </a:pPr>
                      <a:r>
                        <a:rPr lang="tr-TR" sz="1000" b="1">
                          <a:effectLst/>
                          <a:latin typeface="Times New Roman"/>
                          <a:ea typeface="Times New Roman"/>
                        </a:rPr>
                        <a:t>Alkali Lugol Çözeltisi:</a:t>
                      </a:r>
                      <a:endParaRPr lang="tr-TR" sz="1000">
                        <a:effectLst/>
                        <a:latin typeface="Times New Roman"/>
                        <a:ea typeface="Times New Roman"/>
                      </a:endParaRPr>
                    </a:p>
                    <a:p>
                      <a:pPr algn="just">
                        <a:spcAft>
                          <a:spcPts val="0"/>
                        </a:spcAft>
                      </a:pPr>
                      <a:r>
                        <a:rPr lang="tr-TR" sz="1000">
                          <a:effectLst/>
                          <a:latin typeface="Times New Roman"/>
                          <a:ea typeface="Times New Roman"/>
                        </a:rPr>
                        <a:t>(100 g Potasyum iyodür, 50 g kristalize iyot, 100 g sodyum asetat / 1 L saf su)</a:t>
                      </a:r>
                    </a:p>
                    <a:p>
                      <a:pPr marL="342900" lvl="0" indent="-342900" algn="just">
                        <a:spcAft>
                          <a:spcPts val="0"/>
                        </a:spcAft>
                        <a:buFont typeface="Symbol"/>
                        <a:buChar char=""/>
                      </a:pPr>
                      <a:r>
                        <a:rPr lang="tr-TR" sz="1000" b="1">
                          <a:effectLst/>
                          <a:latin typeface="Times New Roman"/>
                          <a:ea typeface="Calibri"/>
                        </a:rPr>
                        <a:t>Formaldehit: </a:t>
                      </a:r>
                      <a:r>
                        <a:rPr lang="tr-TR" sz="1000">
                          <a:effectLst/>
                          <a:latin typeface="Times New Roman"/>
                          <a:ea typeface="Times New Roman"/>
                        </a:rPr>
                        <a:t>%37-40</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6 ay-1 yıl</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6 ay-1 yıl</a:t>
                      </a:r>
                    </a:p>
                    <a:p>
                      <a:pPr>
                        <a:spcAft>
                          <a:spcPts val="0"/>
                        </a:spcAft>
                      </a:pPr>
                      <a:r>
                        <a:rPr lang="tr-TR" sz="1000">
                          <a:effectLst/>
                          <a:latin typeface="Times New Roman"/>
                          <a:ea typeface="Times New Roman"/>
                        </a:rPr>
                        <a:t> </a:t>
                      </a:r>
                    </a:p>
                    <a:p>
                      <a:pPr>
                        <a:spcAft>
                          <a:spcPts val="0"/>
                        </a:spcAft>
                      </a:pPr>
                      <a:r>
                        <a:rPr lang="tr-TR" sz="1000">
                          <a:effectLst/>
                          <a:latin typeface="Times New Roman"/>
                          <a:ea typeface="Times New Roman"/>
                        </a:rPr>
                        <a:t>1 yıldan uzun</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Örnekler karanlıkta saklanmalıdır. Asidik Lugol çözeltileri genellikle deniz suyu örneklerinin korunmasında, alkali Lugol çözeltisi ise tatlı su örneklerinin korunmasında kullanılır. Genel anlamda Lugol çözeltisi örnek saman rengine ulaşıncaya kadar eklenmelidir. Formaldehit ise örneklere sonuç derişimi % 4’lük olacak şekilde eklenmelidir.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50145">
                <a:tc>
                  <a:txBody>
                    <a:bodyPr/>
                    <a:lstStyle/>
                    <a:p>
                      <a:pPr algn="just">
                        <a:spcAft>
                          <a:spcPts val="0"/>
                        </a:spcAft>
                      </a:pPr>
                      <a:r>
                        <a:rPr lang="tr-TR" sz="1000" b="1">
                          <a:effectLst/>
                          <a:latin typeface="Times New Roman"/>
                          <a:ea typeface="Times New Roman"/>
                        </a:rPr>
                        <a:t>Makrofit </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Hava geçirmez, kapaklı, plastik veya cam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just">
                        <a:buFont typeface="Symbol"/>
                        <a:buChar char=""/>
                      </a:pPr>
                      <a:r>
                        <a:rPr lang="tr-TR" sz="1000">
                          <a:effectLst/>
                          <a:latin typeface="Calibri"/>
                        </a:rPr>
                        <a:t>% 70-75 alkol </a:t>
                      </a:r>
                    </a:p>
                    <a:p>
                      <a:pPr marL="342900" lvl="0" indent="-342900" algn="just">
                        <a:buFont typeface="Symbol"/>
                        <a:buChar char=""/>
                      </a:pPr>
                      <a:r>
                        <a:rPr lang="tr-TR" sz="1000">
                          <a:effectLst/>
                          <a:latin typeface="Calibri"/>
                        </a:rPr>
                        <a:t>% 4 formaldehit çözeltisi</a:t>
                      </a:r>
                    </a:p>
                    <a:p>
                      <a:pPr marL="342900" lvl="0" indent="-342900" algn="just">
                        <a:buFont typeface="Symbol"/>
                        <a:buChar char=""/>
                      </a:pPr>
                      <a:r>
                        <a:rPr lang="tr-TR" sz="1000">
                          <a:effectLst/>
                          <a:latin typeface="Calibri"/>
                        </a:rPr>
                        <a:t>Strasburger karışımı (1: 1: 1 oranında su: gliserol: % 96 etanol)</a:t>
                      </a:r>
                    </a:p>
                    <a:p>
                      <a:pPr marL="342900" lvl="0" indent="-342900" algn="just">
                        <a:buFont typeface="Symbol"/>
                        <a:buChar char=""/>
                      </a:pPr>
                      <a:r>
                        <a:rPr lang="tr-TR" sz="1000" b="1">
                          <a:effectLst/>
                          <a:latin typeface="Calibri"/>
                        </a:rPr>
                        <a:t>-</a:t>
                      </a:r>
                      <a:r>
                        <a:rPr lang="tr-TR" sz="1000">
                          <a:effectLst/>
                          <a:latin typeface="Calibri"/>
                        </a:rPr>
                        <a:t>18ºC’nin altında dondurularak</a:t>
                      </a:r>
                      <a:r>
                        <a:rPr lang="tr-TR" sz="1000" b="1">
                          <a:effectLst/>
                          <a:latin typeface="Calibri"/>
                        </a:rPr>
                        <a:t> </a:t>
                      </a:r>
                      <a:endParaRPr lang="tr-TR" sz="1000">
                        <a:effectLst/>
                        <a:latin typeface="Calibri"/>
                      </a:endParaRPr>
                    </a:p>
                    <a:p>
                      <a:pPr marL="342900" lvl="0" indent="-342900" algn="just">
                        <a:buFont typeface="Symbol"/>
                        <a:buChar char=""/>
                      </a:pPr>
                      <a:r>
                        <a:rPr lang="tr-TR" sz="1000">
                          <a:effectLst/>
                          <a:latin typeface="Calibri"/>
                        </a:rPr>
                        <a:t>Preslenerek kurutma kağıdı arasında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6 ay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1 yıl</a:t>
                      </a:r>
                    </a:p>
                    <a:p>
                      <a:pPr algn="just">
                        <a:spcAft>
                          <a:spcPts val="0"/>
                        </a:spcAft>
                      </a:pPr>
                      <a:r>
                        <a:rPr lang="tr-TR" sz="1000">
                          <a:effectLst/>
                          <a:latin typeface="Times New Roman"/>
                          <a:ea typeface="Times New Roman"/>
                        </a:rPr>
                        <a:t>Süresiz</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tr-TR" sz="1000">
                          <a:effectLst/>
                          <a:latin typeface="Times New Roman"/>
                          <a:ea typeface="Times New Roman"/>
                        </a:rPr>
                        <a:t>Homojenizasyonu sağlamak için kapta yeterince boşluk bırakılır (% 90 doldurulur). Tatlısu yosunları lügol çözeltisi içinde saklanabilir. </a:t>
                      </a:r>
                    </a:p>
                    <a:p>
                      <a:pPr algn="just">
                        <a:spcAft>
                          <a:spcPts val="0"/>
                        </a:spcAft>
                      </a:pPr>
                      <a:r>
                        <a:rPr lang="tr-TR" sz="1000">
                          <a:effectLst/>
                          <a:latin typeface="Times New Roman"/>
                          <a:ea typeface="Times New Roman"/>
                        </a:rPr>
                        <a:t>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00193">
                <a:tc>
                  <a:txBody>
                    <a:bodyPr/>
                    <a:lstStyle/>
                    <a:p>
                      <a:pPr algn="just">
                        <a:spcAft>
                          <a:spcPts val="0"/>
                        </a:spcAft>
                      </a:pPr>
                      <a:r>
                        <a:rPr lang="tr-TR" sz="1000" b="1">
                          <a:effectLst/>
                          <a:latin typeface="Times New Roman"/>
                          <a:ea typeface="Times New Roman"/>
                        </a:rPr>
                        <a:t>Fitobentoz (Bentik Diatom)</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Hava geçirmez, kapaklı, plastik veya cam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just">
                        <a:spcAft>
                          <a:spcPts val="0"/>
                        </a:spcAft>
                        <a:buFont typeface="Symbol"/>
                        <a:buChar char=""/>
                      </a:pPr>
                      <a:r>
                        <a:rPr lang="tr-TR" sz="1000" b="1">
                          <a:effectLst/>
                          <a:latin typeface="Times New Roman"/>
                          <a:ea typeface="Times New Roman"/>
                        </a:rPr>
                        <a:t>Asidik Lugol Çözeltisi:</a:t>
                      </a:r>
                      <a:endParaRPr lang="tr-TR" sz="1000">
                        <a:effectLst/>
                        <a:latin typeface="Times New Roman"/>
                        <a:ea typeface="Times New Roman"/>
                      </a:endParaRPr>
                    </a:p>
                    <a:p>
                      <a:pPr algn="just">
                        <a:spcAft>
                          <a:spcPts val="0"/>
                        </a:spcAft>
                      </a:pPr>
                      <a:r>
                        <a:rPr lang="tr-TR" sz="1000">
                          <a:effectLst/>
                          <a:latin typeface="Times New Roman"/>
                          <a:ea typeface="Times New Roman"/>
                        </a:rPr>
                        <a:t>(100 g Potasyum iyodür, 50 g kristalize iyot, 100 g glasiyal asetik asit / 1 L saf su) </a:t>
                      </a:r>
                    </a:p>
                    <a:p>
                      <a:pPr marL="342900" lvl="0" indent="-342900" algn="just">
                        <a:spcAft>
                          <a:spcPts val="0"/>
                        </a:spcAft>
                        <a:buFont typeface="Symbol"/>
                        <a:buChar char=""/>
                      </a:pPr>
                      <a:r>
                        <a:rPr lang="tr-TR" sz="1000" b="1">
                          <a:effectLst/>
                          <a:latin typeface="Times New Roman"/>
                          <a:ea typeface="Times New Roman"/>
                        </a:rPr>
                        <a:t>Alkali Lugol Çözeltisi:</a:t>
                      </a:r>
                      <a:endParaRPr lang="tr-TR" sz="1000">
                        <a:effectLst/>
                        <a:latin typeface="Times New Roman"/>
                        <a:ea typeface="Times New Roman"/>
                      </a:endParaRPr>
                    </a:p>
                    <a:p>
                      <a:pPr algn="just">
                        <a:spcAft>
                          <a:spcPts val="0"/>
                        </a:spcAft>
                      </a:pPr>
                      <a:r>
                        <a:rPr lang="tr-TR" sz="1000">
                          <a:effectLst/>
                          <a:latin typeface="Times New Roman"/>
                          <a:ea typeface="Times New Roman"/>
                        </a:rPr>
                        <a:t>(100 g Potasyum iyodür, 50 g kristalize iyot, 100 g sodyum asetat / 1 L saf su)</a:t>
                      </a:r>
                    </a:p>
                    <a:p>
                      <a:pPr marL="342900" lvl="0" indent="-342900" algn="just">
                        <a:buFont typeface="Symbol"/>
                        <a:buChar char=""/>
                      </a:pPr>
                      <a:r>
                        <a:rPr lang="tr-TR" sz="1000" b="1">
                          <a:effectLst/>
                          <a:latin typeface="Calibri"/>
                          <a:ea typeface="Calibri"/>
                        </a:rPr>
                        <a:t>Formaldehit: </a:t>
                      </a:r>
                      <a:r>
                        <a:rPr lang="tr-TR" sz="1000">
                          <a:effectLst/>
                          <a:latin typeface="Calibri"/>
                        </a:rPr>
                        <a:t>%37-40</a:t>
                      </a:r>
                    </a:p>
                    <a:p>
                      <a:pPr marL="342900" lvl="0" indent="-342900" algn="just">
                        <a:buFont typeface="Symbol"/>
                        <a:buChar char=""/>
                      </a:pPr>
                      <a:r>
                        <a:rPr lang="tr-TR" sz="1000" b="1">
                          <a:effectLst/>
                          <a:latin typeface="Calibri"/>
                        </a:rPr>
                        <a:t>Etanol  </a:t>
                      </a:r>
                      <a:r>
                        <a:rPr lang="tr-TR" sz="1000">
                          <a:effectLst/>
                          <a:latin typeface="Calibri"/>
                        </a:rPr>
                        <a:t>(%70-75)</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6 ay – 1 yıl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6 ay – 1 yıl</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1 yıldan uzun</a:t>
                      </a:r>
                    </a:p>
                    <a:p>
                      <a:pPr algn="just">
                        <a:spcAft>
                          <a:spcPts val="0"/>
                        </a:spcAft>
                      </a:pPr>
                      <a:r>
                        <a:rPr lang="tr-TR" sz="1000">
                          <a:effectLst/>
                          <a:latin typeface="Times New Roman"/>
                          <a:ea typeface="Times New Roman"/>
                        </a:rPr>
                        <a:t>6 ay – 1 yıl</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Örnekler karanlıkta saklanmalıdır. Asidik Lugol çözeltileri genellikle deniz suyu örneklerinin korunmasında, alkali Lugol çözeltisi ise tatlı su örneklerinin korunmasında kullanılır. Genel anlamda Lugol çözeltisi örnek saman rengine ulaşıncaya kadar eklenmelidir. Formaldehit ise örneklere sonuç derişimi % 4’lük olacak şekilde eklenmelidir.</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5121">
                <a:tc>
                  <a:txBody>
                    <a:bodyPr/>
                    <a:lstStyle/>
                    <a:p>
                      <a:pPr algn="just">
                        <a:spcAft>
                          <a:spcPts val="0"/>
                        </a:spcAft>
                      </a:pPr>
                      <a:r>
                        <a:rPr lang="tr-TR" sz="1000" b="1">
                          <a:effectLst/>
                          <a:latin typeface="Times New Roman"/>
                          <a:ea typeface="Times New Roman"/>
                        </a:rPr>
                        <a:t>Balık </a:t>
                      </a:r>
                      <a:endParaRPr lang="tr-TR" sz="1000">
                        <a:effectLst/>
                        <a:latin typeface="Times New Roman"/>
                        <a:ea typeface="Times New Roman"/>
                      </a:endParaRP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Plastik ya da cam</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just">
                        <a:buFont typeface="Symbol"/>
                        <a:buChar char=""/>
                      </a:pPr>
                      <a:r>
                        <a:rPr lang="tr-TR" sz="1000">
                          <a:effectLst/>
                          <a:latin typeface="Calibri"/>
                        </a:rPr>
                        <a:t>3±2 ºC’ye soğutularak </a:t>
                      </a:r>
                    </a:p>
                    <a:p>
                      <a:pPr marL="188595" algn="just">
                        <a:spcAft>
                          <a:spcPts val="0"/>
                        </a:spcAft>
                      </a:pPr>
                      <a:r>
                        <a:rPr lang="tr-TR" sz="1000">
                          <a:effectLst/>
                          <a:latin typeface="Times New Roman"/>
                          <a:ea typeface="Calibri"/>
                        </a:rPr>
                        <a:t> </a:t>
                      </a:r>
                      <a:endParaRPr lang="tr-TR" sz="1000">
                        <a:effectLst/>
                        <a:latin typeface="Times New Roman"/>
                        <a:ea typeface="Times New Roman"/>
                      </a:endParaRPr>
                    </a:p>
                    <a:p>
                      <a:pPr marL="342900" lvl="0" indent="-342900" algn="just">
                        <a:buFont typeface="Symbol"/>
                        <a:buChar char=""/>
                      </a:pPr>
                      <a:r>
                        <a:rPr lang="tr-TR" sz="1000">
                          <a:effectLst/>
                          <a:latin typeface="Calibri"/>
                        </a:rPr>
                        <a:t>%3,7-4 Nötralize formaldehit çözeltisi (sodyum tetraborat veya hegzametilentetramin ile nötralize edilmiş)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a:effectLst/>
                          <a:latin typeface="Times New Roman"/>
                          <a:ea typeface="Times New Roman"/>
                        </a:rPr>
                        <a:t>24 Saat</a:t>
                      </a:r>
                    </a:p>
                    <a:p>
                      <a:pPr algn="just">
                        <a:spcAft>
                          <a:spcPts val="0"/>
                        </a:spcAft>
                      </a:pPr>
                      <a:r>
                        <a:rPr lang="tr-TR" sz="1000">
                          <a:effectLst/>
                          <a:latin typeface="Times New Roman"/>
                          <a:ea typeface="Times New Roman"/>
                        </a:rPr>
                        <a:t> </a:t>
                      </a:r>
                    </a:p>
                    <a:p>
                      <a:pPr algn="just">
                        <a:spcAft>
                          <a:spcPts val="0"/>
                        </a:spcAft>
                      </a:pPr>
                      <a:r>
                        <a:rPr lang="tr-TR" sz="1000">
                          <a:effectLst/>
                          <a:latin typeface="Times New Roman"/>
                          <a:ea typeface="Times New Roman"/>
                        </a:rPr>
                        <a:t>Minimum 3 ay</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tr-TR" sz="1000" dirty="0">
                          <a:effectLst/>
                          <a:latin typeface="Times New Roman"/>
                          <a:ea typeface="Times New Roman"/>
                        </a:rPr>
                        <a:t>Örnekler dondurulmamalı, analiz 24 saat içerisinde yapılmalıdır. </a:t>
                      </a:r>
                    </a:p>
                  </a:txBody>
                  <a:tcPr marL="62512" marR="6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73814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539552" y="2420888"/>
            <a:ext cx="8229600" cy="3672408"/>
          </a:xfrm>
        </p:spPr>
        <p:txBody>
          <a:bodyPr/>
          <a:lstStyle/>
          <a:p>
            <a:pPr marL="0" indent="0" algn="ctr">
              <a:buNone/>
            </a:pPr>
            <a:r>
              <a:rPr lang="tr-TR" sz="3800" b="1" kern="0" spc="50" dirty="0" smtClean="0">
                <a:ln w="11430"/>
                <a:solidFill>
                  <a:srgbClr val="FF0000"/>
                </a:solidFill>
                <a:effectLst>
                  <a:outerShdw blurRad="76200" dist="50800" dir="5400000" algn="tl" rotWithShape="0">
                    <a:srgbClr val="000000">
                      <a:alpha val="65000"/>
                    </a:srgbClr>
                  </a:outerShdw>
                </a:effectLst>
                <a:latin typeface="+mj-lt"/>
              </a:rPr>
              <a:t>TASLAĞIN ÜLKEMİZ SU YÖNETİMİNE GETİRECEĞİ YENİLİKLER</a:t>
            </a:r>
            <a:endParaRPr lang="tr-TR" dirty="0">
              <a:solidFill>
                <a:srgbClr val="FF0000"/>
              </a:solidFill>
            </a:endParaRPr>
          </a:p>
        </p:txBody>
      </p:sp>
    </p:spTree>
    <p:extLst>
      <p:ext uri="{BB962C8B-B14F-4D97-AF65-F5344CB8AC3E}">
        <p14:creationId xmlns:p14="http://schemas.microsoft.com/office/powerpoint/2010/main" val="94622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7108" y="1844824"/>
            <a:ext cx="8327281" cy="4929411"/>
          </a:xfrm>
        </p:spPr>
        <p:txBody>
          <a:bodyPr>
            <a:normAutofit/>
          </a:bodyPr>
          <a:lstStyle/>
          <a:p>
            <a:pPr lvl="0" algn="just">
              <a:buFont typeface="Wingdings" panose="05000000000000000000" pitchFamily="2" charset="2"/>
              <a:buChar char="§"/>
            </a:pPr>
            <a:r>
              <a:rPr lang="tr-TR" sz="2400" b="1" dirty="0" smtClean="0">
                <a:solidFill>
                  <a:srgbClr val="0000FF"/>
                </a:solidFill>
                <a:latin typeface="Arial" charset="0"/>
                <a:ea typeface="ＭＳ Ｐゴシック" charset="0"/>
              </a:rPr>
              <a:t>Yerüstü ve yeraltı sularından numune alımının standart hale getirilmesi</a:t>
            </a:r>
          </a:p>
          <a:p>
            <a:pPr lvl="0" algn="just">
              <a:buFont typeface="Wingdings" panose="05000000000000000000" pitchFamily="2" charset="2"/>
              <a:buChar char="§"/>
            </a:pPr>
            <a:endParaRPr lang="tr-TR" sz="1000" b="1" dirty="0" smtClean="0">
              <a:solidFill>
                <a:srgbClr val="0000FF"/>
              </a:solidFill>
              <a:latin typeface="Arial" charset="0"/>
              <a:ea typeface="ＭＳ Ｐゴシック" charset="0"/>
            </a:endParaRPr>
          </a:p>
          <a:p>
            <a:pPr lvl="1" algn="just">
              <a:buFont typeface="Wingdings" panose="05000000000000000000" pitchFamily="2" charset="2"/>
              <a:buChar char="ü"/>
            </a:pPr>
            <a:r>
              <a:rPr lang="tr-TR" sz="2400" b="1" dirty="0" smtClean="0">
                <a:solidFill>
                  <a:srgbClr val="0000FF"/>
                </a:solidFill>
                <a:latin typeface="Arial" charset="0"/>
                <a:ea typeface="ＭＳ Ｐゴシック" charset="0"/>
              </a:rPr>
              <a:t>	</a:t>
            </a:r>
            <a:r>
              <a:rPr lang="tr-TR" sz="2000" b="1" dirty="0" smtClean="0">
                <a:solidFill>
                  <a:srgbClr val="0000FF"/>
                </a:solidFill>
                <a:latin typeface="Arial" charset="0"/>
                <a:ea typeface="ＭＳ Ｐゴシック" charset="0"/>
              </a:rPr>
              <a:t>Örneklemeden kaynaklanabilecek hataların en aza indirgenmesi</a:t>
            </a:r>
          </a:p>
          <a:p>
            <a:pPr lvl="1" algn="just">
              <a:buFont typeface="Wingdings" panose="05000000000000000000" pitchFamily="2" charset="2"/>
              <a:buChar char="ü"/>
            </a:pPr>
            <a:endParaRPr lang="tr-TR" sz="1000" b="1" dirty="0" smtClean="0">
              <a:solidFill>
                <a:srgbClr val="0000FF"/>
              </a:solidFill>
              <a:latin typeface="Arial" charset="0"/>
              <a:ea typeface="ＭＳ Ｐゴシック" charset="0"/>
            </a:endParaRPr>
          </a:p>
          <a:p>
            <a:pPr marL="457200" lvl="1" indent="0" algn="just">
              <a:buNone/>
            </a:pPr>
            <a:endParaRPr lang="tr-TR" sz="1000" b="1" dirty="0">
              <a:solidFill>
                <a:srgbClr val="0000FF"/>
              </a:solidFill>
              <a:latin typeface="Arial" charset="0"/>
              <a:ea typeface="ＭＳ Ｐゴシック" charset="0"/>
            </a:endParaRPr>
          </a:p>
          <a:p>
            <a:pPr lvl="0" algn="just">
              <a:buFont typeface="Wingdings" panose="05000000000000000000" pitchFamily="2" charset="2"/>
              <a:buChar char="§"/>
            </a:pPr>
            <a:r>
              <a:rPr lang="tr-TR" sz="2400" b="1" dirty="0" err="1" smtClean="0">
                <a:solidFill>
                  <a:srgbClr val="0000FF"/>
                </a:solidFill>
                <a:latin typeface="Arial" charset="0"/>
                <a:ea typeface="ＭＳ Ｐゴシック" charset="0"/>
              </a:rPr>
              <a:t>Sedimentten</a:t>
            </a:r>
            <a:r>
              <a:rPr lang="tr-TR" sz="2400" b="1" dirty="0" smtClean="0">
                <a:solidFill>
                  <a:srgbClr val="0000FF"/>
                </a:solidFill>
                <a:latin typeface="Arial" charset="0"/>
                <a:ea typeface="ＭＳ Ｐゴシック" charset="0"/>
              </a:rPr>
              <a:t> numune alımı ve Biyolojik örnekleme esaslarının yasal mevzuata aktarılması</a:t>
            </a:r>
            <a:endParaRPr lang="tr-TR" sz="2400" b="1" dirty="0">
              <a:solidFill>
                <a:srgbClr val="0000FF"/>
              </a:solidFill>
              <a:latin typeface="Arial" charset="0"/>
              <a:ea typeface="ＭＳ Ｐゴシック" charset="0"/>
            </a:endParaRPr>
          </a:p>
          <a:p>
            <a:pPr algn="just">
              <a:buFont typeface="Wingdings" panose="05000000000000000000" pitchFamily="2" charset="2"/>
              <a:buChar char="§"/>
            </a:pPr>
            <a:endParaRPr lang="tr-TR" sz="2400" dirty="0"/>
          </a:p>
        </p:txBody>
      </p:sp>
      <p:sp>
        <p:nvSpPr>
          <p:cNvPr id="4" name="19 Başlık"/>
          <p:cNvSpPr txBox="1">
            <a:spLocks/>
          </p:cNvSpPr>
          <p:nvPr/>
        </p:nvSpPr>
        <p:spPr>
          <a:xfrm>
            <a:off x="900113" y="173251"/>
            <a:ext cx="7884368" cy="584775"/>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kern="0" spc="50" dirty="0" smtClean="0">
                <a:ln w="11430"/>
                <a:solidFill>
                  <a:srgbClr val="FF0000"/>
                </a:solidFill>
                <a:effectLst>
                  <a:outerShdw blurRad="76200" dist="50800" dir="5400000" algn="tl" rotWithShape="0">
                    <a:srgbClr val="000000">
                      <a:alpha val="65000"/>
                    </a:srgbClr>
                  </a:outerShdw>
                </a:effectLst>
              </a:rPr>
              <a:t>Taslağın Getireceği Yenilikler</a:t>
            </a:r>
            <a:endParaRPr lang="tr-TR" sz="3200" dirty="0">
              <a:solidFill>
                <a:srgbClr val="FF0000"/>
              </a:solidFill>
            </a:endParaRPr>
          </a:p>
        </p:txBody>
      </p:sp>
    </p:spTree>
    <p:extLst>
      <p:ext uri="{BB962C8B-B14F-4D97-AF65-F5344CB8AC3E}">
        <p14:creationId xmlns:p14="http://schemas.microsoft.com/office/powerpoint/2010/main" val="27620824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525963"/>
          </a:xfrm>
        </p:spPr>
        <p:txBody>
          <a:bodyPr>
            <a:normAutofit/>
          </a:bodyPr>
          <a:lstStyle/>
          <a:p>
            <a:pPr algn="just">
              <a:buFont typeface="Wingdings" panose="05000000000000000000" pitchFamily="2" charset="2"/>
              <a:buChar char="§"/>
            </a:pPr>
            <a:r>
              <a:rPr lang="tr-TR" sz="2400" b="1" dirty="0">
                <a:solidFill>
                  <a:srgbClr val="0000FF"/>
                </a:solidFill>
                <a:latin typeface="Arial" charset="0"/>
                <a:ea typeface="ＭＳ Ｐゴシック" charset="0"/>
              </a:rPr>
              <a:t>Numune Alma, Taşıma, Saklama ve Koruma ile Örneklemeye ilişkin esasların </a:t>
            </a:r>
            <a:r>
              <a:rPr lang="tr-TR" sz="2400" b="1" dirty="0" smtClean="0">
                <a:solidFill>
                  <a:srgbClr val="0000FF"/>
                </a:solidFill>
                <a:latin typeface="Arial" charset="0"/>
                <a:ea typeface="ＭＳ Ｐゴシック" charset="0"/>
              </a:rPr>
              <a:t>güncellenmesi</a:t>
            </a:r>
          </a:p>
          <a:p>
            <a:pPr algn="just">
              <a:buFont typeface="Wingdings" panose="05000000000000000000" pitchFamily="2" charset="2"/>
              <a:buChar char="§"/>
            </a:pPr>
            <a:endParaRPr lang="tr-TR" sz="800" b="1" dirty="0">
              <a:solidFill>
                <a:srgbClr val="0000FF"/>
              </a:solidFill>
              <a:latin typeface="Arial" charset="0"/>
              <a:ea typeface="ＭＳ Ｐゴシック" charset="0"/>
            </a:endParaRPr>
          </a:p>
          <a:p>
            <a:pPr lvl="1" algn="just">
              <a:buFont typeface="Wingdings" panose="05000000000000000000" pitchFamily="2" charset="2"/>
              <a:buChar char="ü"/>
            </a:pPr>
            <a:r>
              <a:rPr lang="tr-TR" sz="2000" b="1" dirty="0">
                <a:solidFill>
                  <a:srgbClr val="0000FF"/>
                </a:solidFill>
                <a:latin typeface="Arial" charset="0"/>
                <a:ea typeface="ＭＳ Ｐゴシック" charset="0"/>
              </a:rPr>
              <a:t>	Numunelerin numune alma kaynağını temsil edici özellikte olması sağlanacaktır</a:t>
            </a:r>
            <a:r>
              <a:rPr lang="tr-TR" sz="2000" b="1" dirty="0" smtClean="0">
                <a:solidFill>
                  <a:srgbClr val="0000FF"/>
                </a:solidFill>
                <a:latin typeface="Arial" charset="0"/>
                <a:ea typeface="ＭＳ Ｐゴシック" charset="0"/>
              </a:rPr>
              <a:t>.</a:t>
            </a:r>
            <a:endParaRPr lang="tr-TR" sz="2000" b="1" dirty="0">
              <a:solidFill>
                <a:srgbClr val="0000FF"/>
              </a:solidFill>
              <a:latin typeface="Arial" charset="0"/>
              <a:ea typeface="ＭＳ Ｐゴシック" charset="0"/>
            </a:endParaRPr>
          </a:p>
          <a:p>
            <a:pPr lvl="1" algn="just">
              <a:buFont typeface="Wingdings" panose="05000000000000000000" pitchFamily="2" charset="2"/>
              <a:buChar char="ü"/>
            </a:pPr>
            <a:r>
              <a:rPr lang="tr-TR" sz="2000" b="1" dirty="0">
                <a:solidFill>
                  <a:srgbClr val="0000FF"/>
                </a:solidFill>
                <a:latin typeface="Arial" charset="0"/>
                <a:ea typeface="ＭＳ Ｐゴシック" charset="0"/>
              </a:rPr>
              <a:t>	Numuneler, aynı kriterlere göre alındığı için analizler farklı kurumlar tarafından </a:t>
            </a:r>
            <a:r>
              <a:rPr lang="tr-TR" sz="2000" b="1" dirty="0" smtClean="0">
                <a:solidFill>
                  <a:srgbClr val="0000FF"/>
                </a:solidFill>
                <a:latin typeface="Arial" charset="0"/>
                <a:ea typeface="ＭＳ Ｐゴシック" charset="0"/>
              </a:rPr>
              <a:t>yapılırsa </a:t>
            </a:r>
            <a:r>
              <a:rPr lang="tr-TR" sz="2000" b="1" dirty="0">
                <a:solidFill>
                  <a:srgbClr val="0000FF"/>
                </a:solidFill>
                <a:latin typeface="Arial" charset="0"/>
                <a:ea typeface="ＭＳ Ｐゴシック" charset="0"/>
              </a:rPr>
              <a:t>sonuçların izlenebilirliği (</a:t>
            </a:r>
            <a:r>
              <a:rPr lang="tr-TR" sz="2000" b="1" dirty="0" err="1">
                <a:solidFill>
                  <a:srgbClr val="0000FF"/>
                </a:solidFill>
                <a:latin typeface="Arial" charset="0"/>
                <a:ea typeface="ＭＳ Ｐゴシック" charset="0"/>
              </a:rPr>
              <a:t>tekrarlanabilirliği</a:t>
            </a:r>
            <a:r>
              <a:rPr lang="tr-TR" sz="2000" b="1" dirty="0">
                <a:solidFill>
                  <a:srgbClr val="0000FF"/>
                </a:solidFill>
                <a:latin typeface="Arial" charset="0"/>
                <a:ea typeface="ＭＳ Ｐゴシック" charset="0"/>
              </a:rPr>
              <a:t>) sağlanmış olacaktır.</a:t>
            </a:r>
          </a:p>
          <a:p>
            <a:pPr marL="457200" lvl="1" indent="0" algn="just">
              <a:buNone/>
            </a:pPr>
            <a:endParaRPr lang="tr-TR" sz="2000" b="1" dirty="0">
              <a:solidFill>
                <a:srgbClr val="0000FF"/>
              </a:solidFill>
              <a:latin typeface="Arial" charset="0"/>
              <a:ea typeface="ＭＳ Ｐゴシック" charset="0"/>
            </a:endParaRPr>
          </a:p>
          <a:p>
            <a:pPr algn="just">
              <a:buFont typeface="Wingdings" panose="05000000000000000000" pitchFamily="2" charset="2"/>
              <a:buChar char="§"/>
            </a:pPr>
            <a:r>
              <a:rPr lang="tr-TR" sz="2400" b="1" dirty="0">
                <a:solidFill>
                  <a:srgbClr val="0000FF"/>
                </a:solidFill>
                <a:latin typeface="Arial" charset="0"/>
                <a:ea typeface="ＭＳ Ｐゴシック" charset="0"/>
              </a:rPr>
              <a:t>Numune alma amacına yönelik olarak hazırlanmış numune alma </a:t>
            </a:r>
            <a:r>
              <a:rPr lang="tr-TR" sz="2400" b="1" dirty="0" smtClean="0">
                <a:solidFill>
                  <a:srgbClr val="0000FF"/>
                </a:solidFill>
                <a:latin typeface="Arial" charset="0"/>
                <a:ea typeface="ＭＳ Ｐゴシック" charset="0"/>
              </a:rPr>
              <a:t>etiketleri </a:t>
            </a:r>
            <a:r>
              <a:rPr lang="tr-TR" sz="2400" b="1" dirty="0">
                <a:solidFill>
                  <a:srgbClr val="0000FF"/>
                </a:solidFill>
                <a:latin typeface="Arial" charset="0"/>
                <a:ea typeface="ＭＳ Ｐゴシック" charset="0"/>
              </a:rPr>
              <a:t>ve numune alma </a:t>
            </a:r>
            <a:r>
              <a:rPr lang="tr-TR" sz="2400" b="1" dirty="0" smtClean="0">
                <a:solidFill>
                  <a:srgbClr val="0000FF"/>
                </a:solidFill>
                <a:latin typeface="Arial" charset="0"/>
                <a:ea typeface="ＭＳ Ｐゴシック" charset="0"/>
              </a:rPr>
              <a:t>formları oluşturulması</a:t>
            </a:r>
            <a:endParaRPr lang="tr-TR" sz="2400" b="1" dirty="0">
              <a:solidFill>
                <a:srgbClr val="0000FF"/>
              </a:solidFill>
              <a:latin typeface="Arial" charset="0"/>
              <a:ea typeface="ＭＳ Ｐゴシック" charset="0"/>
            </a:endParaRPr>
          </a:p>
          <a:p>
            <a:endParaRPr lang="tr-TR" sz="2000" dirty="0"/>
          </a:p>
        </p:txBody>
      </p:sp>
      <p:sp>
        <p:nvSpPr>
          <p:cNvPr id="4" name="19 Başlık"/>
          <p:cNvSpPr txBox="1">
            <a:spLocks/>
          </p:cNvSpPr>
          <p:nvPr/>
        </p:nvSpPr>
        <p:spPr>
          <a:xfrm>
            <a:off x="900113" y="173251"/>
            <a:ext cx="7884368" cy="584775"/>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kern="0" spc="50" dirty="0" smtClean="0">
                <a:ln w="11430"/>
                <a:solidFill>
                  <a:srgbClr val="FF0000"/>
                </a:solidFill>
                <a:effectLst>
                  <a:outerShdw blurRad="76200" dist="50800" dir="5400000" algn="tl" rotWithShape="0">
                    <a:srgbClr val="000000">
                      <a:alpha val="65000"/>
                    </a:srgbClr>
                  </a:outerShdw>
                </a:effectLst>
              </a:rPr>
              <a:t>Taslağın Getireceği Yenilikler</a:t>
            </a:r>
            <a:endParaRPr lang="tr-TR" sz="3200" dirty="0">
              <a:solidFill>
                <a:srgbClr val="FF0000"/>
              </a:solidFill>
            </a:endParaRPr>
          </a:p>
        </p:txBody>
      </p:sp>
    </p:spTree>
    <p:extLst>
      <p:ext uri="{BB962C8B-B14F-4D97-AF65-F5344CB8AC3E}">
        <p14:creationId xmlns:p14="http://schemas.microsoft.com/office/powerpoint/2010/main" val="33779883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19872" y="3140968"/>
            <a:ext cx="2585964" cy="646331"/>
          </a:xfrm>
          <a:prstGeom prst="rect">
            <a:avLst/>
          </a:prstGeom>
        </p:spPr>
        <p:txBody>
          <a:bodyPr wrap="none">
            <a:spAutoFit/>
          </a:bodyPr>
          <a:lstStyle/>
          <a:p>
            <a:r>
              <a:rPr lang="tr-TR" sz="3600" b="1" kern="0" spc="50" dirty="0" smtClean="0">
                <a:ln w="11430"/>
                <a:solidFill>
                  <a:srgbClr val="FF0000"/>
                </a:solidFill>
                <a:effectLst>
                  <a:outerShdw blurRad="76200" dist="50800" dir="5400000" algn="tl" rotWithShape="0">
                    <a:srgbClr val="000000">
                      <a:alpha val="65000"/>
                    </a:srgbClr>
                  </a:outerShdw>
                </a:effectLst>
              </a:rPr>
              <a:t>Arz ederim. </a:t>
            </a:r>
            <a:endParaRPr lang="tr-TR" sz="3600" dirty="0"/>
          </a:p>
        </p:txBody>
      </p:sp>
    </p:spTree>
    <p:extLst>
      <p:ext uri="{BB962C8B-B14F-4D97-AF65-F5344CB8AC3E}">
        <p14:creationId xmlns:p14="http://schemas.microsoft.com/office/powerpoint/2010/main" val="304586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340768"/>
            <a:ext cx="8291264" cy="5040560"/>
          </a:xfrm>
        </p:spPr>
        <p:txBody>
          <a:bodyPr>
            <a:normAutofit/>
          </a:bodyPr>
          <a:lstStyle/>
          <a:p>
            <a:pPr marL="0" indent="0" algn="ctr">
              <a:buNone/>
            </a:pPr>
            <a:r>
              <a:rPr lang="tr-TR" sz="2400" b="1" dirty="0" smtClean="0">
                <a:solidFill>
                  <a:srgbClr val="0000FF"/>
                </a:solidFill>
              </a:rPr>
              <a:t>31/12/2004 tarih ve 25687 sayılı Resmi </a:t>
            </a:r>
            <a:r>
              <a:rPr lang="tr-TR" sz="2400" b="1" dirty="0" err="1" smtClean="0">
                <a:solidFill>
                  <a:srgbClr val="0000FF"/>
                </a:solidFill>
              </a:rPr>
              <a:t>Gazete’de</a:t>
            </a:r>
            <a:r>
              <a:rPr lang="tr-TR" sz="2400" b="1" dirty="0" smtClean="0">
                <a:solidFill>
                  <a:srgbClr val="0000FF"/>
                </a:solidFill>
              </a:rPr>
              <a:t> yayımlanan</a:t>
            </a:r>
          </a:p>
          <a:p>
            <a:pPr marL="0" indent="0" algn="ctr">
              <a:buNone/>
            </a:pPr>
            <a:r>
              <a:rPr lang="tr-TR" sz="2400" b="1" dirty="0" smtClean="0">
                <a:solidFill>
                  <a:srgbClr val="0000FF"/>
                </a:solidFill>
              </a:rPr>
              <a:t>Su Kirliliği Kontrolü Yönetmeliği</a:t>
            </a:r>
          </a:p>
          <a:p>
            <a:pPr marL="0" indent="0" algn="ctr">
              <a:buNone/>
            </a:pPr>
            <a:r>
              <a:rPr lang="tr-TR" sz="2400" b="1" dirty="0" smtClean="0">
                <a:solidFill>
                  <a:srgbClr val="0000FF"/>
                </a:solidFill>
              </a:rPr>
              <a:t> Numune Alma ve Analiz </a:t>
            </a:r>
            <a:r>
              <a:rPr lang="tr-TR" sz="2400" b="1" dirty="0" err="1" smtClean="0">
                <a:solidFill>
                  <a:srgbClr val="0000FF"/>
                </a:solidFill>
              </a:rPr>
              <a:t>Metodları</a:t>
            </a:r>
            <a:r>
              <a:rPr lang="tr-TR" sz="2400" b="1" dirty="0" smtClean="0">
                <a:solidFill>
                  <a:srgbClr val="0000FF"/>
                </a:solidFill>
              </a:rPr>
              <a:t> Tebliği</a:t>
            </a:r>
          </a:p>
          <a:p>
            <a:pPr marL="0" indent="0" algn="just">
              <a:buNone/>
            </a:pPr>
            <a:r>
              <a:rPr lang="tr-TR" sz="2400" b="1" dirty="0" smtClean="0">
                <a:solidFill>
                  <a:srgbClr val="0000FF"/>
                </a:solidFill>
              </a:rPr>
              <a:t> </a:t>
            </a:r>
          </a:p>
          <a:p>
            <a:pPr marL="0" indent="0" algn="just">
              <a:buNone/>
            </a:pPr>
            <a:r>
              <a:rPr lang="tr-TR" sz="2400" dirty="0" smtClean="0">
                <a:solidFill>
                  <a:srgbClr val="0000FF"/>
                </a:solidFill>
              </a:rPr>
              <a:t>	</a:t>
            </a:r>
            <a:endParaRPr lang="tr-TR" sz="2200" b="1" dirty="0">
              <a:solidFill>
                <a:srgbClr val="0000FF"/>
              </a:solidFill>
              <a:latin typeface="Arial" charset="0"/>
              <a:ea typeface="ＭＳ Ｐゴシック" charset="0"/>
            </a:endParaRPr>
          </a:p>
          <a:p>
            <a:pPr algn="just"/>
            <a:endParaRPr lang="tr-TR" sz="2200" b="1" dirty="0" smtClean="0">
              <a:solidFill>
                <a:srgbClr val="0000FF"/>
              </a:solidFill>
              <a:latin typeface="Arial" charset="0"/>
              <a:ea typeface="ＭＳ Ｐゴシック" charset="0"/>
            </a:endParaRPr>
          </a:p>
          <a:p>
            <a:pPr marL="0" indent="0" algn="ctr">
              <a:buNone/>
            </a:pPr>
            <a:r>
              <a:rPr lang="tr-TR" sz="2200" b="1" dirty="0" smtClean="0">
                <a:solidFill>
                  <a:srgbClr val="0000FF"/>
                </a:solidFill>
                <a:latin typeface="Arial" charset="0"/>
                <a:ea typeface="ＭＳ Ｐゴシック" charset="0"/>
              </a:rPr>
              <a:t>Yerüstü suları ve yer altı suları ile ilgili hususların uygulanması Bakanlığımız yetki alanı</a:t>
            </a:r>
            <a:endParaRPr lang="tr-TR" sz="2200" b="1" dirty="0">
              <a:solidFill>
                <a:srgbClr val="0000FF"/>
              </a:solidFill>
              <a:latin typeface="Arial" charset="0"/>
              <a:ea typeface="ＭＳ Ｐゴシック" charset="0"/>
            </a:endParaRPr>
          </a:p>
        </p:txBody>
      </p:sp>
      <p:sp>
        <p:nvSpPr>
          <p:cNvPr id="4" name="19 Başlık"/>
          <p:cNvSpPr txBox="1">
            <a:spLocks/>
          </p:cNvSpPr>
          <p:nvPr/>
        </p:nvSpPr>
        <p:spPr>
          <a:xfrm>
            <a:off x="683568" y="-42194"/>
            <a:ext cx="7884368" cy="1015663"/>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000" b="1" dirty="0">
                <a:solidFill>
                  <a:srgbClr val="FF0000"/>
                </a:solidFill>
                <a:effectLst>
                  <a:outerShdw blurRad="38100" dist="38100" dir="2700000" algn="tl">
                    <a:srgbClr val="000000">
                      <a:alpha val="43137"/>
                    </a:srgbClr>
                  </a:outerShdw>
                </a:effectLst>
              </a:rPr>
              <a:t>YER ÜSTÜ SULARI, YERALTI SULARI VE SEDİMENTTEN </a:t>
            </a:r>
            <a:endParaRPr lang="tr-TR" sz="2000" b="1" dirty="0" smtClean="0">
              <a:solidFill>
                <a:srgbClr val="FF0000"/>
              </a:solidFill>
              <a:effectLst>
                <a:outerShdw blurRad="38100" dist="38100" dir="2700000" algn="tl">
                  <a:srgbClr val="000000">
                    <a:alpha val="43137"/>
                  </a:srgbClr>
                </a:outerShdw>
              </a:effectLst>
            </a:endParaRPr>
          </a:p>
          <a:p>
            <a:r>
              <a:rPr lang="tr-TR" sz="2000" b="1" dirty="0" smtClean="0">
                <a:solidFill>
                  <a:srgbClr val="FF0000"/>
                </a:solidFill>
                <a:effectLst>
                  <a:outerShdw blurRad="38100" dist="38100" dir="2700000" algn="tl">
                    <a:srgbClr val="000000">
                      <a:alpha val="43137"/>
                    </a:srgbClr>
                  </a:outerShdw>
                </a:effectLst>
              </a:rPr>
              <a:t>NUMUNE </a:t>
            </a:r>
            <a:r>
              <a:rPr lang="tr-TR" sz="2000" b="1" dirty="0">
                <a:solidFill>
                  <a:srgbClr val="FF0000"/>
                </a:solidFill>
                <a:effectLst>
                  <a:outerShdw blurRad="38100" dist="38100" dir="2700000" algn="tl">
                    <a:srgbClr val="000000">
                      <a:alpha val="43137"/>
                    </a:srgbClr>
                  </a:outerShdw>
                </a:effectLst>
              </a:rPr>
              <a:t>ALMA VE BİYOLOJİK ÖRNEKLEME </a:t>
            </a:r>
            <a:endParaRPr lang="tr-TR" sz="2000" dirty="0">
              <a:solidFill>
                <a:srgbClr val="FF0000"/>
              </a:solidFill>
              <a:effectLst>
                <a:outerShdw blurRad="38100" dist="38100" dir="2700000" algn="tl">
                  <a:srgbClr val="000000">
                    <a:alpha val="43137"/>
                  </a:srgbClr>
                </a:outerShdw>
              </a:effectLst>
            </a:endParaRPr>
          </a:p>
          <a:p>
            <a:r>
              <a:rPr lang="tr-TR" sz="2000" b="1" dirty="0">
                <a:solidFill>
                  <a:srgbClr val="FF0000"/>
                </a:solidFill>
                <a:effectLst>
                  <a:outerShdw blurRad="38100" dist="38100" dir="2700000" algn="tl">
                    <a:srgbClr val="000000">
                      <a:alpha val="43137"/>
                    </a:srgbClr>
                  </a:outerShdw>
                </a:effectLst>
              </a:rPr>
              <a:t>TEBLİĞ TASLAĞI</a:t>
            </a:r>
          </a:p>
        </p:txBody>
      </p:sp>
      <p:sp>
        <p:nvSpPr>
          <p:cNvPr id="2" name="Aşağı Ok 1"/>
          <p:cNvSpPr/>
          <p:nvPr/>
        </p:nvSpPr>
        <p:spPr>
          <a:xfrm>
            <a:off x="4067944" y="2793504"/>
            <a:ext cx="55780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9733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395536" y="2348880"/>
            <a:ext cx="8229600" cy="3672408"/>
          </a:xfrm>
        </p:spPr>
        <p:txBody>
          <a:bodyPr/>
          <a:lstStyle/>
          <a:p>
            <a:pPr marL="0" indent="0" algn="ctr">
              <a:buNone/>
            </a:pPr>
            <a:r>
              <a:rPr lang="tr-TR" sz="3800" b="1" kern="0" spc="50" dirty="0" smtClean="0">
                <a:ln w="11430"/>
                <a:solidFill>
                  <a:srgbClr val="FF0000"/>
                </a:solidFill>
                <a:effectLst>
                  <a:outerShdw blurRad="76200" dist="50800" dir="5400000" algn="tl" rotWithShape="0">
                    <a:srgbClr val="000000">
                      <a:alpha val="65000"/>
                    </a:srgbClr>
                  </a:outerShdw>
                </a:effectLst>
                <a:latin typeface="+mj-lt"/>
              </a:rPr>
              <a:t>GÖRÜŞLER</a:t>
            </a:r>
          </a:p>
          <a:p>
            <a:pPr marL="0" indent="0">
              <a:buNone/>
            </a:pPr>
            <a:endParaRPr lang="tr-TR" dirty="0">
              <a:solidFill>
                <a:srgbClr val="FF0000"/>
              </a:solidFill>
            </a:endParaRPr>
          </a:p>
        </p:txBody>
      </p:sp>
    </p:spTree>
    <p:extLst>
      <p:ext uri="{BB962C8B-B14F-4D97-AF65-F5344CB8AC3E}">
        <p14:creationId xmlns:p14="http://schemas.microsoft.com/office/powerpoint/2010/main" val="2751604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9 Başlık"/>
          <p:cNvSpPr txBox="1">
            <a:spLocks/>
          </p:cNvSpPr>
          <p:nvPr/>
        </p:nvSpPr>
        <p:spPr>
          <a:xfrm>
            <a:off x="683568" y="116052"/>
            <a:ext cx="7884368" cy="584775"/>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smtClean="0">
                <a:solidFill>
                  <a:srgbClr val="FF0000"/>
                </a:solidFill>
                <a:effectLst>
                  <a:outerShdw blurRad="38100" dist="38100" dir="2700000" algn="tl">
                    <a:srgbClr val="000000">
                      <a:alpha val="43137"/>
                    </a:srgbClr>
                  </a:outerShdw>
                </a:effectLst>
              </a:rPr>
              <a:t>GÖRÜŞLER</a:t>
            </a:r>
            <a:endParaRPr lang="tr-TR" sz="3200" b="1" dirty="0">
              <a:solidFill>
                <a:srgbClr val="FF0000"/>
              </a:solidFill>
              <a:effectLst>
                <a:outerShdw blurRad="38100" dist="38100" dir="2700000" algn="tl">
                  <a:srgbClr val="000000">
                    <a:alpha val="43137"/>
                  </a:srgbClr>
                </a:outerShdw>
              </a:effectLst>
            </a:endParaRPr>
          </a:p>
        </p:txBody>
      </p:sp>
      <p:graphicFrame>
        <p:nvGraphicFramePr>
          <p:cNvPr id="9" name="Tablo 8"/>
          <p:cNvGraphicFramePr>
            <a:graphicFrameLocks noGrp="1"/>
          </p:cNvGraphicFramePr>
          <p:nvPr>
            <p:extLst>
              <p:ext uri="{D42A27DB-BD31-4B8C-83A1-F6EECF244321}">
                <p14:modId xmlns:p14="http://schemas.microsoft.com/office/powerpoint/2010/main" val="4176382733"/>
              </p:ext>
            </p:extLst>
          </p:nvPr>
        </p:nvGraphicFramePr>
        <p:xfrm>
          <a:off x="557300" y="1052736"/>
          <a:ext cx="8136904" cy="2453640"/>
        </p:xfrm>
        <a:graphic>
          <a:graphicData uri="http://schemas.openxmlformats.org/drawingml/2006/table">
            <a:tbl>
              <a:tblPr firstRow="1" firstCol="1" bandRow="1">
                <a:tableStyleId>{5C22544A-7EE6-4342-B048-85BDC9FD1C3A}</a:tableStyleId>
              </a:tblPr>
              <a:tblGrid>
                <a:gridCol w="5683042"/>
                <a:gridCol w="2453862"/>
              </a:tblGrid>
              <a:tr h="0">
                <a:tc gridSpan="2">
                  <a:txBody>
                    <a:bodyPr/>
                    <a:lstStyle/>
                    <a:p>
                      <a:pPr algn="ctr">
                        <a:lnSpc>
                          <a:spcPct val="115000"/>
                        </a:lnSpc>
                        <a:spcAft>
                          <a:spcPts val="0"/>
                        </a:spcAft>
                      </a:pPr>
                      <a:r>
                        <a:rPr lang="tr-TR" sz="2000" dirty="0">
                          <a:solidFill>
                            <a:schemeClr val="tx1"/>
                          </a:solidFill>
                          <a:effectLst/>
                        </a:rPr>
                        <a:t>Orman ve Su işleri Bakanlığı</a:t>
                      </a:r>
                      <a:endParaRPr lang="tr-TR" sz="20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hMerge="1">
                  <a:txBody>
                    <a:bodyPr/>
                    <a:lstStyle/>
                    <a:p>
                      <a:endParaRPr lang="tr-TR"/>
                    </a:p>
                  </a:txBody>
                  <a:tcPr/>
                </a:tc>
              </a:tr>
              <a:tr h="0">
                <a:tc>
                  <a:txBody>
                    <a:bodyPr/>
                    <a:lstStyle/>
                    <a:p>
                      <a:pPr>
                        <a:lnSpc>
                          <a:spcPct val="115000"/>
                        </a:lnSpc>
                        <a:spcAft>
                          <a:spcPts val="0"/>
                        </a:spcAft>
                      </a:pPr>
                      <a:r>
                        <a:rPr lang="tr-TR" sz="2000">
                          <a:solidFill>
                            <a:schemeClr val="tx1"/>
                          </a:solidFill>
                          <a:effectLst/>
                        </a:rPr>
                        <a:t>Devlet Su İşleri Genel Müdürlüğü</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a:solidFill>
                            <a:schemeClr val="tx1"/>
                          </a:solidFill>
                          <a:effectLst/>
                        </a:rPr>
                        <a:t>Görüş verdi</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r h="0">
                <a:tc>
                  <a:txBody>
                    <a:bodyPr/>
                    <a:lstStyle/>
                    <a:p>
                      <a:pPr>
                        <a:lnSpc>
                          <a:spcPct val="115000"/>
                        </a:lnSpc>
                        <a:spcAft>
                          <a:spcPts val="0"/>
                        </a:spcAft>
                      </a:pPr>
                      <a:r>
                        <a:rPr lang="tr-TR" sz="2000">
                          <a:solidFill>
                            <a:schemeClr val="tx1"/>
                          </a:solidFill>
                          <a:effectLst/>
                        </a:rPr>
                        <a:t>Orman Genel Müdürlüğü</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a:solidFill>
                            <a:schemeClr val="tx1"/>
                          </a:solidFill>
                          <a:effectLst/>
                        </a:rPr>
                        <a:t>Görüş verdi</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r h="0">
                <a:tc>
                  <a:txBody>
                    <a:bodyPr/>
                    <a:lstStyle/>
                    <a:p>
                      <a:pPr>
                        <a:lnSpc>
                          <a:spcPct val="115000"/>
                        </a:lnSpc>
                        <a:spcAft>
                          <a:spcPts val="0"/>
                        </a:spcAft>
                      </a:pPr>
                      <a:r>
                        <a:rPr lang="tr-TR" sz="2000">
                          <a:solidFill>
                            <a:schemeClr val="tx1"/>
                          </a:solidFill>
                          <a:effectLst/>
                        </a:rPr>
                        <a:t>Meteoroloji Genel Müdürlüğü</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a:solidFill>
                            <a:schemeClr val="tx1"/>
                          </a:solidFill>
                          <a:effectLst/>
                        </a:rPr>
                        <a:t>Görüş verdi</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r h="173990">
                <a:tc>
                  <a:txBody>
                    <a:bodyPr/>
                    <a:lstStyle/>
                    <a:p>
                      <a:pPr>
                        <a:lnSpc>
                          <a:spcPct val="115000"/>
                        </a:lnSpc>
                        <a:spcAft>
                          <a:spcPts val="0"/>
                        </a:spcAft>
                      </a:pPr>
                      <a:r>
                        <a:rPr lang="tr-TR" sz="2000">
                          <a:solidFill>
                            <a:schemeClr val="tx1"/>
                          </a:solidFill>
                          <a:effectLst/>
                        </a:rPr>
                        <a:t>Çölleşme ve Erozyonla Mücadele Genel Müdürlüğü</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a:solidFill>
                            <a:schemeClr val="tx1"/>
                          </a:solidFill>
                          <a:effectLst/>
                        </a:rPr>
                        <a:t>Görüş verdi</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r h="167640">
                <a:tc>
                  <a:txBody>
                    <a:bodyPr/>
                    <a:lstStyle/>
                    <a:p>
                      <a:pPr>
                        <a:lnSpc>
                          <a:spcPct val="115000"/>
                        </a:lnSpc>
                        <a:spcAft>
                          <a:spcPts val="0"/>
                        </a:spcAft>
                      </a:pPr>
                      <a:r>
                        <a:rPr lang="tr-TR" sz="2000" dirty="0">
                          <a:solidFill>
                            <a:schemeClr val="tx1"/>
                          </a:solidFill>
                          <a:effectLst/>
                        </a:rPr>
                        <a:t>Doğa Koruma ve Milli Parklar Genel Müdürlüğü</a:t>
                      </a:r>
                      <a:endParaRPr lang="tr-TR" sz="20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a:solidFill>
                            <a:schemeClr val="tx1"/>
                          </a:solidFill>
                          <a:effectLst/>
                        </a:rPr>
                        <a:t>Görüş verdi</a:t>
                      </a:r>
                      <a:endParaRPr lang="tr-TR" sz="200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r h="0">
                <a:tc>
                  <a:txBody>
                    <a:bodyPr/>
                    <a:lstStyle/>
                    <a:p>
                      <a:pPr>
                        <a:lnSpc>
                          <a:spcPct val="115000"/>
                        </a:lnSpc>
                        <a:spcAft>
                          <a:spcPts val="0"/>
                        </a:spcAft>
                      </a:pPr>
                      <a:r>
                        <a:rPr lang="tr-TR" sz="2000" dirty="0">
                          <a:solidFill>
                            <a:schemeClr val="tx1"/>
                          </a:solidFill>
                          <a:effectLst/>
                        </a:rPr>
                        <a:t>Hukuk Müşavirliği</a:t>
                      </a:r>
                      <a:endParaRPr lang="tr-TR" sz="20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tr-TR" sz="2000" dirty="0">
                          <a:solidFill>
                            <a:schemeClr val="tx1"/>
                          </a:solidFill>
                          <a:effectLst/>
                        </a:rPr>
                        <a:t>Görüş verdi</a:t>
                      </a:r>
                      <a:endParaRPr lang="tr-TR" sz="20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r>
            </a:tbl>
          </a:graphicData>
        </a:graphic>
      </p:graphicFrame>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4963" y="3645024"/>
            <a:ext cx="6194073" cy="313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8686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502303910"/>
              </p:ext>
            </p:extLst>
          </p:nvPr>
        </p:nvGraphicFramePr>
        <p:xfrm>
          <a:off x="1547664" y="3950192"/>
          <a:ext cx="6264696" cy="630936"/>
        </p:xfrm>
        <a:graphic>
          <a:graphicData uri="http://schemas.openxmlformats.org/drawingml/2006/table">
            <a:tbl>
              <a:tblPr firstRow="1" firstCol="1" bandRow="1">
                <a:tableStyleId>{5C22544A-7EE6-4342-B048-85BDC9FD1C3A}</a:tableStyleId>
              </a:tblPr>
              <a:tblGrid>
                <a:gridCol w="3372376"/>
                <a:gridCol w="2892320"/>
              </a:tblGrid>
              <a:tr h="0">
                <a:tc gridSpan="2">
                  <a:txBody>
                    <a:bodyPr/>
                    <a:lstStyle/>
                    <a:p>
                      <a:pPr algn="ctr">
                        <a:lnSpc>
                          <a:spcPct val="115000"/>
                        </a:lnSpc>
                        <a:spcAft>
                          <a:spcPts val="0"/>
                        </a:spcAft>
                      </a:pPr>
                      <a:r>
                        <a:rPr lang="tr-TR" sz="1800" dirty="0">
                          <a:solidFill>
                            <a:schemeClr val="tx1"/>
                          </a:solidFill>
                          <a:effectLst/>
                        </a:rPr>
                        <a:t>İç İşleri Bakanlığı</a:t>
                      </a:r>
                      <a:endParaRPr lang="tr-TR" sz="18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hMerge="1">
                  <a:txBody>
                    <a:bodyPr/>
                    <a:lstStyle/>
                    <a:p>
                      <a:endParaRPr lang="tr-TR"/>
                    </a:p>
                  </a:txBody>
                  <a:tcPr/>
                </a:tc>
              </a:tr>
              <a:tr h="0">
                <a:tc>
                  <a:txBody>
                    <a:bodyPr/>
                    <a:lstStyle/>
                    <a:p>
                      <a:pPr algn="ctr">
                        <a:lnSpc>
                          <a:spcPct val="115000"/>
                        </a:lnSpc>
                        <a:spcAft>
                          <a:spcPts val="0"/>
                        </a:spcAft>
                      </a:pPr>
                      <a:r>
                        <a:rPr lang="tr-TR" sz="1800">
                          <a:solidFill>
                            <a:schemeClr val="tx1"/>
                          </a:solidFill>
                          <a:effectLst/>
                        </a:rPr>
                        <a:t>Mahalli İdareler Genel Müdürlüğü</a:t>
                      </a:r>
                      <a:endParaRPr lang="tr-TR" sz="1800">
                        <a:solidFill>
                          <a:schemeClr val="tx1"/>
                        </a:solidFill>
                        <a:effectLst/>
                        <a:latin typeface="Calibri"/>
                        <a:ea typeface="Calibri"/>
                        <a:cs typeface="Times New Roman"/>
                      </a:endParaRPr>
                    </a:p>
                  </a:txBody>
                  <a:tcPr marL="68580" marR="68580" marT="0" marB="0" anchor="ctr">
                    <a:solidFill>
                      <a:schemeClr val="accent5">
                        <a:lumMod val="60000"/>
                        <a:lumOff val="40000"/>
                      </a:schemeClr>
                    </a:solidFill>
                  </a:tcPr>
                </a:tc>
                <a:tc>
                  <a:txBody>
                    <a:bodyPr/>
                    <a:lstStyle/>
                    <a:p>
                      <a:pPr algn="ctr">
                        <a:lnSpc>
                          <a:spcPct val="115000"/>
                        </a:lnSpc>
                        <a:spcAft>
                          <a:spcPts val="0"/>
                        </a:spcAft>
                      </a:pPr>
                      <a:r>
                        <a:rPr lang="tr-TR" sz="1800" dirty="0" smtClean="0">
                          <a:solidFill>
                            <a:schemeClr val="tx1"/>
                          </a:solidFill>
                          <a:effectLst/>
                        </a:rPr>
                        <a:t>Görüş verdi</a:t>
                      </a:r>
                      <a:endParaRPr lang="tr-TR" sz="1800" dirty="0">
                        <a:solidFill>
                          <a:schemeClr val="tx1"/>
                        </a:solidFill>
                        <a:effectLst/>
                        <a:latin typeface="+mn-lt"/>
                        <a:ea typeface="Calibri"/>
                        <a:cs typeface="Times New Roman"/>
                      </a:endParaRPr>
                    </a:p>
                  </a:txBody>
                  <a:tcPr marL="68580" marR="68580" marT="0" marB="0" anchor="ctr">
                    <a:solidFill>
                      <a:schemeClr val="accent5">
                        <a:lumMod val="60000"/>
                        <a:lumOff val="40000"/>
                      </a:schemeClr>
                    </a:solidFill>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221859419"/>
              </p:ext>
            </p:extLst>
          </p:nvPr>
        </p:nvGraphicFramePr>
        <p:xfrm>
          <a:off x="1547664" y="5013176"/>
          <a:ext cx="6264696" cy="1051560"/>
        </p:xfrm>
        <a:graphic>
          <a:graphicData uri="http://schemas.openxmlformats.org/drawingml/2006/table">
            <a:tbl>
              <a:tblPr firstRow="1" firstCol="1" bandRow="1">
                <a:tableStyleId>{5C22544A-7EE6-4342-B048-85BDC9FD1C3A}</a:tableStyleId>
              </a:tblPr>
              <a:tblGrid>
                <a:gridCol w="4324304"/>
                <a:gridCol w="1940392"/>
              </a:tblGrid>
              <a:tr h="0">
                <a:tc gridSpan="2">
                  <a:txBody>
                    <a:bodyPr/>
                    <a:lstStyle/>
                    <a:p>
                      <a:pPr algn="ctr">
                        <a:lnSpc>
                          <a:spcPct val="115000"/>
                        </a:lnSpc>
                        <a:spcAft>
                          <a:spcPts val="0"/>
                        </a:spcAft>
                      </a:pPr>
                      <a:r>
                        <a:rPr lang="tr-TR" sz="2000" dirty="0">
                          <a:solidFill>
                            <a:schemeClr val="tx1"/>
                          </a:solidFill>
                          <a:effectLst/>
                        </a:rPr>
                        <a:t>Hacettepe Üniversitesi</a:t>
                      </a:r>
                      <a:endParaRPr lang="tr-TR" sz="2000" dirty="0">
                        <a:solidFill>
                          <a:schemeClr val="tx1"/>
                        </a:solidFill>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tr-TR"/>
                    </a:p>
                  </a:txBody>
                  <a:tcPr/>
                </a:tc>
              </a:tr>
              <a:tr h="0">
                <a:tc>
                  <a:txBody>
                    <a:bodyPr/>
                    <a:lstStyle/>
                    <a:p>
                      <a:pPr>
                        <a:lnSpc>
                          <a:spcPct val="115000"/>
                        </a:lnSpc>
                        <a:spcAft>
                          <a:spcPts val="0"/>
                        </a:spcAft>
                      </a:pPr>
                      <a:r>
                        <a:rPr lang="tr-TR" sz="2000">
                          <a:solidFill>
                            <a:schemeClr val="tx1"/>
                          </a:solidFill>
                          <a:effectLst/>
                        </a:rPr>
                        <a:t>Uluslararası Karst Su Kaynakları Uygulama ve Araştırma Merkezi</a:t>
                      </a:r>
                      <a:endParaRPr lang="tr-TR" sz="2000">
                        <a:solidFill>
                          <a:schemeClr val="tx1"/>
                        </a:solidFill>
                        <a:effectLst/>
                        <a:latin typeface="Calibri"/>
                        <a:ea typeface="Calibri"/>
                        <a:cs typeface="Times New Roman"/>
                      </a:endParaRPr>
                    </a:p>
                  </a:txBody>
                  <a:tcPr marL="68580" marR="68580" marT="0" marB="0">
                    <a:solidFill>
                      <a:schemeClr val="accent3">
                        <a:lumMod val="40000"/>
                        <a:lumOff val="60000"/>
                      </a:schemeClr>
                    </a:solidFill>
                  </a:tcPr>
                </a:tc>
                <a:tc>
                  <a:txBody>
                    <a:bodyPr/>
                    <a:lstStyle/>
                    <a:p>
                      <a:pPr algn="ctr">
                        <a:lnSpc>
                          <a:spcPct val="115000"/>
                        </a:lnSpc>
                        <a:spcAft>
                          <a:spcPts val="0"/>
                        </a:spcAft>
                      </a:pPr>
                      <a:r>
                        <a:rPr lang="tr-TR" sz="2000" dirty="0" smtClean="0">
                          <a:solidFill>
                            <a:schemeClr val="tx1"/>
                          </a:solidFill>
                          <a:effectLst/>
                        </a:rPr>
                        <a:t>Görüş gelmedi</a:t>
                      </a:r>
                      <a:endParaRPr lang="tr-TR" sz="2000" dirty="0">
                        <a:solidFill>
                          <a:schemeClr val="tx1"/>
                        </a:solidFill>
                        <a:effectLst/>
                        <a:latin typeface="Calibri"/>
                        <a:ea typeface="Calibri"/>
                        <a:cs typeface="Times New Roman"/>
                      </a:endParaRPr>
                    </a:p>
                  </a:txBody>
                  <a:tcPr marL="68580" marR="68580" marT="0" marB="0" anchor="ctr">
                    <a:solidFill>
                      <a:schemeClr val="accent3">
                        <a:lumMod val="40000"/>
                        <a:lumOff val="60000"/>
                      </a:schemeClr>
                    </a:solidFill>
                  </a:tcPr>
                </a:tc>
              </a:tr>
            </a:tbl>
          </a:graphicData>
        </a:graphic>
      </p:graphicFrame>
      <p:sp>
        <p:nvSpPr>
          <p:cNvPr id="8" name="19 Başlık"/>
          <p:cNvSpPr txBox="1">
            <a:spLocks/>
          </p:cNvSpPr>
          <p:nvPr/>
        </p:nvSpPr>
        <p:spPr>
          <a:xfrm>
            <a:off x="683568" y="116052"/>
            <a:ext cx="7884368" cy="584775"/>
          </a:xfrm>
          <a:prstGeom prst="rect">
            <a:avLst/>
          </a:prstGeom>
        </p:spPr>
        <p:txBody>
          <a:bodyPr vert="horz"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smtClean="0">
                <a:solidFill>
                  <a:srgbClr val="FF0000"/>
                </a:solidFill>
                <a:effectLst>
                  <a:outerShdw blurRad="38100" dist="38100" dir="2700000" algn="tl">
                    <a:srgbClr val="000000">
                      <a:alpha val="43137"/>
                    </a:srgbClr>
                  </a:outerShdw>
                </a:effectLst>
              </a:rPr>
              <a:t>GÖRÜŞLER</a:t>
            </a:r>
            <a:endParaRPr lang="tr-TR" sz="3200" b="1" dirty="0">
              <a:solidFill>
                <a:srgbClr val="FF0000"/>
              </a:solidFill>
              <a:effectLst>
                <a:outerShdw blurRad="38100" dist="38100" dir="2700000" algn="tl">
                  <a:srgbClr val="000000">
                    <a:alpha val="43137"/>
                  </a:srgbClr>
                </a:outerShdw>
              </a:effectLst>
            </a:endParaRPr>
          </a:p>
        </p:txBody>
      </p:sp>
      <p:graphicFrame>
        <p:nvGraphicFramePr>
          <p:cNvPr id="7" name="Tablo 6"/>
          <p:cNvGraphicFramePr>
            <a:graphicFrameLocks noGrp="1"/>
          </p:cNvGraphicFramePr>
          <p:nvPr>
            <p:extLst>
              <p:ext uri="{D42A27DB-BD31-4B8C-83A1-F6EECF244321}">
                <p14:modId xmlns:p14="http://schemas.microsoft.com/office/powerpoint/2010/main" val="110665599"/>
              </p:ext>
            </p:extLst>
          </p:nvPr>
        </p:nvGraphicFramePr>
        <p:xfrm>
          <a:off x="1529408" y="1123210"/>
          <a:ext cx="6282952" cy="1441694"/>
        </p:xfrm>
        <a:graphic>
          <a:graphicData uri="http://schemas.openxmlformats.org/drawingml/2006/table">
            <a:tbl>
              <a:tblPr firstRow="1" firstCol="1" bandRow="1">
                <a:tableStyleId>{5C22544A-7EE6-4342-B048-85BDC9FD1C3A}</a:tableStyleId>
              </a:tblPr>
              <a:tblGrid>
                <a:gridCol w="3758417"/>
                <a:gridCol w="2524535"/>
              </a:tblGrid>
              <a:tr h="390134">
                <a:tc gridSpan="2">
                  <a:txBody>
                    <a:bodyPr/>
                    <a:lstStyle/>
                    <a:p>
                      <a:pPr algn="ctr">
                        <a:lnSpc>
                          <a:spcPct val="115000"/>
                        </a:lnSpc>
                        <a:spcAft>
                          <a:spcPts val="0"/>
                        </a:spcAft>
                      </a:pPr>
                      <a:r>
                        <a:rPr lang="tr-TR" sz="2000" dirty="0">
                          <a:solidFill>
                            <a:schemeClr val="tx1"/>
                          </a:solidFill>
                          <a:effectLst/>
                        </a:rPr>
                        <a:t>Gıda Tarım ve Hayvancılık </a:t>
                      </a:r>
                      <a:r>
                        <a:rPr lang="tr-TR" sz="2000" dirty="0" smtClean="0">
                          <a:solidFill>
                            <a:schemeClr val="tx1"/>
                          </a:solidFill>
                          <a:effectLst/>
                        </a:rPr>
                        <a:t>Bakanlığı               </a:t>
                      </a:r>
                      <a:endParaRPr lang="tr-TR" sz="200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hMerge="1">
                  <a:txBody>
                    <a:bodyPr/>
                    <a:lstStyle/>
                    <a:p>
                      <a:endParaRPr lang="tr-TR"/>
                    </a:p>
                  </a:txBody>
                  <a:tcPr/>
                </a:tc>
              </a:tr>
              <a:tr h="305695">
                <a:tc>
                  <a:txBody>
                    <a:bodyPr/>
                    <a:lstStyle/>
                    <a:p>
                      <a:pPr>
                        <a:lnSpc>
                          <a:spcPct val="115000"/>
                        </a:lnSpc>
                        <a:spcAft>
                          <a:spcPts val="0"/>
                        </a:spcAft>
                      </a:pPr>
                      <a:r>
                        <a:rPr lang="tr-TR" sz="2000">
                          <a:solidFill>
                            <a:schemeClr val="tx1"/>
                          </a:solidFill>
                          <a:effectLst/>
                        </a:rPr>
                        <a:t>Tarım Reformu Genel Müdürlüğü</a:t>
                      </a:r>
                      <a:endParaRPr lang="tr-TR" sz="200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rowSpan="2">
                  <a:txBody>
                    <a:bodyPr/>
                    <a:lstStyle/>
                    <a:p>
                      <a:pPr algn="ctr">
                        <a:lnSpc>
                          <a:spcPct val="115000"/>
                        </a:lnSpc>
                        <a:spcAft>
                          <a:spcPts val="0"/>
                        </a:spcAft>
                      </a:pPr>
                      <a:r>
                        <a:rPr lang="tr-TR" sz="2000">
                          <a:solidFill>
                            <a:schemeClr val="tx1"/>
                          </a:solidFill>
                          <a:effectLst/>
                        </a:rPr>
                        <a:t>Görüşler toplu olarak Hukuk Müşavirliği aracılığıyla geldi</a:t>
                      </a:r>
                      <a:endParaRPr lang="tr-TR" sz="2000">
                        <a:solidFill>
                          <a:schemeClr val="tx1"/>
                        </a:solidFill>
                        <a:effectLst/>
                        <a:latin typeface="Calibri"/>
                        <a:ea typeface="Calibri"/>
                        <a:cs typeface="Times New Roman"/>
                      </a:endParaRPr>
                    </a:p>
                  </a:txBody>
                  <a:tcPr marL="68580" marR="68580" marT="0" marB="0" anchor="ctr">
                    <a:solidFill>
                      <a:schemeClr val="accent1">
                        <a:lumMod val="40000"/>
                        <a:lumOff val="60000"/>
                      </a:schemeClr>
                    </a:solidFill>
                  </a:tcPr>
                </a:tc>
              </a:tr>
              <a:tr h="324715">
                <a:tc>
                  <a:txBody>
                    <a:bodyPr/>
                    <a:lstStyle/>
                    <a:p>
                      <a:pPr>
                        <a:lnSpc>
                          <a:spcPct val="115000"/>
                        </a:lnSpc>
                        <a:spcAft>
                          <a:spcPts val="0"/>
                        </a:spcAft>
                      </a:pPr>
                      <a:r>
                        <a:rPr lang="tr-TR" sz="2000" dirty="0">
                          <a:solidFill>
                            <a:schemeClr val="tx1"/>
                          </a:solidFill>
                          <a:effectLst/>
                        </a:rPr>
                        <a:t>Balıkçılık ve Su Ürünleri Genel Müdürlüğü</a:t>
                      </a:r>
                      <a:endParaRPr lang="tr-TR" sz="200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vMerge="1">
                  <a:txBody>
                    <a:bodyPr/>
                    <a:lstStyle/>
                    <a:p>
                      <a:endParaRPr lang="tr-TR"/>
                    </a:p>
                  </a:txBody>
                  <a:tcPr/>
                </a:tc>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2203019788"/>
              </p:ext>
            </p:extLst>
          </p:nvPr>
        </p:nvGraphicFramePr>
        <p:xfrm>
          <a:off x="1547664" y="2871976"/>
          <a:ext cx="6264696" cy="701040"/>
        </p:xfrm>
        <a:graphic>
          <a:graphicData uri="http://schemas.openxmlformats.org/drawingml/2006/table">
            <a:tbl>
              <a:tblPr firstRow="1" firstCol="1" bandRow="1">
                <a:tableStyleId>{5C22544A-7EE6-4342-B048-85BDC9FD1C3A}</a:tableStyleId>
              </a:tblPr>
              <a:tblGrid>
                <a:gridCol w="3308509"/>
                <a:gridCol w="2956187"/>
              </a:tblGrid>
              <a:tr h="324036">
                <a:tc gridSpan="2">
                  <a:txBody>
                    <a:bodyPr/>
                    <a:lstStyle/>
                    <a:p>
                      <a:pPr algn="ctr">
                        <a:lnSpc>
                          <a:spcPct val="115000"/>
                        </a:lnSpc>
                        <a:spcAft>
                          <a:spcPts val="0"/>
                        </a:spcAft>
                      </a:pPr>
                      <a:r>
                        <a:rPr lang="tr-TR" sz="2000" dirty="0">
                          <a:solidFill>
                            <a:schemeClr val="tx1"/>
                          </a:solidFill>
                          <a:effectLst/>
                        </a:rPr>
                        <a:t>Sağlık </a:t>
                      </a:r>
                      <a:r>
                        <a:rPr lang="tr-TR" sz="2000" dirty="0" smtClean="0">
                          <a:solidFill>
                            <a:schemeClr val="tx1"/>
                          </a:solidFill>
                          <a:effectLst/>
                        </a:rPr>
                        <a:t>Bakanlığı    </a:t>
                      </a:r>
                      <a:endParaRPr lang="tr-TR" sz="2000" dirty="0">
                        <a:solidFill>
                          <a:schemeClr val="tx1"/>
                        </a:solidFill>
                        <a:effectLst/>
                        <a:latin typeface="Calibri"/>
                        <a:ea typeface="Calibri"/>
                        <a:cs typeface="Times New Roman"/>
                      </a:endParaRPr>
                    </a:p>
                  </a:txBody>
                  <a:tcPr marL="68580" marR="68580" marT="0" marB="0">
                    <a:solidFill>
                      <a:schemeClr val="accent5">
                        <a:lumMod val="60000"/>
                        <a:lumOff val="40000"/>
                      </a:schemeClr>
                    </a:solidFill>
                  </a:tcPr>
                </a:tc>
                <a:tc hMerge="1">
                  <a:txBody>
                    <a:bodyPr/>
                    <a:lstStyle/>
                    <a:p>
                      <a:endParaRPr lang="tr-TR"/>
                    </a:p>
                  </a:txBody>
                  <a:tcPr/>
                </a:tc>
              </a:tr>
              <a:tr h="324036">
                <a:tc>
                  <a:txBody>
                    <a:bodyPr/>
                    <a:lstStyle/>
                    <a:p>
                      <a:pPr algn="ctr">
                        <a:lnSpc>
                          <a:spcPct val="115000"/>
                        </a:lnSpc>
                        <a:spcAft>
                          <a:spcPts val="0"/>
                        </a:spcAft>
                      </a:pPr>
                      <a:r>
                        <a:rPr lang="tr-TR" sz="2000">
                          <a:solidFill>
                            <a:schemeClr val="tx1"/>
                          </a:solidFill>
                          <a:effectLst/>
                        </a:rPr>
                        <a:t>Türkiye Halk Sağlığı Kurumu</a:t>
                      </a:r>
                      <a:endParaRPr lang="tr-TR" sz="2000">
                        <a:solidFill>
                          <a:schemeClr val="tx1"/>
                        </a:solidFill>
                        <a:effectLst/>
                        <a:latin typeface="Calibri"/>
                        <a:ea typeface="Calibri"/>
                        <a:cs typeface="Times New Roman"/>
                      </a:endParaRPr>
                    </a:p>
                  </a:txBody>
                  <a:tcPr marL="68580" marR="68580" marT="0" marB="0" anchor="ctr">
                    <a:solidFill>
                      <a:schemeClr val="accent5">
                        <a:lumMod val="60000"/>
                        <a:lumOff val="40000"/>
                      </a:schemeClr>
                    </a:solidFill>
                  </a:tcPr>
                </a:tc>
                <a:tc>
                  <a:txBody>
                    <a:bodyPr/>
                    <a:lstStyle/>
                    <a:p>
                      <a:pPr algn="ctr">
                        <a:lnSpc>
                          <a:spcPct val="115000"/>
                        </a:lnSpc>
                        <a:spcAft>
                          <a:spcPts val="0"/>
                        </a:spcAft>
                      </a:pPr>
                      <a:r>
                        <a:rPr lang="tr-TR" sz="2000" dirty="0">
                          <a:solidFill>
                            <a:schemeClr val="tx1"/>
                          </a:solidFill>
                          <a:effectLst/>
                        </a:rPr>
                        <a:t>Görüş verdi</a:t>
                      </a:r>
                      <a:endParaRPr lang="tr-TR" sz="2000" dirty="0">
                        <a:solidFill>
                          <a:schemeClr val="tx1"/>
                        </a:solidFill>
                        <a:effectLst/>
                        <a:latin typeface="Calibri"/>
                        <a:ea typeface="Calibri"/>
                        <a:cs typeface="Times New Roman"/>
                      </a:endParaRPr>
                    </a:p>
                  </a:txBody>
                  <a:tcPr marL="68580" marR="68580" marT="0" marB="0" anchor="ctr">
                    <a:solidFill>
                      <a:schemeClr val="accent5">
                        <a:lumMod val="60000"/>
                        <a:lumOff val="40000"/>
                      </a:schemeClr>
                    </a:solidFill>
                  </a:tcPr>
                </a:tc>
              </a:tr>
            </a:tbl>
          </a:graphicData>
        </a:graphic>
      </p:graphicFrame>
    </p:spTree>
    <p:extLst>
      <p:ext uri="{BB962C8B-B14F-4D97-AF65-F5344CB8AC3E}">
        <p14:creationId xmlns:p14="http://schemas.microsoft.com/office/powerpoint/2010/main" val="308585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539552" y="2132856"/>
            <a:ext cx="8229600" cy="3672408"/>
          </a:xfrm>
        </p:spPr>
        <p:txBody>
          <a:bodyPr/>
          <a:lstStyle/>
          <a:p>
            <a:pPr marL="0" indent="0" algn="ctr">
              <a:buNone/>
            </a:pPr>
            <a:r>
              <a:rPr lang="tr-TR" sz="3800" b="1" kern="0" spc="50" dirty="0">
                <a:ln w="11430"/>
                <a:solidFill>
                  <a:srgbClr val="FF0000"/>
                </a:solidFill>
                <a:effectLst>
                  <a:outerShdw blurRad="76200" dist="50800" dir="5400000" algn="tl" rotWithShape="0">
                    <a:srgbClr val="000000">
                      <a:alpha val="65000"/>
                    </a:srgbClr>
                  </a:outerShdw>
                </a:effectLst>
                <a:latin typeface="+mj-lt"/>
              </a:rPr>
              <a:t>TASLAĞIN </a:t>
            </a:r>
            <a:r>
              <a:rPr lang="tr-TR" sz="3800" b="1" kern="0" spc="50" dirty="0" smtClean="0">
                <a:ln w="11430"/>
                <a:solidFill>
                  <a:srgbClr val="FF0000"/>
                </a:solidFill>
                <a:effectLst>
                  <a:outerShdw blurRad="76200" dist="50800" dir="5400000" algn="tl" rotWithShape="0">
                    <a:srgbClr val="000000">
                      <a:alpha val="65000"/>
                    </a:srgbClr>
                  </a:outerShdw>
                </a:effectLst>
                <a:latin typeface="+mj-lt"/>
              </a:rPr>
              <a:t>İÇERİĞİ HAKKINDA </a:t>
            </a:r>
          </a:p>
          <a:p>
            <a:pPr marL="0" indent="0" algn="ctr">
              <a:buNone/>
            </a:pPr>
            <a:r>
              <a:rPr lang="tr-TR" sz="3800" b="1" kern="0" spc="50" dirty="0" smtClean="0">
                <a:ln w="11430"/>
                <a:solidFill>
                  <a:srgbClr val="FF0000"/>
                </a:solidFill>
                <a:effectLst>
                  <a:outerShdw blurRad="76200" dist="50800" dir="5400000" algn="tl" rotWithShape="0">
                    <a:srgbClr val="000000">
                      <a:alpha val="65000"/>
                    </a:srgbClr>
                  </a:outerShdw>
                </a:effectLst>
                <a:latin typeface="+mj-lt"/>
              </a:rPr>
              <a:t>GENEL BİLGİ</a:t>
            </a:r>
          </a:p>
          <a:p>
            <a:pPr marL="0" indent="0">
              <a:buNone/>
            </a:pPr>
            <a:endParaRPr lang="tr-TR" dirty="0">
              <a:solidFill>
                <a:srgbClr val="FF0000"/>
              </a:solidFill>
            </a:endParaRPr>
          </a:p>
        </p:txBody>
      </p:sp>
    </p:spTree>
    <p:extLst>
      <p:ext uri="{BB962C8B-B14F-4D97-AF65-F5344CB8AC3E}">
        <p14:creationId xmlns:p14="http://schemas.microsoft.com/office/powerpoint/2010/main" val="2606085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601342-AFC6-411D-944C-0609169C4BCA}"/>
</file>

<file path=customXml/itemProps2.xml><?xml version="1.0" encoding="utf-8"?>
<ds:datastoreItem xmlns:ds="http://schemas.openxmlformats.org/officeDocument/2006/customXml" ds:itemID="{B702498D-6395-422B-93B1-898E3B952338}"/>
</file>

<file path=customXml/itemProps3.xml><?xml version="1.0" encoding="utf-8"?>
<ds:datastoreItem xmlns:ds="http://schemas.openxmlformats.org/officeDocument/2006/customXml" ds:itemID="{9E3B3106-7CBD-49BF-B6A3-54E4C09AE6E8}"/>
</file>

<file path=docProps/app.xml><?xml version="1.0" encoding="utf-8"?>
<Properties xmlns="http://schemas.openxmlformats.org/officeDocument/2006/extended-properties" xmlns:vt="http://schemas.openxmlformats.org/officeDocument/2006/docPropsVTypes">
  <TotalTime>1586</TotalTime>
  <Words>4439</Words>
  <Application>Microsoft Office PowerPoint</Application>
  <PresentationFormat>Ekran Gösterisi (4:3)</PresentationFormat>
  <Paragraphs>987</Paragraphs>
  <Slides>45</Slides>
  <Notes>1</Notes>
  <HiddenSlides>5</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Tablo 1- Yerüstü ve Yeraltı suyu numunelerinin saklanması ve korunması  için uygun olan teknikler – Kimyasal analizler </vt:lpstr>
      <vt:lpstr>Tablo-2 Sedimentte uygulanan farklı analitler için kap çeşidi,  koruma ve saklama koşulları </vt:lpstr>
      <vt:lpstr>Tablo 3- Yer üstü ve yeraltı sularından alınan mikrobiyolojik analiz numunelerinin saklanması ve taşınması için uygun olan teknikler </vt:lpstr>
      <vt:lpstr>EK- 4: FARKLI SU KÜTLESİ KATEGORİLERİNDE İZLENECEK  BİYOLOJİK KALİTE UNSURLARI  </vt:lpstr>
      <vt:lpstr>EK-5: BİYOLOJİK ÖRNEKLEME VE ÖRNEKLERİN SAKLANMASI  İLE İLGİLİ STANDART LİSTESİ  </vt:lpstr>
      <vt:lpstr>EK-6: BİYOLOJİK ÖRNEKLEME ARAZİ FORMU (NEHİR)  </vt:lpstr>
      <vt:lpstr>PowerPoint Sunusu</vt:lpstr>
      <vt:lpstr>EK- 8 – BİYOLOJİK ÖRNEKLERİN SAKLANMASINA  İLİŞKİN ŞARTLAR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Tugba CANAN OGUZ</dc:creator>
  <cp:lastModifiedBy>Ezgi PARLAR GUNGOR</cp:lastModifiedBy>
  <cp:revision>125</cp:revision>
  <dcterms:created xsi:type="dcterms:W3CDTF">2014-11-07T09:38:02Z</dcterms:created>
  <dcterms:modified xsi:type="dcterms:W3CDTF">2015-12-16T08:23:29Z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