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slides/slide29.xml" ContentType="application/vnd.openxmlformats-officedocument.presentationml.slide+xml"/>
  <Override PartName="/ppt/slides/slide30.xml" ContentType="application/vnd.openxmlformats-officedocument.presentationml.slide+xml"/>
  <Override PartName="/ppt/presentation.xml" ContentType="application/vnd.openxmlformats-officedocument.presentationml.presentation.main+xml"/>
  <Override PartName="/ppt/slides/slide2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s/slide27.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xml" ContentType="application/vnd.openxmlformats-officedocument.presentationml.slideMaster+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58.xml" ContentType="application/vnd.openxmlformats-officedocument.presentationml.slideLayout+xml"/>
  <Override PartName="/ppt/slideLayouts/slideLayout55.xml" ContentType="application/vnd.openxmlformats-officedocument.presentationml.slideLayout+xml"/>
  <Override PartName="/ppt/slideLayouts/slideLayout60.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5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71.xml" ContentType="application/vnd.openxmlformats-officedocument.presentationml.slideLayout+xml"/>
  <Override PartName="/ppt/slideLayouts/slideLayout75.xml" ContentType="application/vnd.openxmlformats-officedocument.presentationml.slideLayout+xml"/>
  <Override PartName="/ppt/slideLayouts/slideLayout67.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64.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3.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44" r:id="rId7"/>
  </p:sldMasterIdLst>
  <p:notesMasterIdLst>
    <p:notesMasterId r:id="rId38"/>
  </p:notesMasterIdLst>
  <p:sldIdLst>
    <p:sldId id="257" r:id="rId8"/>
    <p:sldId id="256" r:id="rId9"/>
    <p:sldId id="290" r:id="rId10"/>
    <p:sldId id="258" r:id="rId11"/>
    <p:sldId id="259" r:id="rId12"/>
    <p:sldId id="260" r:id="rId13"/>
    <p:sldId id="261" r:id="rId14"/>
    <p:sldId id="262" r:id="rId15"/>
    <p:sldId id="263" r:id="rId16"/>
    <p:sldId id="265" r:id="rId17"/>
    <p:sldId id="266" r:id="rId18"/>
    <p:sldId id="267" r:id="rId19"/>
    <p:sldId id="268" r:id="rId20"/>
    <p:sldId id="269" r:id="rId21"/>
    <p:sldId id="272" r:id="rId22"/>
    <p:sldId id="288" r:id="rId23"/>
    <p:sldId id="282" r:id="rId24"/>
    <p:sldId id="294" r:id="rId25"/>
    <p:sldId id="295" r:id="rId26"/>
    <p:sldId id="276" r:id="rId27"/>
    <p:sldId id="297" r:id="rId28"/>
    <p:sldId id="298" r:id="rId29"/>
    <p:sldId id="278" r:id="rId30"/>
    <p:sldId id="300" r:id="rId31"/>
    <p:sldId id="301" r:id="rId32"/>
    <p:sldId id="302" r:id="rId33"/>
    <p:sldId id="303" r:id="rId34"/>
    <p:sldId id="304" r:id="rId35"/>
    <p:sldId id="305" r:id="rId36"/>
    <p:sldId id="293"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29" autoAdjust="0"/>
  </p:normalViewPr>
  <p:slideViewPr>
    <p:cSldViewPr>
      <p:cViewPr varScale="1">
        <p:scale>
          <a:sx n="95" d="100"/>
          <a:sy n="95" d="100"/>
        </p:scale>
        <p:origin x="-20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ustomXml" Target="../customXml/item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0" Type="http://schemas.openxmlformats.org/officeDocument/2006/relationships/slide" Target="slides/slide13.xml"/><Relationship Id="rId4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E37AF-8744-47AA-B964-C13DB31B4D2D}" type="datetimeFigureOut">
              <a:rPr lang="tr-TR" smtClean="0"/>
              <a:t>16.12.2015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D5C5E-E12D-4C22-AC42-B21B5D15FE7F}" type="slidenum">
              <a:rPr lang="tr-TR" smtClean="0"/>
              <a:t>‹#›</a:t>
            </a:fld>
            <a:endParaRPr lang="tr-TR"/>
          </a:p>
        </p:txBody>
      </p:sp>
    </p:spTree>
    <p:extLst>
      <p:ext uri="{BB962C8B-B14F-4D97-AF65-F5344CB8AC3E}">
        <p14:creationId xmlns:p14="http://schemas.microsoft.com/office/powerpoint/2010/main" val="327292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----izleme sisteminin tasarlanması aşamasında yararlanılan hidroloji</a:t>
            </a:r>
            <a:r>
              <a:rPr lang="tr-TR" baseline="0" dirty="0" smtClean="0"/>
              <a:t> bilgilerine  bağlıdır.</a:t>
            </a:r>
            <a:endParaRPr lang="tr-TR" dirty="0" smtClean="0"/>
          </a:p>
          <a:p>
            <a:r>
              <a:rPr lang="tr-TR" dirty="0" smtClean="0"/>
              <a:t>izleme sisteminin tasarlanması ve kurulması ile izleme programının uygulanması, genel bir hidrojeolojik tanımlamanın ötesinde </a:t>
            </a:r>
          </a:p>
          <a:p>
            <a:r>
              <a:rPr lang="tr-TR" dirty="0" smtClean="0"/>
              <a:t>Yeraltı Suyu İzleme Sistemi (YİS) tasarlanması, kurulması ve izleme sistemi kurulduktan sonra etkin bir izleme programının uygulanabilmesi için öncelikle </a:t>
            </a:r>
            <a:endParaRPr lang="tr-TR" dirty="0"/>
          </a:p>
        </p:txBody>
      </p:sp>
      <p:sp>
        <p:nvSpPr>
          <p:cNvPr id="4" name="Slayt Numarası Yer Tutucusu 3"/>
          <p:cNvSpPr>
            <a:spLocks noGrp="1"/>
          </p:cNvSpPr>
          <p:nvPr>
            <p:ph type="sldNum" sz="quarter" idx="10"/>
          </p:nvPr>
        </p:nvSpPr>
        <p:spPr/>
        <p:txBody>
          <a:bodyPr/>
          <a:lstStyle/>
          <a:p>
            <a:fld id="{852D7510-6F90-436C-83CD-0C7304B64258}" type="slidenum">
              <a:rPr lang="tr-TR" smtClean="0">
                <a:solidFill>
                  <a:prstClr val="black"/>
                </a:solidFill>
              </a:rPr>
              <a:pPr/>
              <a:t>4</a:t>
            </a:fld>
            <a:endParaRPr lang="tr-TR">
              <a:solidFill>
                <a:prstClr val="black"/>
              </a:solidFill>
            </a:endParaRPr>
          </a:p>
        </p:txBody>
      </p:sp>
    </p:spTree>
    <p:extLst>
      <p:ext uri="{BB962C8B-B14F-4D97-AF65-F5344CB8AC3E}">
        <p14:creationId xmlns:p14="http://schemas.microsoft.com/office/powerpoint/2010/main" val="1645886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err="1" smtClean="0"/>
              <a:t>Beslenim</a:t>
            </a:r>
            <a:r>
              <a:rPr lang="tr-TR" sz="1200" dirty="0" smtClean="0"/>
              <a:t> (yağış, yüzeysel akış, yüzey suları, sulama suyu, </a:t>
            </a:r>
            <a:r>
              <a:rPr lang="tr-TR" sz="1200" dirty="0" err="1" smtClean="0"/>
              <a:t>akiferler</a:t>
            </a:r>
            <a:r>
              <a:rPr lang="tr-TR" sz="1200" dirty="0" smtClean="0"/>
              <a:t> arası akım, havza dışı, yapay </a:t>
            </a:r>
            <a:r>
              <a:rPr lang="tr-TR" sz="1200" dirty="0" err="1" smtClean="0"/>
              <a:t>beslenim</a:t>
            </a:r>
            <a:r>
              <a:rPr lang="tr-TR" sz="1200" dirty="0" smtClean="0"/>
              <a:t>) - boşalım (kaynak, buharlaşma-terleme, kuyular, </a:t>
            </a:r>
            <a:r>
              <a:rPr lang="tr-TR" sz="1200" dirty="0" err="1" smtClean="0"/>
              <a:t>akiferler</a:t>
            </a:r>
            <a:r>
              <a:rPr lang="tr-TR" sz="1200" dirty="0" smtClean="0"/>
              <a:t> arası etkileşim) parametrelerinin belirlenmesi</a:t>
            </a:r>
          </a:p>
          <a:p>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yeraltı suyu akım sisteminin tanımlanması. Bu amaçla çevresel izotop ve doğal/yapay izleyicilerden yararlanılması </a:t>
            </a:r>
          </a:p>
          <a:p>
            <a:endParaRPr lang="tr-TR" dirty="0"/>
          </a:p>
        </p:txBody>
      </p:sp>
      <p:sp>
        <p:nvSpPr>
          <p:cNvPr id="4" name="Slayt Numarası Yer Tutucusu 3"/>
          <p:cNvSpPr>
            <a:spLocks noGrp="1"/>
          </p:cNvSpPr>
          <p:nvPr>
            <p:ph type="sldNum" sz="quarter" idx="10"/>
          </p:nvPr>
        </p:nvSpPr>
        <p:spPr/>
        <p:txBody>
          <a:bodyPr/>
          <a:lstStyle/>
          <a:p>
            <a:fld id="{852D7510-6F90-436C-83CD-0C7304B64258}" type="slidenum">
              <a:rPr lang="tr-TR" smtClean="0">
                <a:solidFill>
                  <a:prstClr val="black"/>
                </a:solidFill>
              </a:rPr>
              <a:pPr/>
              <a:t>13</a:t>
            </a:fld>
            <a:endParaRPr lang="tr-TR">
              <a:solidFill>
                <a:prstClr val="black"/>
              </a:solidFill>
            </a:endParaRPr>
          </a:p>
        </p:txBody>
      </p:sp>
    </p:spTree>
    <p:extLst>
      <p:ext uri="{BB962C8B-B14F-4D97-AF65-F5344CB8AC3E}">
        <p14:creationId xmlns:p14="http://schemas.microsoft.com/office/powerpoint/2010/main" val="366810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Kavram </a:t>
            </a:r>
            <a:r>
              <a:rPr lang="tr-TR" dirty="0" err="1" smtClean="0"/>
              <a:t>mod</a:t>
            </a:r>
            <a:r>
              <a:rPr lang="tr-TR" dirty="0" smtClean="0"/>
              <a:t>. Oluş. Kütleler belirlendikten sonra </a:t>
            </a:r>
            <a:r>
              <a:rPr lang="tr-TR" dirty="0" err="1" smtClean="0"/>
              <a:t>izl</a:t>
            </a:r>
            <a:r>
              <a:rPr lang="tr-TR" dirty="0" smtClean="0"/>
              <a:t> </a:t>
            </a:r>
            <a:r>
              <a:rPr lang="tr-TR" dirty="0" err="1" smtClean="0"/>
              <a:t>prog</a:t>
            </a:r>
            <a:r>
              <a:rPr lang="tr-TR" dirty="0" smtClean="0"/>
              <a:t> tasarlanırken.. İzleme </a:t>
            </a:r>
            <a:r>
              <a:rPr lang="tr-TR" dirty="0" err="1" smtClean="0"/>
              <a:t>nokt</a:t>
            </a:r>
            <a:r>
              <a:rPr lang="tr-TR" dirty="0" smtClean="0"/>
              <a:t> </a:t>
            </a:r>
            <a:r>
              <a:rPr lang="tr-TR" dirty="0" err="1" smtClean="0"/>
              <a:t>belirlnemesi</a:t>
            </a:r>
            <a:r>
              <a:rPr lang="tr-TR" dirty="0" smtClean="0"/>
              <a:t>…</a:t>
            </a:r>
            <a:endParaRPr lang="tr-TR" dirty="0"/>
          </a:p>
        </p:txBody>
      </p:sp>
      <p:sp>
        <p:nvSpPr>
          <p:cNvPr id="4" name="Slayt Numarası Yer Tutucusu 3"/>
          <p:cNvSpPr>
            <a:spLocks noGrp="1"/>
          </p:cNvSpPr>
          <p:nvPr>
            <p:ph type="sldNum" sz="quarter" idx="10"/>
          </p:nvPr>
        </p:nvSpPr>
        <p:spPr/>
        <p:txBody>
          <a:bodyPr/>
          <a:lstStyle/>
          <a:p>
            <a:fld id="{8C2D5C5E-E12D-4C22-AC42-B21B5D15FE7F}" type="slidenum">
              <a:rPr lang="tr-TR" smtClean="0"/>
              <a:t>15</a:t>
            </a:fld>
            <a:endParaRPr lang="tr-TR"/>
          </a:p>
        </p:txBody>
      </p:sp>
    </p:spTree>
    <p:extLst>
      <p:ext uri="{BB962C8B-B14F-4D97-AF65-F5344CB8AC3E}">
        <p14:creationId xmlns:p14="http://schemas.microsoft.com/office/powerpoint/2010/main" val="3621222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Bu parametrelerin</a:t>
            </a:r>
            <a:r>
              <a:rPr lang="tr-TR" sz="1200" kern="1200" baseline="0" dirty="0" smtClean="0">
                <a:solidFill>
                  <a:schemeClr val="tx1"/>
                </a:solidFill>
                <a:effectLst/>
                <a:latin typeface="+mn-lt"/>
                <a:ea typeface="+mn-ea"/>
                <a:cs typeface="+mn-cs"/>
              </a:rPr>
              <a:t> dışında </a:t>
            </a:r>
            <a:r>
              <a:rPr lang="tr-TR" sz="1200" kern="1200" dirty="0" smtClean="0">
                <a:solidFill>
                  <a:schemeClr val="tx1"/>
                </a:solidFill>
                <a:effectLst/>
                <a:latin typeface="+mn-lt"/>
                <a:ea typeface="+mn-ea"/>
                <a:cs typeface="+mn-cs"/>
              </a:rPr>
              <a:t>bir dizi başlıca iyonlar ve az rastlananlar iyon gibi parametreler SÇD tarafından resmi olarak şart koşulmamıştır ancak Madde 5 risk değerlendirme ve kavramsal modelleri doğrulamada yardımcı olabilir. Seçici determinantlar (ör: ağır metaller ve ilgili temel radyo </a:t>
            </a:r>
            <a:r>
              <a:rPr lang="tr-TR" sz="1200" kern="1200" dirty="0" err="1" smtClean="0">
                <a:solidFill>
                  <a:schemeClr val="tx1"/>
                </a:solidFill>
                <a:effectLst/>
                <a:latin typeface="+mn-lt"/>
                <a:ea typeface="+mn-ea"/>
                <a:cs typeface="+mn-cs"/>
              </a:rPr>
              <a:t>nüklitleri</a:t>
            </a:r>
            <a:r>
              <a:rPr lang="tr-TR" sz="1200" kern="1200" dirty="0" smtClean="0">
                <a:solidFill>
                  <a:schemeClr val="tx1"/>
                </a:solidFill>
                <a:effectLst/>
                <a:latin typeface="+mn-lt"/>
                <a:ea typeface="+mn-ea"/>
                <a:cs typeface="+mn-cs"/>
              </a:rPr>
              <a:t>) doğal </a:t>
            </a:r>
            <a:r>
              <a:rPr lang="tr-TR" sz="1200" kern="1200" dirty="0" err="1" smtClean="0">
                <a:solidFill>
                  <a:schemeClr val="tx1"/>
                </a:solidFill>
                <a:effectLst/>
                <a:latin typeface="+mn-lt"/>
                <a:ea typeface="+mn-ea"/>
                <a:cs typeface="+mn-cs"/>
              </a:rPr>
              <a:t>zemindeğer</a:t>
            </a:r>
            <a:r>
              <a:rPr lang="tr-TR" sz="1200" kern="1200" dirty="0" smtClean="0">
                <a:solidFill>
                  <a:schemeClr val="tx1"/>
                </a:solidFill>
                <a:effectLst/>
                <a:latin typeface="+mn-lt"/>
                <a:ea typeface="+mn-ea"/>
                <a:cs typeface="+mn-cs"/>
              </a:rPr>
              <a:t> düzeylerini değerlendirmede gerekli olacaktır. </a:t>
            </a:r>
          </a:p>
          <a:p>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Ayrıca yeraltı suyunun kimyasal bileşimindeki (dönemsel) değişkenleri ve eğilimleri yorumlamak amacıyla, tüm sahalardaki su seviyesinin izlenmesi de gereklidir.</a:t>
            </a:r>
          </a:p>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18</a:t>
            </a:fld>
            <a:endParaRPr lang="tr-TR">
              <a:solidFill>
                <a:prstClr val="black"/>
              </a:solidFill>
            </a:endParaRPr>
          </a:p>
        </p:txBody>
      </p:sp>
    </p:spTree>
    <p:extLst>
      <p:ext uri="{BB962C8B-B14F-4D97-AF65-F5344CB8AC3E}">
        <p14:creationId xmlns:p14="http://schemas.microsoft.com/office/powerpoint/2010/main" val="1570161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i="1" kern="1200" dirty="0" smtClean="0">
                <a:solidFill>
                  <a:schemeClr val="tx1"/>
                </a:solidFill>
                <a:effectLst/>
                <a:latin typeface="+mn-lt"/>
                <a:ea typeface="+mn-ea"/>
                <a:cs typeface="+mn-cs"/>
              </a:rPr>
              <a:t>Uygun saha türleri: </a:t>
            </a:r>
            <a:r>
              <a:rPr lang="tr-TR" sz="1200" kern="1200" dirty="0" smtClean="0">
                <a:solidFill>
                  <a:schemeClr val="tx1"/>
                </a:solidFill>
                <a:effectLst/>
                <a:latin typeface="+mn-lt"/>
                <a:ea typeface="+mn-ea"/>
                <a:cs typeface="+mn-cs"/>
              </a:rPr>
              <a:t>Büyük miktarda çıkarılan sular ve kaynaklar uygun örnekleme sahaları oluşturabilir---- sığ </a:t>
            </a:r>
            <a:r>
              <a:rPr lang="tr-TR" sz="1200" kern="1200" dirty="0" err="1" smtClean="0">
                <a:solidFill>
                  <a:schemeClr val="tx1"/>
                </a:solidFill>
                <a:effectLst/>
                <a:latin typeface="+mn-lt"/>
                <a:ea typeface="+mn-ea"/>
                <a:cs typeface="+mn-cs"/>
              </a:rPr>
              <a:t>akiferlerinde</a:t>
            </a:r>
            <a:r>
              <a:rPr lang="tr-TR" sz="1200" kern="1200" dirty="0" smtClean="0">
                <a:solidFill>
                  <a:schemeClr val="tx1"/>
                </a:solidFill>
                <a:effectLst/>
                <a:latin typeface="+mn-lt"/>
                <a:ea typeface="+mn-ea"/>
                <a:cs typeface="+mn-cs"/>
              </a:rPr>
              <a:t> -----Yeraltı suyunun yüzey suyu izlediği akışa önemli ölçüde katkıda bulunduğu bazı hidrojeolojik sistemlerde, yüzey suyunun numunesinin alınması temsil niteliği taşıyan bir yeraltı suyu numunesi sağlayabilir.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i="1" kern="1200" dirty="0" smtClean="0">
                <a:solidFill>
                  <a:schemeClr val="tx1"/>
                </a:solidFill>
                <a:effectLst/>
                <a:latin typeface="+mn-lt"/>
                <a:ea typeface="+mn-ea"/>
                <a:cs typeface="+mn-cs"/>
              </a:rPr>
              <a:t>Temsil edebilirlik: </a:t>
            </a:r>
            <a:r>
              <a:rPr lang="tr-TR" sz="1200" kern="1200" dirty="0" smtClean="0">
                <a:solidFill>
                  <a:schemeClr val="tx1"/>
                </a:solidFill>
                <a:effectLst/>
                <a:latin typeface="+mn-lt"/>
                <a:ea typeface="+mn-ea"/>
                <a:cs typeface="+mn-cs"/>
              </a:rPr>
              <a:t>bazı </a:t>
            </a:r>
            <a:r>
              <a:rPr lang="tr-TR" sz="1200" kern="1200" dirty="0" err="1" smtClean="0">
                <a:solidFill>
                  <a:schemeClr val="tx1"/>
                </a:solidFill>
                <a:effectLst/>
                <a:latin typeface="+mn-lt"/>
                <a:ea typeface="+mn-ea"/>
                <a:cs typeface="+mn-cs"/>
              </a:rPr>
              <a:t>akifer</a:t>
            </a:r>
            <a:r>
              <a:rPr lang="tr-TR" sz="1200" kern="1200" dirty="0" smtClean="0">
                <a:solidFill>
                  <a:schemeClr val="tx1"/>
                </a:solidFill>
                <a:effectLst/>
                <a:latin typeface="+mn-lt"/>
                <a:ea typeface="+mn-ea"/>
                <a:cs typeface="+mn-cs"/>
              </a:rPr>
              <a:t> sistemlerinde, katmanlaşma meydana gelebilir. Bu durumda, izleme noktalarının yeri, yeraltı sularının kirlenmeye karşı en duyarlı olan kısımları üzerinde odaklandırılmalıdır. Bu genellikle üst kısımlarda görülür. Ancak, yeraltı suyunun geneline yönelik olarak kirleticilerin dağılımı hakkında temsil edici bir değerlendirme sağlamak için yeraltı suyu kütlesinin diğer kısımlarında ek izlemeler yapmak gerekmektedir.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kirleticilerin konsantrasyonu dikey ve yatay doğrultuda önemli farklılıklar gösterebilir. Bir su kütlesi içindeki hidrodinamik ve </a:t>
            </a:r>
            <a:r>
              <a:rPr lang="tr-TR" sz="1200" kern="1200" dirty="0" err="1" smtClean="0">
                <a:solidFill>
                  <a:schemeClr val="tx1"/>
                </a:solidFill>
                <a:effectLst/>
                <a:latin typeface="+mn-lt"/>
                <a:ea typeface="+mn-ea"/>
                <a:cs typeface="+mn-cs"/>
              </a:rPr>
              <a:t>hidro-jeokimyasal</a:t>
            </a:r>
            <a:r>
              <a:rPr lang="tr-TR" sz="1200" kern="1200" dirty="0" smtClean="0">
                <a:solidFill>
                  <a:schemeClr val="tx1"/>
                </a:solidFill>
                <a:effectLst/>
                <a:latin typeface="+mn-lt"/>
                <a:ea typeface="+mn-ea"/>
                <a:cs typeface="+mn-cs"/>
              </a:rPr>
              <a:t> özelliklerde görülen genel değişiklikler kirleticilerin yayılımına ilişkin parametreler üzerinde önemli bir etki oluşturabilir ve izleme sahalarının seçimi esnasında göz önünde bulundurulmalıdır.  </a:t>
            </a:r>
          </a:p>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19</a:t>
            </a:fld>
            <a:endParaRPr lang="tr-TR">
              <a:solidFill>
                <a:prstClr val="black"/>
              </a:solidFill>
            </a:endParaRPr>
          </a:p>
        </p:txBody>
      </p:sp>
    </p:spTree>
    <p:extLst>
      <p:ext uri="{BB962C8B-B14F-4D97-AF65-F5344CB8AC3E}">
        <p14:creationId xmlns:p14="http://schemas.microsoft.com/office/powerpoint/2010/main" val="1570161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i="1" kern="1200" dirty="0" smtClean="0">
                <a:solidFill>
                  <a:schemeClr val="tx1"/>
                </a:solidFill>
                <a:effectLst/>
                <a:latin typeface="+mn-lt"/>
                <a:ea typeface="+mn-ea"/>
                <a:cs typeface="+mn-cs"/>
              </a:rPr>
              <a:t>Bu tablo, kavramsal anlayışın sınırlı olduğu durumlarda yol göstermesi amacıyla izleme sıklıkları konusunda öneride bulunmaktadır. Yeraltı suyu kalitesi ve hidrojeolojik sistem davranışının iyi anlaşıldığı durumlarda gerek duyulursa alternatif izleme aralıkları tercih edilebilir</a:t>
            </a:r>
            <a:r>
              <a:rPr lang="tr-TR" sz="1200" kern="1200" dirty="0" smtClean="0">
                <a:solidFill>
                  <a:schemeClr val="tx1"/>
                </a:solidFill>
                <a:effectLst/>
                <a:latin typeface="+mn-lt"/>
                <a:ea typeface="+mn-ea"/>
                <a:cs typeface="+mn-cs"/>
              </a:rPr>
              <a:t>.</a:t>
            </a:r>
          </a:p>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t>20</a:t>
            </a:fld>
            <a:endParaRPr lang="tr-TR"/>
          </a:p>
        </p:txBody>
      </p:sp>
    </p:spTree>
    <p:extLst>
      <p:ext uri="{BB962C8B-B14F-4D97-AF65-F5344CB8AC3E}">
        <p14:creationId xmlns:p14="http://schemas.microsoft.com/office/powerpoint/2010/main" val="1296025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Baskı yerlerinin iyi bilindiği bu durumlarda, </a:t>
            </a:r>
            <a:r>
              <a:rPr lang="tr-TR" sz="1200" kern="1200" dirty="0" err="1" smtClean="0">
                <a:solidFill>
                  <a:schemeClr val="tx1"/>
                </a:solidFill>
                <a:effectLst/>
                <a:latin typeface="+mn-lt"/>
                <a:ea typeface="+mn-ea"/>
                <a:cs typeface="+mn-cs"/>
              </a:rPr>
              <a:t>Operasyonel</a:t>
            </a:r>
            <a:r>
              <a:rPr lang="tr-TR" sz="1200" kern="1200" dirty="0" smtClean="0">
                <a:solidFill>
                  <a:schemeClr val="tx1"/>
                </a:solidFill>
                <a:effectLst/>
                <a:latin typeface="+mn-lt"/>
                <a:ea typeface="+mn-ea"/>
                <a:cs typeface="+mn-cs"/>
              </a:rPr>
              <a:t> izlemede baskının etkilerin alansal boyutunu değerlendirmede ve kirleticinin akıbetini ve baskı ve alıcı arasındaki ulaşımı belirlemek için, kurulumları her ne kadar pahalı olsa da bazı durumlarda çok-katmanlı örneklemeler kullanılabilir. </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21</a:t>
            </a:fld>
            <a:endParaRPr lang="tr-TR">
              <a:solidFill>
                <a:prstClr val="black"/>
              </a:solidFill>
            </a:endParaRPr>
          </a:p>
        </p:txBody>
      </p:sp>
    </p:spTree>
    <p:extLst>
      <p:ext uri="{BB962C8B-B14F-4D97-AF65-F5344CB8AC3E}">
        <p14:creationId xmlns:p14="http://schemas.microsoft.com/office/powerpoint/2010/main" val="1570161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 </a:t>
            </a:r>
          </a:p>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22</a:t>
            </a:fld>
            <a:endParaRPr lang="tr-TR">
              <a:solidFill>
                <a:prstClr val="black"/>
              </a:solidFill>
            </a:endParaRPr>
          </a:p>
        </p:txBody>
      </p:sp>
    </p:spTree>
    <p:extLst>
      <p:ext uri="{BB962C8B-B14F-4D97-AF65-F5344CB8AC3E}">
        <p14:creationId xmlns:p14="http://schemas.microsoft.com/office/powerpoint/2010/main" val="1570161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Önerilen </a:t>
            </a:r>
            <a:r>
              <a:rPr lang="tr-TR" dirty="0" err="1" smtClean="0"/>
              <a:t>operasyonel</a:t>
            </a:r>
            <a:r>
              <a:rPr lang="tr-TR" baseline="0" dirty="0" smtClean="0"/>
              <a:t> izleme sıklığı </a:t>
            </a:r>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23</a:t>
            </a:fld>
            <a:endParaRPr lang="tr-TR">
              <a:solidFill>
                <a:prstClr val="black"/>
              </a:solidFill>
            </a:endParaRPr>
          </a:p>
        </p:txBody>
      </p:sp>
    </p:spTree>
    <p:extLst>
      <p:ext uri="{BB962C8B-B14F-4D97-AF65-F5344CB8AC3E}">
        <p14:creationId xmlns:p14="http://schemas.microsoft.com/office/powerpoint/2010/main" val="305380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Bir “</a:t>
            </a:r>
            <a:r>
              <a:rPr lang="tr-TR" sz="1200" kern="1200" dirty="0" err="1" smtClean="0">
                <a:solidFill>
                  <a:schemeClr val="tx1"/>
                </a:solidFill>
                <a:effectLst/>
                <a:latin typeface="+mn-lt"/>
                <a:ea typeface="+mn-ea"/>
                <a:cs typeface="+mn-cs"/>
              </a:rPr>
              <a:t>gözetimsel</a:t>
            </a:r>
            <a:r>
              <a:rPr lang="tr-TR" sz="1200" kern="1200" dirty="0" smtClean="0">
                <a:solidFill>
                  <a:schemeClr val="tx1"/>
                </a:solidFill>
                <a:effectLst/>
                <a:latin typeface="+mn-lt"/>
                <a:ea typeface="+mn-ea"/>
                <a:cs typeface="+mn-cs"/>
              </a:rPr>
              <a:t> izleme” programının aşağıdakileri gerçekleştirmesi gerekmektedir:</a:t>
            </a:r>
          </a:p>
          <a:p>
            <a:r>
              <a:rPr lang="tr-TR" sz="1200" kern="1200" dirty="0" smtClean="0">
                <a:solidFill>
                  <a:schemeClr val="tx1"/>
                </a:solidFill>
                <a:effectLst/>
                <a:latin typeface="+mn-lt"/>
                <a:ea typeface="+mn-ea"/>
                <a:cs typeface="+mn-cs"/>
              </a:rPr>
              <a:t> </a:t>
            </a:r>
          </a:p>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24</a:t>
            </a:fld>
            <a:endParaRPr lang="tr-TR">
              <a:solidFill>
                <a:prstClr val="black"/>
              </a:solidFill>
            </a:endParaRPr>
          </a:p>
        </p:txBody>
      </p:sp>
    </p:spTree>
    <p:extLst>
      <p:ext uri="{BB962C8B-B14F-4D97-AF65-F5344CB8AC3E}">
        <p14:creationId xmlns:p14="http://schemas.microsoft.com/office/powerpoint/2010/main" val="1570161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SÇD, su ortamını bir süreklilik olarak değerlendirmektedir. Bu husus, yeraltı suyu durumu tanımlamasında ve yeraltı suyunun akışın sürdürülmesi, bağımlı yüzey sularının akış, kalite ve ekolojisinin korunmasında yeraltı suyunun taşıdığı önemin farkına varılması süresinde ortaya konulmuştur. </a:t>
            </a:r>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solidFill>
                  <a:prstClr val="black"/>
                </a:solidFill>
              </a:rPr>
              <a:pPr/>
              <a:t>25</a:t>
            </a:fld>
            <a:endParaRPr lang="tr-TR">
              <a:solidFill>
                <a:prstClr val="black"/>
              </a:solidFill>
            </a:endParaRPr>
          </a:p>
        </p:txBody>
      </p:sp>
    </p:spTree>
    <p:extLst>
      <p:ext uri="{BB962C8B-B14F-4D97-AF65-F5344CB8AC3E}">
        <p14:creationId xmlns:p14="http://schemas.microsoft.com/office/powerpoint/2010/main" val="157016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Kavramsal model olarak adlandırılmaktadır.</a:t>
            </a:r>
            <a:endParaRPr lang="tr-TR" dirty="0"/>
          </a:p>
        </p:txBody>
      </p:sp>
      <p:sp>
        <p:nvSpPr>
          <p:cNvPr id="4" name="Slayt Numarası Yer Tutucusu 3"/>
          <p:cNvSpPr>
            <a:spLocks noGrp="1"/>
          </p:cNvSpPr>
          <p:nvPr>
            <p:ph type="sldNum" sz="quarter" idx="10"/>
          </p:nvPr>
        </p:nvSpPr>
        <p:spPr/>
        <p:txBody>
          <a:bodyPr/>
          <a:lstStyle/>
          <a:p>
            <a:fld id="{8C2D5C5E-E12D-4C22-AC42-B21B5D15FE7F}" type="slidenum">
              <a:rPr lang="tr-TR" smtClean="0"/>
              <a:t>5</a:t>
            </a:fld>
            <a:endParaRPr lang="tr-TR"/>
          </a:p>
        </p:txBody>
      </p:sp>
    </p:spTree>
    <p:extLst>
      <p:ext uri="{BB962C8B-B14F-4D97-AF65-F5344CB8AC3E}">
        <p14:creationId xmlns:p14="http://schemas.microsoft.com/office/powerpoint/2010/main" val="4081000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C2D5C5E-E12D-4C22-AC42-B21B5D15FE7F}" type="slidenum">
              <a:rPr lang="tr-TR" smtClean="0"/>
              <a:t>27</a:t>
            </a:fld>
            <a:endParaRPr lang="tr-TR"/>
          </a:p>
        </p:txBody>
      </p:sp>
    </p:spTree>
    <p:extLst>
      <p:ext uri="{BB962C8B-B14F-4D97-AF65-F5344CB8AC3E}">
        <p14:creationId xmlns:p14="http://schemas.microsoft.com/office/powerpoint/2010/main" val="14066203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Sıklık: </a:t>
            </a:r>
            <a:r>
              <a:rPr lang="tr-TR" sz="1200" dirty="0" err="1" smtClean="0"/>
              <a:t>beslenimdeki</a:t>
            </a:r>
            <a:r>
              <a:rPr lang="tr-TR" sz="1200" dirty="0" smtClean="0"/>
              <a:t> kısa dönem ve uzun dönem değişiklikler</a:t>
            </a:r>
            <a:endParaRPr lang="tr-TR" dirty="0"/>
          </a:p>
        </p:txBody>
      </p:sp>
      <p:sp>
        <p:nvSpPr>
          <p:cNvPr id="4" name="Slayt Numarası Yer Tutucusu 3"/>
          <p:cNvSpPr>
            <a:spLocks noGrp="1"/>
          </p:cNvSpPr>
          <p:nvPr>
            <p:ph type="sldNum" sz="quarter" idx="10"/>
          </p:nvPr>
        </p:nvSpPr>
        <p:spPr/>
        <p:txBody>
          <a:bodyPr/>
          <a:lstStyle/>
          <a:p>
            <a:fld id="{8C2D5C5E-E12D-4C22-AC42-B21B5D15FE7F}" type="slidenum">
              <a:rPr lang="tr-TR" smtClean="0"/>
              <a:t>29</a:t>
            </a:fld>
            <a:endParaRPr lang="tr-TR"/>
          </a:p>
        </p:txBody>
      </p:sp>
    </p:spTree>
    <p:extLst>
      <p:ext uri="{BB962C8B-B14F-4D97-AF65-F5344CB8AC3E}">
        <p14:creationId xmlns:p14="http://schemas.microsoft.com/office/powerpoint/2010/main" val="265135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MEVCUT</a:t>
            </a:r>
            <a:r>
              <a:rPr lang="tr-TR" baseline="0" dirty="0" smtClean="0"/>
              <a:t> TOPOĞRAFYA… VERİLERİ SÜREKLİ OLARAK GÜNCELLENMELİDİR.</a:t>
            </a:r>
            <a:endParaRPr lang="tr-TR" dirty="0"/>
          </a:p>
        </p:txBody>
      </p:sp>
      <p:sp>
        <p:nvSpPr>
          <p:cNvPr id="4" name="Slayt Numarası Yer Tutucusu 3"/>
          <p:cNvSpPr>
            <a:spLocks noGrp="1"/>
          </p:cNvSpPr>
          <p:nvPr>
            <p:ph type="sldNum" sz="quarter" idx="10"/>
          </p:nvPr>
        </p:nvSpPr>
        <p:spPr/>
        <p:txBody>
          <a:bodyPr/>
          <a:lstStyle/>
          <a:p>
            <a:fld id="{852D7510-6F90-436C-83CD-0C7304B64258}" type="slidenum">
              <a:rPr lang="tr-TR" smtClean="0">
                <a:solidFill>
                  <a:prstClr val="black"/>
                </a:solidFill>
              </a:rPr>
              <a:pPr/>
              <a:t>6</a:t>
            </a:fld>
            <a:endParaRPr lang="tr-TR">
              <a:solidFill>
                <a:prstClr val="black"/>
              </a:solidFill>
            </a:endParaRPr>
          </a:p>
        </p:txBody>
      </p:sp>
    </p:spTree>
    <p:extLst>
      <p:ext uri="{BB962C8B-B14F-4D97-AF65-F5344CB8AC3E}">
        <p14:creationId xmlns:p14="http://schemas.microsoft.com/office/powerpoint/2010/main" val="4258705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t>7</a:t>
            </a:fld>
            <a:endParaRPr lang="tr-TR"/>
          </a:p>
        </p:txBody>
      </p:sp>
    </p:spTree>
    <p:extLst>
      <p:ext uri="{BB962C8B-B14F-4D97-AF65-F5344CB8AC3E}">
        <p14:creationId xmlns:p14="http://schemas.microsoft.com/office/powerpoint/2010/main" val="309604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Yerel boyutta bir kavramsal anlayış geliştirilirken yerel hidrojeolojik ve çevresel koşullar hakkında bilgi sahibi olunması gerekmektedir. Bu bilgiler aşağıdakileri kapsamaktadır:</a:t>
            </a:r>
          </a:p>
          <a:p>
            <a:endParaRPr lang="tr-TR" dirty="0"/>
          </a:p>
        </p:txBody>
      </p:sp>
      <p:sp>
        <p:nvSpPr>
          <p:cNvPr id="4" name="Slayt Numarası Yer Tutucusu 3"/>
          <p:cNvSpPr>
            <a:spLocks noGrp="1"/>
          </p:cNvSpPr>
          <p:nvPr>
            <p:ph type="sldNum" sz="quarter" idx="10"/>
          </p:nvPr>
        </p:nvSpPr>
        <p:spPr/>
        <p:txBody>
          <a:bodyPr/>
          <a:lstStyle/>
          <a:p>
            <a:fld id="{628BCDA9-4DAC-43FC-98AD-0855B38CA812}" type="slidenum">
              <a:rPr lang="tr-TR" smtClean="0"/>
              <a:t>8</a:t>
            </a:fld>
            <a:endParaRPr lang="tr-TR"/>
          </a:p>
        </p:txBody>
      </p:sp>
    </p:spTree>
    <p:extLst>
      <p:ext uri="{BB962C8B-B14F-4D97-AF65-F5344CB8AC3E}">
        <p14:creationId xmlns:p14="http://schemas.microsoft.com/office/powerpoint/2010/main" val="2147107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lgn="just">
              <a:buNone/>
            </a:pPr>
            <a:r>
              <a:rPr lang="tr-TR" b="1" dirty="0" smtClean="0"/>
              <a:t>gerçek hidrojeolojik sistemi yansıtmaktan çok uzak olabilir.</a:t>
            </a:r>
            <a:r>
              <a:rPr lang="tr-TR" dirty="0" smtClean="0"/>
              <a:t> </a:t>
            </a:r>
          </a:p>
          <a:p>
            <a:pPr marL="0" indent="0" algn="just">
              <a:buNone/>
            </a:pPr>
            <a:r>
              <a:rPr lang="tr-TR" dirty="0" smtClean="0"/>
              <a:t>	Detaylı ve temsil gücü daha fazla olan yeni kavramsal modellerin geliştirilmesinde, çalışma programının belirlenmesinde, veri üretme, türetme ve değerlendirme çalışmalarının yönlendirilmesinde kullanılacak bir kılavuz niteliği taşımaktadır.</a:t>
            </a:r>
          </a:p>
          <a:p>
            <a:endParaRPr lang="tr-TR" dirty="0"/>
          </a:p>
        </p:txBody>
      </p:sp>
      <p:sp>
        <p:nvSpPr>
          <p:cNvPr id="4" name="Slayt Numarası Yer Tutucusu 3"/>
          <p:cNvSpPr>
            <a:spLocks noGrp="1"/>
          </p:cNvSpPr>
          <p:nvPr>
            <p:ph type="sldNum" sz="quarter" idx="10"/>
          </p:nvPr>
        </p:nvSpPr>
        <p:spPr/>
        <p:txBody>
          <a:bodyPr/>
          <a:lstStyle/>
          <a:p>
            <a:fld id="{8C2D5C5E-E12D-4C22-AC42-B21B5D15FE7F}" type="slidenum">
              <a:rPr lang="tr-TR" smtClean="0"/>
              <a:t>9</a:t>
            </a:fld>
            <a:endParaRPr lang="tr-TR"/>
          </a:p>
        </p:txBody>
      </p:sp>
    </p:spTree>
    <p:extLst>
      <p:ext uri="{BB962C8B-B14F-4D97-AF65-F5344CB8AC3E}">
        <p14:creationId xmlns:p14="http://schemas.microsoft.com/office/powerpoint/2010/main" val="200316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rgbClr val="C00000"/>
                </a:solidFill>
              </a:rPr>
              <a:t>Mevcut verilerin derlenmesi:  </a:t>
            </a:r>
            <a:r>
              <a:rPr lang="tr-TR" sz="1200" dirty="0" err="1" smtClean="0">
                <a:solidFill>
                  <a:srgbClr val="C00000"/>
                </a:solidFill>
              </a:rPr>
              <a:t>topoğrafik</a:t>
            </a:r>
            <a:r>
              <a:rPr lang="tr-TR" sz="1200" dirty="0" smtClean="0">
                <a:solidFill>
                  <a:srgbClr val="C00000"/>
                </a:solidFill>
              </a:rPr>
              <a:t> haritalar, uydu görüntüleri, hava fotoğrafları, jeoloji, jeomorfoloji, jeofizik, hidroloji, hidrojeoloji, kuyu </a:t>
            </a:r>
            <a:r>
              <a:rPr lang="tr-TR" sz="1200" dirty="0" err="1" smtClean="0">
                <a:solidFill>
                  <a:srgbClr val="C00000"/>
                </a:solidFill>
              </a:rPr>
              <a:t>logları</a:t>
            </a:r>
            <a:r>
              <a:rPr lang="tr-TR" sz="1200" dirty="0" smtClean="0">
                <a:solidFill>
                  <a:srgbClr val="C00000"/>
                </a:solidFill>
              </a:rPr>
              <a:t>, vb.</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rgbClr val="C00000"/>
                </a:solidFill>
              </a:rPr>
              <a:t>Sistemin sınır koşullarının belirlenmesi : drenaj sınırı, alansal yayılım, düşey yön, </a:t>
            </a:r>
            <a:r>
              <a:rPr lang="tr-TR" sz="1200" dirty="0" err="1" smtClean="0">
                <a:solidFill>
                  <a:srgbClr val="C00000"/>
                </a:solidFill>
              </a:rPr>
              <a:t>vb</a:t>
            </a:r>
            <a:endParaRPr lang="tr-TR" sz="1200" dirty="0" smtClean="0">
              <a:solidFill>
                <a:srgbClr val="C00000"/>
              </a:solidFill>
            </a:endParaRPr>
          </a:p>
          <a:p>
            <a:endParaRPr lang="tr-TR" sz="1200" dirty="0" smtClean="0">
              <a:solidFill>
                <a:srgbClr val="C00000"/>
              </a:solidFill>
            </a:endParaRPr>
          </a:p>
          <a:p>
            <a:r>
              <a:rPr lang="tr-TR" sz="1200" dirty="0" smtClean="0">
                <a:solidFill>
                  <a:srgbClr val="C00000"/>
                </a:solidFill>
              </a:rPr>
              <a:t>jeolojik birimler:</a:t>
            </a:r>
            <a:r>
              <a:rPr lang="tr-TR" sz="1200" baseline="0" dirty="0" smtClean="0">
                <a:solidFill>
                  <a:srgbClr val="C00000"/>
                </a:solidFill>
              </a:rPr>
              <a:t> </a:t>
            </a:r>
            <a:r>
              <a:rPr lang="tr-TR" sz="1200" dirty="0" smtClean="0">
                <a:solidFill>
                  <a:srgbClr val="C00000"/>
                </a:solidFill>
              </a:rPr>
              <a:t> geçirimli, geçirimsiz, yarı geçirimli, vb. </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rgbClr val="C00000"/>
                </a:solidFill>
              </a:rPr>
              <a:t>------ve bunların şematik gösterimi (CBS tabanlı), </a:t>
            </a:r>
          </a:p>
          <a:p>
            <a:r>
              <a:rPr lang="tr-TR" sz="1200" dirty="0" smtClean="0">
                <a:solidFill>
                  <a:srgbClr val="C00000"/>
                </a:solidFill>
              </a:rPr>
              <a:t>TDS toplam çözünmüş katılar</a:t>
            </a:r>
            <a:endParaRPr lang="tr-TR" dirty="0">
              <a:solidFill>
                <a:srgbClr val="C00000"/>
              </a:solidFill>
            </a:endParaRPr>
          </a:p>
        </p:txBody>
      </p:sp>
      <p:sp>
        <p:nvSpPr>
          <p:cNvPr id="4" name="Slayt Numarası Yer Tutucusu 3"/>
          <p:cNvSpPr>
            <a:spLocks noGrp="1"/>
          </p:cNvSpPr>
          <p:nvPr>
            <p:ph type="sldNum" sz="quarter" idx="10"/>
          </p:nvPr>
        </p:nvSpPr>
        <p:spPr/>
        <p:txBody>
          <a:bodyPr/>
          <a:lstStyle/>
          <a:p>
            <a:fld id="{852D7510-6F90-436C-83CD-0C7304B64258}" type="slidenum">
              <a:rPr lang="tr-TR" smtClean="0">
                <a:solidFill>
                  <a:prstClr val="black"/>
                </a:solidFill>
              </a:rPr>
              <a:pPr/>
              <a:t>10</a:t>
            </a:fld>
            <a:endParaRPr lang="tr-TR">
              <a:solidFill>
                <a:prstClr val="black"/>
              </a:solidFill>
            </a:endParaRPr>
          </a:p>
        </p:txBody>
      </p:sp>
    </p:spTree>
    <p:extLst>
      <p:ext uri="{BB962C8B-B14F-4D97-AF65-F5344CB8AC3E}">
        <p14:creationId xmlns:p14="http://schemas.microsoft.com/office/powerpoint/2010/main" val="262162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----Çalışma alanının , belirlenmesi ve sınıflandırılması</a:t>
            </a:r>
          </a:p>
          <a:p>
            <a:r>
              <a:rPr lang="tr-TR" dirty="0" smtClean="0"/>
              <a:t>------arazi kullanımı (bitki türü, toprak sınıflaması (eğim, kalınlık, su içeriği, erozyon derecesi, tane boyu, toprak türü/kökeni), bitki </a:t>
            </a:r>
            <a:r>
              <a:rPr lang="tr-TR" dirty="0" err="1" smtClean="0"/>
              <a:t>paterni</a:t>
            </a:r>
            <a:r>
              <a:rPr lang="tr-TR" dirty="0" smtClean="0"/>
              <a:t>, tarımsal faaliyet, vb.) </a:t>
            </a:r>
            <a:endParaRPr lang="tr-TR" dirty="0"/>
          </a:p>
        </p:txBody>
      </p:sp>
      <p:sp>
        <p:nvSpPr>
          <p:cNvPr id="4" name="Slayt Numarası Yer Tutucusu 3"/>
          <p:cNvSpPr>
            <a:spLocks noGrp="1"/>
          </p:cNvSpPr>
          <p:nvPr>
            <p:ph type="sldNum" sz="quarter" idx="10"/>
          </p:nvPr>
        </p:nvSpPr>
        <p:spPr/>
        <p:txBody>
          <a:bodyPr/>
          <a:lstStyle/>
          <a:p>
            <a:fld id="{852D7510-6F90-436C-83CD-0C7304B64258}" type="slidenum">
              <a:rPr lang="tr-TR" smtClean="0">
                <a:solidFill>
                  <a:prstClr val="black"/>
                </a:solidFill>
              </a:rPr>
              <a:pPr/>
              <a:t>11</a:t>
            </a:fld>
            <a:endParaRPr lang="tr-TR">
              <a:solidFill>
                <a:prstClr val="black"/>
              </a:solidFill>
            </a:endParaRPr>
          </a:p>
        </p:txBody>
      </p:sp>
    </p:spTree>
    <p:extLst>
      <p:ext uri="{BB962C8B-B14F-4D97-AF65-F5344CB8AC3E}">
        <p14:creationId xmlns:p14="http://schemas.microsoft.com/office/powerpoint/2010/main" val="1874621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HİDROJEOLOJİK KARAKTERİZASYON YAPILMASI VE YAS IN JEOLOJİK ÖZELLİKLERİ VE JEOMORFOLOJİK UNSURLARI ORTAYA KONUR. AYNI ZAMANDA DA AKIŞ REJİİMİ</a:t>
            </a:r>
            <a:r>
              <a:rPr lang="tr-TR" sz="1200" baseline="0" dirty="0" smtClean="0"/>
              <a:t> LE BİRLİKTE HİDROSTRATİGRAFİK </a:t>
            </a:r>
            <a:endParaRPr lang="tr-TR" sz="1200" dirty="0" smtClean="0"/>
          </a:p>
          <a:p>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Serbest, basınçlı ve yarı basınçlı </a:t>
            </a:r>
            <a:r>
              <a:rPr lang="tr-TR" sz="1200" dirty="0" err="1" smtClean="0"/>
              <a:t>akiferlerin</a:t>
            </a:r>
            <a:r>
              <a:rPr lang="tr-TR" sz="1200" dirty="0" smtClean="0"/>
              <a:t> belirlenmesi.  </a:t>
            </a:r>
          </a:p>
          <a:p>
            <a:endParaRPr lang="tr-TR" dirty="0"/>
          </a:p>
        </p:txBody>
      </p:sp>
      <p:sp>
        <p:nvSpPr>
          <p:cNvPr id="4" name="Slayt Numarası Yer Tutucusu 3"/>
          <p:cNvSpPr>
            <a:spLocks noGrp="1"/>
          </p:cNvSpPr>
          <p:nvPr>
            <p:ph type="sldNum" sz="quarter" idx="10"/>
          </p:nvPr>
        </p:nvSpPr>
        <p:spPr/>
        <p:txBody>
          <a:bodyPr/>
          <a:lstStyle/>
          <a:p>
            <a:fld id="{852D7510-6F90-436C-83CD-0C7304B64258}" type="slidenum">
              <a:rPr lang="tr-TR" smtClean="0">
                <a:solidFill>
                  <a:prstClr val="black"/>
                </a:solidFill>
              </a:rPr>
              <a:pPr/>
              <a:t>12</a:t>
            </a:fld>
            <a:endParaRPr lang="tr-TR">
              <a:solidFill>
                <a:prstClr val="black"/>
              </a:solidFill>
            </a:endParaRPr>
          </a:p>
        </p:txBody>
      </p:sp>
    </p:spTree>
    <p:extLst>
      <p:ext uri="{BB962C8B-B14F-4D97-AF65-F5344CB8AC3E}">
        <p14:creationId xmlns:p14="http://schemas.microsoft.com/office/powerpoint/2010/main" val="39107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9E7C2C2-5E73-4897-B721-6ED1BF836126}"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169101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E7C2C2-5E73-4897-B721-6ED1BF836126}"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36741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E7C2C2-5E73-4897-B721-6ED1BF836126}"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667373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5998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7017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73410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1481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00933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44717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28461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1433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E7C2C2-5E73-4897-B721-6ED1BF836126}"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171162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8342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10139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13787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69258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490258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62636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35075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041957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151944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8839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9E7C2C2-5E73-4897-B721-6ED1BF836126}"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4162568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578364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748082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940290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023862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227658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54364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91692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745994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9859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9680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9E7C2C2-5E73-4897-B721-6ED1BF836126}" type="datetimeFigureOut">
              <a:rPr lang="tr-TR" smtClean="0"/>
              <a:t>16.12.2015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5250210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203024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253265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052593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36142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232870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364184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09813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278031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992630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15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9E7C2C2-5E73-4897-B721-6ED1BF836126}" type="datetimeFigureOut">
              <a:rPr lang="tr-TR" smtClean="0"/>
              <a:t>16.12.2015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27270283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733975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206798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694060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26813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647706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38101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30817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38673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645411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9817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9E7C2C2-5E73-4897-B721-6ED1BF836126}" type="datetimeFigureOut">
              <a:rPr lang="tr-TR" smtClean="0"/>
              <a:t>16.12.2015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39527138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787942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330515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049731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190293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700900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534363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3175032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2533773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942873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8842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9E7C2C2-5E73-4897-B721-6ED1BF836126}" type="datetimeFigureOut">
              <a:rPr lang="tr-TR" smtClean="0"/>
              <a:t>16.12.2015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248190446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540805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297257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403730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0515223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1083348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500684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515403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526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9E7C2C2-5E73-4897-B721-6ED1BF836126}" type="datetimeFigureOut">
              <a:rPr lang="tr-TR" smtClean="0"/>
              <a:t>16.12.2015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346463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9E7C2C2-5E73-4897-B721-6ED1BF836126}" type="datetimeFigureOut">
              <a:rPr lang="tr-TR" smtClean="0"/>
              <a:t>16.12.2015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1CA36E-6960-46D7-A846-00120FD0449F}" type="slidenum">
              <a:rPr lang="tr-TR" smtClean="0"/>
              <a:t>‹#›</a:t>
            </a:fld>
            <a:endParaRPr lang="tr-TR"/>
          </a:p>
        </p:txBody>
      </p:sp>
    </p:spTree>
    <p:extLst>
      <p:ext uri="{BB962C8B-B14F-4D97-AF65-F5344CB8AC3E}">
        <p14:creationId xmlns:p14="http://schemas.microsoft.com/office/powerpoint/2010/main" val="321060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7C2C2-5E73-4897-B721-6ED1BF836126}" type="datetimeFigureOut">
              <a:rPr lang="tr-TR" smtClean="0"/>
              <a:t>16.12.2015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CA36E-6960-46D7-A846-00120FD0449F}" type="slidenum">
              <a:rPr lang="tr-TR" smtClean="0"/>
              <a:t>‹#›</a:t>
            </a:fld>
            <a:endParaRPr lang="tr-TR"/>
          </a:p>
        </p:txBody>
      </p:sp>
    </p:spTree>
    <p:extLst>
      <p:ext uri="{BB962C8B-B14F-4D97-AF65-F5344CB8AC3E}">
        <p14:creationId xmlns:p14="http://schemas.microsoft.com/office/powerpoint/2010/main" val="3486252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94119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285699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04273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312905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31282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DC1F0-1D9F-485A-B63D-3870D97A7750}" type="datetimeFigureOut">
              <a:rPr lang="tr-TR" smtClean="0">
                <a:solidFill>
                  <a:prstClr val="black">
                    <a:tint val="75000"/>
                  </a:prstClr>
                </a:solidFill>
              </a:rPr>
              <a:pPr/>
              <a:t>16.12.2015</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35AC1-9876-47DB-B6CF-E88429C9A7F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555498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5.xml"/><Relationship Id="rId4" Type="http://schemas.openxmlformats.org/officeDocument/2006/relationships/image" Target="../media/image7.gif"/></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8.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8.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8.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8.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1 Dikdörtgen"/>
          <p:cNvSpPr>
            <a:spLocks noGrp="1" noChangeArrowheads="1"/>
          </p:cNvSpPr>
          <p:nvPr>
            <p:ph idx="1"/>
          </p:nvPr>
        </p:nvSpPr>
        <p:spPr bwMode="auto">
          <a:xfrm>
            <a:off x="409810" y="42207"/>
            <a:ext cx="82296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indent="0" algn="ctr">
              <a:buNone/>
            </a:pPr>
            <a:r>
              <a:rPr lang="tr-TR" altLang="tr-TR" sz="2400" b="1" dirty="0">
                <a:cs typeface="Arial" pitchFamily="34" charset="0"/>
              </a:rPr>
              <a:t>ORMAN VE SU İŞLERİ BAKANLIĞI</a:t>
            </a:r>
          </a:p>
          <a:p>
            <a:pPr marL="0" indent="0" algn="ctr">
              <a:buNone/>
            </a:pPr>
            <a:r>
              <a:rPr lang="tr-TR" altLang="tr-TR" sz="2400" b="1" dirty="0">
                <a:cs typeface="Arial" pitchFamily="34" charset="0"/>
              </a:rPr>
              <a:t>SU YÖNETİMİ GENEL MÜDÜRLÜĞÜ </a:t>
            </a:r>
            <a:endParaRPr lang="tr-TR" altLang="tr-TR" sz="2400" b="1" i="1" dirty="0">
              <a:latin typeface="Calibri" pitchFamily="34" charset="0"/>
            </a:endParaRPr>
          </a:p>
        </p:txBody>
      </p:sp>
      <p:pic>
        <p:nvPicPr>
          <p:cNvPr id="6" name="Picture 2" descr="C:\Users\cgok\Desktop\logo\logoyeniseffaf.png"/>
          <p:cNvPicPr>
            <a:picLocks noChangeAspect="1" noChangeArrowheads="1"/>
          </p:cNvPicPr>
          <p:nvPr/>
        </p:nvPicPr>
        <p:blipFill>
          <a:blip r:embed="rId3" cstate="print">
            <a:lum bright="16000" contrast="14000"/>
            <a:extLst>
              <a:ext uri="{28A0092B-C50C-407E-A947-70E740481C1C}">
                <a14:useLocalDpi xmlns:a14="http://schemas.microsoft.com/office/drawing/2010/main" val="0"/>
              </a:ext>
            </a:extLst>
          </a:blip>
          <a:srcRect/>
          <a:stretch>
            <a:fillRect/>
          </a:stretch>
        </p:blipFill>
        <p:spPr bwMode="auto">
          <a:xfrm>
            <a:off x="3338783" y="1484784"/>
            <a:ext cx="2084387"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etin kutusu 3"/>
          <p:cNvSpPr txBox="1"/>
          <p:nvPr/>
        </p:nvSpPr>
        <p:spPr>
          <a:xfrm>
            <a:off x="913560" y="3933056"/>
            <a:ext cx="7519238" cy="523220"/>
          </a:xfrm>
          <a:prstGeom prst="rect">
            <a:avLst/>
          </a:prstGeom>
          <a:noFill/>
        </p:spPr>
        <p:txBody>
          <a:bodyPr wrap="none" rtlCol="0">
            <a:spAutoFit/>
          </a:bodyPr>
          <a:lstStyle/>
          <a:p>
            <a:r>
              <a:rPr lang="tr-TR" sz="2800" b="1" dirty="0">
                <a:solidFill>
                  <a:srgbClr val="C00000"/>
                </a:solidFill>
              </a:rPr>
              <a:t>Y</a:t>
            </a:r>
            <a:r>
              <a:rPr lang="tr-TR" sz="2800" b="1" dirty="0" smtClean="0">
                <a:solidFill>
                  <a:srgbClr val="C00000"/>
                </a:solidFill>
              </a:rPr>
              <a:t>eraltı </a:t>
            </a:r>
            <a:r>
              <a:rPr lang="tr-TR" sz="2800" b="1" dirty="0">
                <a:solidFill>
                  <a:srgbClr val="C00000"/>
                </a:solidFill>
              </a:rPr>
              <a:t>S</a:t>
            </a:r>
            <a:r>
              <a:rPr lang="tr-TR" sz="2800" b="1" dirty="0" smtClean="0">
                <a:solidFill>
                  <a:srgbClr val="C00000"/>
                </a:solidFill>
              </a:rPr>
              <a:t>uları Miktar ve Kalite İzleme Metodolojisi</a:t>
            </a:r>
            <a:endParaRPr lang="tr-TR" sz="2800" b="1" dirty="0">
              <a:solidFill>
                <a:srgbClr val="C00000"/>
              </a:solidFill>
            </a:endParaRPr>
          </a:p>
        </p:txBody>
      </p:sp>
      <p:sp>
        <p:nvSpPr>
          <p:cNvPr id="8" name="Metin kutusu 7"/>
          <p:cNvSpPr txBox="1"/>
          <p:nvPr/>
        </p:nvSpPr>
        <p:spPr>
          <a:xfrm>
            <a:off x="2852040" y="5013176"/>
            <a:ext cx="3702937" cy="1938992"/>
          </a:xfrm>
          <a:prstGeom prst="rect">
            <a:avLst/>
          </a:prstGeom>
          <a:noFill/>
        </p:spPr>
        <p:txBody>
          <a:bodyPr wrap="none" rtlCol="0">
            <a:spAutoFit/>
          </a:bodyPr>
          <a:lstStyle/>
          <a:p>
            <a:r>
              <a:rPr lang="tr-TR" sz="2000" b="1" dirty="0" smtClean="0"/>
              <a:t>İzleme ve Su Bilgi Sistemi Dairesi</a:t>
            </a:r>
          </a:p>
          <a:p>
            <a:pPr algn="ctr"/>
            <a:r>
              <a:rPr lang="tr-TR" sz="2000" b="1" dirty="0" smtClean="0"/>
              <a:t>Özge YILDIRIM</a:t>
            </a:r>
          </a:p>
          <a:p>
            <a:pPr algn="ctr"/>
            <a:endParaRPr lang="tr-TR" sz="2000" b="1" dirty="0"/>
          </a:p>
          <a:p>
            <a:pPr algn="ctr"/>
            <a:r>
              <a:rPr lang="tr-TR" sz="2000" b="1" dirty="0" smtClean="0">
                <a:solidFill>
                  <a:srgbClr val="00B050"/>
                </a:solidFill>
              </a:rPr>
              <a:t>11 Haziran </a:t>
            </a:r>
            <a:r>
              <a:rPr lang="tr-TR" sz="2000" b="1" dirty="0" smtClean="0">
                <a:solidFill>
                  <a:srgbClr val="00B050"/>
                </a:solidFill>
              </a:rPr>
              <a:t>2014</a:t>
            </a:r>
          </a:p>
          <a:p>
            <a:pPr algn="ctr"/>
            <a:r>
              <a:rPr lang="tr-TR" sz="2000" b="1" dirty="0">
                <a:solidFill>
                  <a:srgbClr val="00B050"/>
                </a:solidFill>
              </a:rPr>
              <a:t>Yeraltı Suları Yönlendirme Grubu </a:t>
            </a:r>
          </a:p>
          <a:p>
            <a:pPr algn="ctr"/>
            <a:endParaRPr lang="tr-TR" sz="2000" b="1" dirty="0">
              <a:solidFill>
                <a:srgbClr val="00B050"/>
              </a:solidFill>
            </a:endParaRPr>
          </a:p>
        </p:txBody>
      </p:sp>
    </p:spTree>
    <p:extLst>
      <p:ext uri="{BB962C8B-B14F-4D97-AF65-F5344CB8AC3E}">
        <p14:creationId xmlns:p14="http://schemas.microsoft.com/office/powerpoint/2010/main" val="3342725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896544"/>
          </a:xfrm>
        </p:spPr>
        <p:txBody>
          <a:bodyPr>
            <a:noAutofit/>
          </a:bodyPr>
          <a:lstStyle/>
          <a:p>
            <a:pPr lvl="0">
              <a:buFont typeface="Wingdings" panose="05000000000000000000" pitchFamily="2" charset="2"/>
              <a:buChar char="Ø"/>
            </a:pPr>
            <a:r>
              <a:rPr lang="tr-TR" sz="2000" dirty="0" smtClean="0"/>
              <a:t>Yüzey </a:t>
            </a:r>
            <a:r>
              <a:rPr lang="tr-TR" sz="2000" dirty="0"/>
              <a:t>ve yeraltı drenaj sınırları dahilinde </a:t>
            </a:r>
            <a:r>
              <a:rPr lang="tr-TR" sz="2000" dirty="0" smtClean="0"/>
              <a:t>tanımlama</a:t>
            </a:r>
            <a:endParaRPr lang="tr-TR" sz="2000" dirty="0"/>
          </a:p>
          <a:p>
            <a:pPr lvl="0">
              <a:buFont typeface="Wingdings" panose="05000000000000000000" pitchFamily="2" charset="2"/>
              <a:buChar char="Ø"/>
            </a:pPr>
            <a:r>
              <a:rPr lang="tr-TR" sz="2000" dirty="0"/>
              <a:t>Mevcut verilerin </a:t>
            </a:r>
            <a:r>
              <a:rPr lang="tr-TR" sz="2000" dirty="0" smtClean="0"/>
              <a:t>derlenmesi</a:t>
            </a:r>
          </a:p>
          <a:p>
            <a:pPr lvl="0">
              <a:buFont typeface="Wingdings" panose="05000000000000000000" pitchFamily="2" charset="2"/>
              <a:buChar char="Ø"/>
            </a:pPr>
            <a:r>
              <a:rPr lang="tr-TR" sz="2000" dirty="0" smtClean="0"/>
              <a:t>Sistemin </a:t>
            </a:r>
            <a:r>
              <a:rPr lang="tr-TR" sz="2000" dirty="0"/>
              <a:t>sınır koşullarının </a:t>
            </a:r>
            <a:r>
              <a:rPr lang="tr-TR" sz="2000" dirty="0" smtClean="0"/>
              <a:t>belirlenmesi</a:t>
            </a:r>
            <a:endParaRPr lang="tr-TR" sz="2000" dirty="0"/>
          </a:p>
          <a:p>
            <a:pPr>
              <a:buFont typeface="Wingdings" panose="05000000000000000000" pitchFamily="2" charset="2"/>
              <a:buChar char="Ø"/>
            </a:pPr>
            <a:r>
              <a:rPr lang="tr-TR" sz="2000" dirty="0" smtClean="0"/>
              <a:t>Jeolojik </a:t>
            </a:r>
            <a:r>
              <a:rPr lang="tr-TR" sz="2000" dirty="0"/>
              <a:t>birimlerin genel hidrojeolojik özelliklerinin </a:t>
            </a:r>
            <a:r>
              <a:rPr lang="tr-TR" sz="2000" dirty="0" smtClean="0"/>
              <a:t>verilmesi </a:t>
            </a:r>
            <a:endParaRPr lang="tr-TR" sz="2000" dirty="0"/>
          </a:p>
          <a:p>
            <a:pPr lvl="0">
              <a:buFont typeface="Wingdings" panose="05000000000000000000" pitchFamily="2" charset="2"/>
              <a:buChar char="Ø"/>
            </a:pPr>
            <a:r>
              <a:rPr lang="tr-TR" sz="2000" dirty="0"/>
              <a:t>Hidrolojik sınıflandırma (geçirimli, geçirimsiz, vb.)</a:t>
            </a:r>
          </a:p>
          <a:p>
            <a:pPr>
              <a:buFont typeface="Wingdings" panose="05000000000000000000" pitchFamily="2" charset="2"/>
              <a:buChar char="Ø"/>
            </a:pPr>
            <a:r>
              <a:rPr lang="tr-TR" sz="2000" dirty="0"/>
              <a:t>Mevcut kuyu </a:t>
            </a:r>
            <a:r>
              <a:rPr lang="tr-TR" sz="2000" dirty="0" err="1"/>
              <a:t>loglarında</a:t>
            </a:r>
            <a:r>
              <a:rPr lang="tr-TR" sz="2000" dirty="0"/>
              <a:t> </a:t>
            </a:r>
            <a:r>
              <a:rPr lang="tr-TR" sz="2000" dirty="0" err="1"/>
              <a:t>heterojenite</a:t>
            </a:r>
            <a:r>
              <a:rPr lang="tr-TR" sz="2000" dirty="0"/>
              <a:t>, su taşıma özellikleri</a:t>
            </a:r>
          </a:p>
          <a:p>
            <a:pPr lvl="0">
              <a:buFont typeface="Wingdings" panose="05000000000000000000" pitchFamily="2" charset="2"/>
              <a:buChar char="Ø"/>
            </a:pPr>
            <a:r>
              <a:rPr lang="tr-TR" sz="2000" dirty="0" smtClean="0"/>
              <a:t>Sistem </a:t>
            </a:r>
            <a:r>
              <a:rPr lang="tr-TR" sz="2000" dirty="0"/>
              <a:t>dışı ile kütle </a:t>
            </a:r>
            <a:r>
              <a:rPr lang="tr-TR" sz="2000" dirty="0" smtClean="0"/>
              <a:t>alışverişi</a:t>
            </a:r>
            <a:endParaRPr lang="tr-TR" sz="2000" dirty="0"/>
          </a:p>
          <a:p>
            <a:pPr>
              <a:buFont typeface="Wingdings" panose="05000000000000000000" pitchFamily="2" charset="2"/>
              <a:buChar char="Ø"/>
            </a:pPr>
            <a:r>
              <a:rPr lang="tr-TR" sz="2000" dirty="0"/>
              <a:t>Muhtemel kirlilik kaynakları</a:t>
            </a:r>
          </a:p>
          <a:p>
            <a:pPr lvl="0">
              <a:buFont typeface="Wingdings" panose="05000000000000000000" pitchFamily="2" charset="2"/>
              <a:buChar char="Ø"/>
            </a:pPr>
            <a:r>
              <a:rPr lang="tr-TR" sz="2000" dirty="0"/>
              <a:t>Mevcut durum - yük/konsantrasyonu dağılımı, varsa YAS ölçümleri, su tablası, TDS, EC</a:t>
            </a:r>
            <a:r>
              <a:rPr lang="tr-TR" sz="2000" dirty="0" smtClean="0"/>
              <a:t>, Olası </a:t>
            </a:r>
            <a:r>
              <a:rPr lang="tr-TR" sz="2000" dirty="0"/>
              <a:t>YAS akım yönünün belirlenmesine yönelik değerlendirmeler</a:t>
            </a:r>
            <a:r>
              <a:rPr lang="tr-TR" sz="2000" dirty="0" smtClean="0"/>
              <a:t>,</a:t>
            </a:r>
            <a:endParaRPr lang="tr-TR" sz="2000" dirty="0"/>
          </a:p>
          <a:p>
            <a:pPr lvl="0">
              <a:buFont typeface="Wingdings" panose="05000000000000000000" pitchFamily="2" charset="2"/>
              <a:buChar char="Ø"/>
            </a:pPr>
            <a:r>
              <a:rPr lang="tr-TR" sz="2000" dirty="0"/>
              <a:t>Genel </a:t>
            </a:r>
            <a:r>
              <a:rPr lang="tr-TR" sz="2000" dirty="0" err="1"/>
              <a:t>beslenim</a:t>
            </a:r>
            <a:r>
              <a:rPr lang="tr-TR" sz="2000" dirty="0"/>
              <a:t>-boşalım ilişkileri</a:t>
            </a:r>
          </a:p>
          <a:p>
            <a:pPr lvl="0">
              <a:buFont typeface="Wingdings" panose="05000000000000000000" pitchFamily="2" charset="2"/>
              <a:buChar char="Ø"/>
            </a:pPr>
            <a:r>
              <a:rPr lang="tr-TR" sz="2000" dirty="0"/>
              <a:t>Haritalar ve kesitler </a:t>
            </a:r>
          </a:p>
          <a:p>
            <a:pPr lvl="0">
              <a:buFont typeface="Wingdings" panose="05000000000000000000" pitchFamily="2" charset="2"/>
              <a:buChar char="Ø"/>
            </a:pPr>
            <a:r>
              <a:rPr lang="tr-TR" sz="2000" dirty="0" smtClean="0"/>
              <a:t>Alandaki </a:t>
            </a:r>
            <a:r>
              <a:rPr lang="tr-TR" sz="2000" dirty="0"/>
              <a:t>tüm hidrojeolojik </a:t>
            </a:r>
            <a:r>
              <a:rPr lang="tr-TR" sz="2000" dirty="0" smtClean="0"/>
              <a:t>unsurlar, </a:t>
            </a:r>
            <a:r>
              <a:rPr lang="tr-TR" sz="2000" dirty="0"/>
              <a:t>mevcut su kütle alış-verişine neden olacak potansiyel sınırlar (kuyu, kaynak, göl, akarsu, vb</a:t>
            </a:r>
            <a:r>
              <a:rPr lang="tr-TR" sz="2000" dirty="0" smtClean="0"/>
              <a:t>.)</a:t>
            </a:r>
            <a:endParaRPr lang="tr-TR" sz="2000" dirty="0"/>
          </a:p>
        </p:txBody>
      </p:sp>
      <p:sp>
        <p:nvSpPr>
          <p:cNvPr id="4" name="Başlık 1"/>
          <p:cNvSpPr>
            <a:spLocks noGrp="1"/>
          </p:cNvSpPr>
          <p:nvPr>
            <p:ph type="title"/>
          </p:nvPr>
        </p:nvSpPr>
        <p:spPr>
          <a:xfrm>
            <a:off x="388142" y="239042"/>
            <a:ext cx="8229600" cy="634082"/>
          </a:xfrm>
        </p:spPr>
        <p:txBody>
          <a:bodyPr>
            <a:noAutofit/>
          </a:bodyPr>
          <a:lstStyle/>
          <a:p>
            <a:r>
              <a:rPr lang="tr-TR" sz="3600" b="1" i="1" dirty="0" smtClean="0">
                <a:solidFill>
                  <a:srgbClr val="C00000"/>
                </a:solidFill>
              </a:rPr>
              <a:t>İlksel Kavramsal Model ile…</a:t>
            </a:r>
            <a:endParaRPr lang="tr-TR" sz="3600" b="1" dirty="0"/>
          </a:p>
        </p:txBody>
      </p:sp>
      <p:pic>
        <p:nvPicPr>
          <p:cNvPr id="5"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86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706090"/>
          </a:xfrm>
        </p:spPr>
        <p:txBody>
          <a:bodyPr vert="horz" lIns="91440" tIns="45720" rIns="91440" bIns="45720" rtlCol="0" anchor="ctr">
            <a:noAutofit/>
          </a:bodyPr>
          <a:lstStyle/>
          <a:p>
            <a:r>
              <a:rPr lang="tr-TR" sz="2800" b="1" u="sng" dirty="0">
                <a:solidFill>
                  <a:srgbClr val="C00000"/>
                </a:solidFill>
              </a:rPr>
              <a:t>Hidrolojik Sistemin Yüzey </a:t>
            </a:r>
            <a:r>
              <a:rPr lang="tr-TR" sz="2800" b="1" u="sng" dirty="0" err="1" smtClean="0">
                <a:solidFill>
                  <a:srgbClr val="C00000"/>
                </a:solidFill>
              </a:rPr>
              <a:t>Karakterizasyonu</a:t>
            </a:r>
            <a:endParaRPr lang="tr-TR" sz="2800" b="1" u="sng" dirty="0">
              <a:solidFill>
                <a:srgbClr val="C00000"/>
              </a:solidFill>
            </a:endParaRPr>
          </a:p>
        </p:txBody>
      </p:sp>
      <p:sp>
        <p:nvSpPr>
          <p:cNvPr id="3" name="İçerik Yer Tutucusu 2"/>
          <p:cNvSpPr>
            <a:spLocks noGrp="1"/>
          </p:cNvSpPr>
          <p:nvPr>
            <p:ph idx="1"/>
          </p:nvPr>
        </p:nvSpPr>
        <p:spPr>
          <a:xfrm>
            <a:off x="467544" y="1124744"/>
            <a:ext cx="8291264" cy="5289451"/>
          </a:xfrm>
        </p:spPr>
        <p:txBody>
          <a:bodyPr>
            <a:normAutofit/>
          </a:bodyPr>
          <a:lstStyle/>
          <a:p>
            <a:pPr>
              <a:buFont typeface="Wingdings" panose="05000000000000000000" pitchFamily="2" charset="2"/>
              <a:buChar char="Ø"/>
            </a:pPr>
            <a:r>
              <a:rPr lang="tr-TR" sz="2200" dirty="0" smtClean="0"/>
              <a:t>Fiziksel</a:t>
            </a:r>
            <a:r>
              <a:rPr lang="tr-TR" sz="2200" dirty="0"/>
              <a:t>, jeolojik ve morfolojik/jeomorfolojik </a:t>
            </a:r>
            <a:r>
              <a:rPr lang="tr-TR" sz="2200" dirty="0" smtClean="0"/>
              <a:t>özellikleri</a:t>
            </a:r>
          </a:p>
          <a:p>
            <a:pPr>
              <a:buFont typeface="Wingdings" panose="05000000000000000000" pitchFamily="2" charset="2"/>
              <a:buChar char="Ø"/>
            </a:pPr>
            <a:r>
              <a:rPr lang="tr-TR" sz="2200" dirty="0" smtClean="0"/>
              <a:t>Meteorolojik veriler, yağış rejimi</a:t>
            </a:r>
            <a:endParaRPr lang="tr-TR" sz="2200" dirty="0"/>
          </a:p>
          <a:p>
            <a:pPr>
              <a:buFont typeface="Wingdings" panose="05000000000000000000" pitchFamily="2" charset="2"/>
              <a:buChar char="Ø"/>
            </a:pPr>
            <a:r>
              <a:rPr lang="tr-TR" sz="2200" dirty="0" smtClean="0"/>
              <a:t>Sürekli </a:t>
            </a:r>
            <a:r>
              <a:rPr lang="tr-TR" sz="2200" dirty="0"/>
              <a:t>ve/veya mevsimsel yüzey suyu kütlelerinin belirlenmesi </a:t>
            </a:r>
            <a:endParaRPr lang="tr-TR" sz="2200" dirty="0" smtClean="0"/>
          </a:p>
          <a:p>
            <a:pPr>
              <a:buFont typeface="Wingdings" panose="05000000000000000000" pitchFamily="2" charset="2"/>
              <a:buChar char="Ø"/>
            </a:pPr>
            <a:r>
              <a:rPr lang="tr-TR" sz="2200" dirty="0" smtClean="0"/>
              <a:t>Yüzey </a:t>
            </a:r>
            <a:r>
              <a:rPr lang="tr-TR" sz="2200" dirty="0"/>
              <a:t>suyu ve </a:t>
            </a:r>
            <a:r>
              <a:rPr lang="tr-TR" sz="2200" dirty="0" smtClean="0"/>
              <a:t>yeraltı suyu </a:t>
            </a:r>
            <a:r>
              <a:rPr lang="tr-TR" sz="2200" dirty="0"/>
              <a:t>arasındaki ilişkinin belirlenmesi,</a:t>
            </a:r>
          </a:p>
          <a:p>
            <a:pPr>
              <a:buFont typeface="Wingdings" panose="05000000000000000000" pitchFamily="2" charset="2"/>
              <a:buChar char="Ø"/>
            </a:pPr>
            <a:r>
              <a:rPr lang="tr-TR" sz="2200" dirty="0"/>
              <a:t>Hidrolojik </a:t>
            </a:r>
            <a:r>
              <a:rPr lang="tr-TR" sz="2200" dirty="0" smtClean="0"/>
              <a:t>veriler, hidrograf </a:t>
            </a:r>
            <a:r>
              <a:rPr lang="tr-TR" sz="2200" dirty="0"/>
              <a:t>analizlerinin yapılması,</a:t>
            </a:r>
          </a:p>
          <a:p>
            <a:pPr>
              <a:buFont typeface="Wingdings" panose="05000000000000000000" pitchFamily="2" charset="2"/>
              <a:buChar char="Ø"/>
            </a:pPr>
            <a:r>
              <a:rPr lang="tr-TR" sz="2200" dirty="0" smtClean="0"/>
              <a:t>Arazi kullanım durumu </a:t>
            </a:r>
          </a:p>
          <a:p>
            <a:pPr>
              <a:buFont typeface="Wingdings" panose="05000000000000000000" pitchFamily="2" charset="2"/>
              <a:buChar char="Ø"/>
            </a:pPr>
            <a:r>
              <a:rPr lang="tr-TR" sz="2200" dirty="0" smtClean="0"/>
              <a:t>Arazi </a:t>
            </a:r>
            <a:r>
              <a:rPr lang="tr-TR" sz="2200" dirty="0"/>
              <a:t>kullanımı ve toprak sınıflaması haritalarının değerlendirilmesi ile yüzey suyu-</a:t>
            </a:r>
            <a:r>
              <a:rPr lang="tr-TR" sz="2200" dirty="0" err="1"/>
              <a:t>yeraltısuyu</a:t>
            </a:r>
            <a:r>
              <a:rPr lang="tr-TR" sz="2200" dirty="0"/>
              <a:t> arasındaki ilişkinin belirlenmesi,</a:t>
            </a:r>
          </a:p>
          <a:p>
            <a:pPr>
              <a:buFont typeface="Wingdings" panose="05000000000000000000" pitchFamily="2" charset="2"/>
              <a:buChar char="Ø"/>
            </a:pPr>
            <a:r>
              <a:rPr lang="tr-TR" sz="2200" dirty="0"/>
              <a:t>İnsan kaynaklı (baraj, gölet, kanal, vb. su yapıları) etkilerin belirlenmesi ve değerlendirilmesi, </a:t>
            </a:r>
          </a:p>
          <a:p>
            <a:pPr>
              <a:buFont typeface="Wingdings" panose="05000000000000000000" pitchFamily="2" charset="2"/>
              <a:buChar char="Ø"/>
            </a:pPr>
            <a:r>
              <a:rPr lang="tr-TR" sz="2200" dirty="0"/>
              <a:t>Mevcut su kullanımının belirlenmesi (içme-kullanım suyu, sulama suyu, sanayi suyu, vb</a:t>
            </a:r>
            <a:r>
              <a:rPr lang="tr-TR" sz="2200" dirty="0" smtClean="0"/>
              <a:t>.)</a:t>
            </a:r>
            <a:endParaRPr lang="tr-TR" sz="2200" dirty="0"/>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5937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Başlık 1"/>
          <p:cNvSpPr>
            <a:spLocks noGrp="1"/>
          </p:cNvSpPr>
          <p:nvPr>
            <p:ph type="title"/>
          </p:nvPr>
        </p:nvSpPr>
        <p:spPr>
          <a:xfrm>
            <a:off x="466427" y="116632"/>
            <a:ext cx="8229600" cy="1143000"/>
          </a:xfrm>
        </p:spPr>
        <p:txBody>
          <a:bodyPr>
            <a:normAutofit/>
          </a:bodyPr>
          <a:lstStyle/>
          <a:p>
            <a:r>
              <a:rPr lang="tr-TR" sz="2800" b="1" u="sng" dirty="0" smtClean="0">
                <a:solidFill>
                  <a:srgbClr val="C00000"/>
                </a:solidFill>
              </a:rPr>
              <a:t>Yeraltı Sistemlerinin Tanımlanması</a:t>
            </a:r>
            <a:br>
              <a:rPr lang="tr-TR" sz="2800" b="1" u="sng" dirty="0" smtClean="0">
                <a:solidFill>
                  <a:srgbClr val="C00000"/>
                </a:solidFill>
              </a:rPr>
            </a:br>
            <a:endParaRPr lang="tr-TR" sz="2800" u="sng" dirty="0">
              <a:solidFill>
                <a:srgbClr val="C00000"/>
              </a:solidFill>
            </a:endParaRPr>
          </a:p>
        </p:txBody>
      </p:sp>
      <p:sp>
        <p:nvSpPr>
          <p:cNvPr id="4" name="Dikdörtgen 3"/>
          <p:cNvSpPr/>
          <p:nvPr/>
        </p:nvSpPr>
        <p:spPr>
          <a:xfrm>
            <a:off x="474440" y="980728"/>
            <a:ext cx="8280920" cy="5986254"/>
          </a:xfrm>
          <a:prstGeom prst="rect">
            <a:avLst/>
          </a:prstGeom>
        </p:spPr>
        <p:txBody>
          <a:bodyPr wrap="square">
            <a:spAutoFit/>
          </a:bodyPr>
          <a:lstStyle/>
          <a:p>
            <a:pPr marL="457200" indent="-457200" algn="just">
              <a:buFont typeface="Wingdings" panose="05000000000000000000" pitchFamily="2" charset="2"/>
              <a:buChar char="Ø"/>
            </a:pPr>
            <a:r>
              <a:rPr lang="tr-TR" sz="2200" dirty="0">
                <a:solidFill>
                  <a:prstClr val="black"/>
                </a:solidFill>
              </a:rPr>
              <a:t>Bölgenin jeolojik özelliklerinin belirlenmesi</a:t>
            </a:r>
          </a:p>
          <a:p>
            <a:pPr marL="457200" indent="-457200" algn="just">
              <a:buFont typeface="Wingdings" panose="05000000000000000000" pitchFamily="2" charset="2"/>
              <a:buChar char="Ø"/>
            </a:pPr>
            <a:r>
              <a:rPr lang="tr-TR" sz="2200" dirty="0">
                <a:solidFill>
                  <a:prstClr val="black"/>
                </a:solidFill>
              </a:rPr>
              <a:t>Bölgenin yapısal ve jeomorfolojik unsurlarının ortaya çıkarılması.</a:t>
            </a:r>
          </a:p>
          <a:p>
            <a:pPr marL="457200" indent="-457200" algn="just">
              <a:buFont typeface="Wingdings" panose="05000000000000000000" pitchFamily="2" charset="2"/>
              <a:buChar char="Ø"/>
            </a:pPr>
            <a:endParaRPr lang="tr-TR" sz="2200" dirty="0">
              <a:solidFill>
                <a:prstClr val="black"/>
              </a:solidFill>
            </a:endParaRPr>
          </a:p>
          <a:p>
            <a:pPr marL="457200" indent="-457200" algn="just">
              <a:buFont typeface="Wingdings" panose="05000000000000000000" pitchFamily="2" charset="2"/>
              <a:buChar char="Ø"/>
            </a:pPr>
            <a:endParaRPr lang="tr-TR" sz="2200" dirty="0">
              <a:solidFill>
                <a:prstClr val="black"/>
              </a:solidFill>
            </a:endParaRPr>
          </a:p>
          <a:p>
            <a:pPr algn="just"/>
            <a:r>
              <a:rPr lang="tr-TR" sz="2200" b="1" dirty="0">
                <a:solidFill>
                  <a:prstClr val="black"/>
                </a:solidFill>
              </a:rPr>
              <a:t>                            </a:t>
            </a:r>
            <a:r>
              <a:rPr lang="tr-TR" sz="2200" dirty="0">
                <a:solidFill>
                  <a:prstClr val="black"/>
                </a:solidFill>
              </a:rPr>
              <a:t>Hidrojeolojik </a:t>
            </a:r>
            <a:r>
              <a:rPr lang="tr-TR" sz="2200" dirty="0" err="1">
                <a:solidFill>
                  <a:prstClr val="black"/>
                </a:solidFill>
              </a:rPr>
              <a:t>karakterizasyon</a:t>
            </a:r>
            <a:r>
              <a:rPr lang="tr-TR" sz="2200" dirty="0">
                <a:solidFill>
                  <a:prstClr val="black"/>
                </a:solidFill>
              </a:rPr>
              <a:t>, yeraltı suyunun beslenme bölgesinden boşalım bölgesine doğru olan akış rejimin tanımlanması</a:t>
            </a:r>
          </a:p>
          <a:p>
            <a:pPr algn="just"/>
            <a:endParaRPr lang="tr-TR" sz="900" dirty="0">
              <a:solidFill>
                <a:prstClr val="black"/>
              </a:solidFill>
            </a:endParaRPr>
          </a:p>
          <a:p>
            <a:pPr marL="457200" indent="-457200" algn="just">
              <a:buFont typeface="Wingdings" panose="05000000000000000000" pitchFamily="2" charset="2"/>
              <a:buChar char="Ø"/>
            </a:pPr>
            <a:r>
              <a:rPr lang="tr-TR" sz="2200" dirty="0" err="1">
                <a:solidFill>
                  <a:prstClr val="black"/>
                </a:solidFill>
              </a:rPr>
              <a:t>Hidrostratigrafik</a:t>
            </a:r>
            <a:r>
              <a:rPr lang="tr-TR" sz="2200" dirty="0">
                <a:solidFill>
                  <a:prstClr val="black"/>
                </a:solidFill>
              </a:rPr>
              <a:t> birimlerin </a:t>
            </a:r>
          </a:p>
          <a:p>
            <a:pPr marL="342900" indent="-342900" algn="just">
              <a:buFont typeface="Wingdings" panose="05000000000000000000" pitchFamily="2" charset="2"/>
              <a:buChar char="§"/>
            </a:pPr>
            <a:r>
              <a:rPr lang="tr-TR" sz="2200" dirty="0">
                <a:solidFill>
                  <a:prstClr val="black"/>
                </a:solidFill>
              </a:rPr>
              <a:t>kalınlık, </a:t>
            </a:r>
            <a:r>
              <a:rPr lang="tr-TR" sz="2200" dirty="0" err="1">
                <a:solidFill>
                  <a:prstClr val="black"/>
                </a:solidFill>
              </a:rPr>
              <a:t>gözeneklilik</a:t>
            </a:r>
            <a:r>
              <a:rPr lang="tr-TR" sz="2200" dirty="0">
                <a:solidFill>
                  <a:prstClr val="black"/>
                </a:solidFill>
              </a:rPr>
              <a:t>, su içeriği, hidrolik iletkenlik, </a:t>
            </a:r>
            <a:r>
              <a:rPr lang="tr-TR" sz="2200" dirty="0" err="1">
                <a:solidFill>
                  <a:prstClr val="black"/>
                </a:solidFill>
              </a:rPr>
              <a:t>iletimlilik</a:t>
            </a:r>
            <a:r>
              <a:rPr lang="tr-TR" sz="2200" dirty="0">
                <a:solidFill>
                  <a:prstClr val="black"/>
                </a:solidFill>
              </a:rPr>
              <a:t>, depolama özellikleri </a:t>
            </a:r>
          </a:p>
          <a:p>
            <a:pPr marL="342900" indent="-342900" algn="just">
              <a:buFont typeface="Wingdings" panose="05000000000000000000" pitchFamily="2" charset="2"/>
              <a:buChar char="§"/>
            </a:pPr>
            <a:r>
              <a:rPr lang="tr-TR" sz="2200" dirty="0">
                <a:solidFill>
                  <a:prstClr val="black"/>
                </a:solidFill>
              </a:rPr>
              <a:t>alansal (yanal ve düşey) yayılım, devamlılık, kalınlık, vb.  belirlenmesi,</a:t>
            </a:r>
          </a:p>
          <a:p>
            <a:pPr marL="342900" indent="-342900" algn="just">
              <a:buFont typeface="Wingdings" panose="05000000000000000000" pitchFamily="2" charset="2"/>
              <a:buChar char="§"/>
            </a:pPr>
            <a:r>
              <a:rPr lang="tr-TR" sz="2200" dirty="0">
                <a:solidFill>
                  <a:prstClr val="black"/>
                </a:solidFill>
              </a:rPr>
              <a:t>genel </a:t>
            </a:r>
            <a:r>
              <a:rPr lang="tr-TR" sz="2200" dirty="0" err="1">
                <a:solidFill>
                  <a:prstClr val="black"/>
                </a:solidFill>
              </a:rPr>
              <a:t>jeohidrolojik</a:t>
            </a:r>
            <a:r>
              <a:rPr lang="tr-TR" sz="2200" dirty="0">
                <a:solidFill>
                  <a:prstClr val="black"/>
                </a:solidFill>
              </a:rPr>
              <a:t> özellikleri göz önüne alınarak (</a:t>
            </a:r>
            <a:r>
              <a:rPr lang="tr-TR" sz="2200" dirty="0" err="1">
                <a:solidFill>
                  <a:prstClr val="black"/>
                </a:solidFill>
              </a:rPr>
              <a:t>akifer</a:t>
            </a:r>
            <a:r>
              <a:rPr lang="tr-TR" sz="2200" dirty="0">
                <a:solidFill>
                  <a:prstClr val="black"/>
                </a:solidFill>
              </a:rPr>
              <a:t>, </a:t>
            </a:r>
            <a:r>
              <a:rPr lang="tr-TR" sz="2200" dirty="0" err="1">
                <a:solidFill>
                  <a:prstClr val="black"/>
                </a:solidFill>
              </a:rPr>
              <a:t>akitard</a:t>
            </a:r>
            <a:r>
              <a:rPr lang="tr-TR" sz="2200" dirty="0">
                <a:solidFill>
                  <a:prstClr val="black"/>
                </a:solidFill>
              </a:rPr>
              <a:t>, vb.) </a:t>
            </a:r>
            <a:r>
              <a:rPr lang="tr-TR" sz="2200" dirty="0" smtClean="0">
                <a:solidFill>
                  <a:prstClr val="black"/>
                </a:solidFill>
              </a:rPr>
              <a:t>belirlenmesi</a:t>
            </a:r>
            <a:endParaRPr lang="tr-TR" sz="2200" dirty="0">
              <a:solidFill>
                <a:prstClr val="black"/>
              </a:solidFill>
            </a:endParaRPr>
          </a:p>
          <a:p>
            <a:pPr marL="342900" indent="-342900" algn="just">
              <a:buFont typeface="Wingdings" panose="05000000000000000000" pitchFamily="2" charset="2"/>
              <a:buChar char="§"/>
            </a:pPr>
            <a:endParaRPr lang="tr-TR" sz="800" dirty="0">
              <a:solidFill>
                <a:prstClr val="black"/>
              </a:solidFill>
            </a:endParaRPr>
          </a:p>
          <a:p>
            <a:pPr marL="457200" indent="-457200" algn="just">
              <a:buFont typeface="Wingdings" panose="05000000000000000000" pitchFamily="2" charset="2"/>
              <a:buChar char="Ø"/>
            </a:pPr>
            <a:r>
              <a:rPr lang="tr-TR" sz="2200" dirty="0" err="1">
                <a:solidFill>
                  <a:prstClr val="black"/>
                </a:solidFill>
              </a:rPr>
              <a:t>Jeohidrolojik</a:t>
            </a:r>
            <a:r>
              <a:rPr lang="tr-TR" sz="2200" dirty="0">
                <a:solidFill>
                  <a:prstClr val="black"/>
                </a:solidFill>
              </a:rPr>
              <a:t> parametrelerin alansal ve </a:t>
            </a:r>
            <a:r>
              <a:rPr lang="tr-TR" sz="2200" dirty="0" err="1">
                <a:solidFill>
                  <a:prstClr val="black"/>
                </a:solidFill>
              </a:rPr>
              <a:t>konumsal</a:t>
            </a:r>
            <a:r>
              <a:rPr lang="tr-TR" sz="2200" dirty="0">
                <a:solidFill>
                  <a:prstClr val="black"/>
                </a:solidFill>
              </a:rPr>
              <a:t> dağılımlarının belirlenerek bu parametrelerin hidrolojik sisteme etkilerinin ortaya konması.       </a:t>
            </a:r>
          </a:p>
        </p:txBody>
      </p:sp>
      <p:sp>
        <p:nvSpPr>
          <p:cNvPr id="5" name="Metin kutusu 4"/>
          <p:cNvSpPr txBox="1"/>
          <p:nvPr/>
        </p:nvSpPr>
        <p:spPr>
          <a:xfrm rot="21144536">
            <a:off x="449790" y="1840304"/>
            <a:ext cx="1764952"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tr-TR" b="1" dirty="0">
                <a:solidFill>
                  <a:prstClr val="white"/>
                </a:solidFill>
              </a:rPr>
              <a:t>Hidrojeolojik </a:t>
            </a:r>
            <a:r>
              <a:rPr lang="tr-TR" b="1" dirty="0" err="1">
                <a:solidFill>
                  <a:prstClr val="white"/>
                </a:solidFill>
              </a:rPr>
              <a:t>Karakterizasyon</a:t>
            </a:r>
            <a:endParaRPr lang="tr-TR" dirty="0">
              <a:solidFill>
                <a:prstClr val="white"/>
              </a:solidFill>
            </a:endParaRPr>
          </a:p>
        </p:txBody>
      </p:sp>
      <p:pic>
        <p:nvPicPr>
          <p:cNvPr id="7"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7693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922114"/>
          </a:xfrm>
        </p:spPr>
        <p:txBody>
          <a:bodyPr>
            <a:normAutofit/>
          </a:bodyPr>
          <a:lstStyle/>
          <a:p>
            <a:r>
              <a:rPr lang="tr-TR" sz="2800" b="1" u="sng" dirty="0" smtClean="0">
                <a:solidFill>
                  <a:srgbClr val="C00000"/>
                </a:solidFill>
              </a:rPr>
              <a:t>Yeraltı Suyu </a:t>
            </a:r>
            <a:r>
              <a:rPr lang="tr-TR" sz="2800" b="1" u="sng" dirty="0">
                <a:solidFill>
                  <a:srgbClr val="C00000"/>
                </a:solidFill>
              </a:rPr>
              <a:t>Sistemlerinin </a:t>
            </a:r>
            <a:r>
              <a:rPr lang="tr-TR" sz="2800" b="1" u="sng" dirty="0" smtClean="0">
                <a:solidFill>
                  <a:srgbClr val="C00000"/>
                </a:solidFill>
              </a:rPr>
              <a:t>Tanımlanması</a:t>
            </a:r>
            <a:endParaRPr lang="tr-TR" sz="2800" u="sng" dirty="0">
              <a:solidFill>
                <a:srgbClr val="C00000"/>
              </a:solidFill>
            </a:endParaRPr>
          </a:p>
        </p:txBody>
      </p:sp>
      <p:sp>
        <p:nvSpPr>
          <p:cNvPr id="3" name="İçerik Yer Tutucusu 2"/>
          <p:cNvSpPr>
            <a:spLocks noGrp="1"/>
          </p:cNvSpPr>
          <p:nvPr>
            <p:ph idx="1"/>
          </p:nvPr>
        </p:nvSpPr>
        <p:spPr>
          <a:xfrm>
            <a:off x="467544" y="1196752"/>
            <a:ext cx="8229600" cy="5040559"/>
          </a:xfrm>
        </p:spPr>
        <p:txBody>
          <a:bodyPr>
            <a:noAutofit/>
          </a:bodyPr>
          <a:lstStyle/>
          <a:p>
            <a:pPr marL="0" indent="0">
              <a:buNone/>
            </a:pPr>
            <a:r>
              <a:rPr lang="tr-TR" sz="2000" b="1" dirty="0" smtClean="0"/>
              <a:t>                  </a:t>
            </a:r>
          </a:p>
          <a:p>
            <a:pPr marL="0" indent="0" algn="just">
              <a:buNone/>
            </a:pPr>
            <a:r>
              <a:rPr lang="tr-TR" sz="2000" b="1" dirty="0" smtClean="0"/>
              <a:t>                      </a:t>
            </a:r>
            <a:r>
              <a:rPr lang="tr-TR" sz="2000" b="1" dirty="0" err="1" smtClean="0"/>
              <a:t>Yeraltısuyu</a:t>
            </a:r>
            <a:r>
              <a:rPr lang="tr-TR" sz="2000" b="1" dirty="0" smtClean="0"/>
              <a:t> </a:t>
            </a:r>
            <a:r>
              <a:rPr lang="tr-TR" sz="2000" b="1" dirty="0"/>
              <a:t>sistemine ait </a:t>
            </a:r>
            <a:r>
              <a:rPr lang="tr-TR" sz="2000" b="1" dirty="0" err="1"/>
              <a:t>beslenim</a:t>
            </a:r>
            <a:r>
              <a:rPr lang="tr-TR" sz="2000" b="1" dirty="0"/>
              <a:t> ve boşalım bölgelerinin belirlenmesi</a:t>
            </a:r>
          </a:p>
          <a:p>
            <a:pPr marL="0" indent="0">
              <a:buNone/>
            </a:pPr>
            <a:endParaRPr lang="tr-TR" sz="2000" b="1" dirty="0"/>
          </a:p>
          <a:p>
            <a:pPr>
              <a:buFont typeface="Wingdings" panose="05000000000000000000" pitchFamily="2" charset="2"/>
              <a:buChar char="Ø"/>
            </a:pPr>
            <a:r>
              <a:rPr lang="tr-TR" sz="2000" dirty="0" err="1"/>
              <a:t>Beslenim</a:t>
            </a:r>
            <a:r>
              <a:rPr lang="tr-TR" sz="2000" dirty="0"/>
              <a:t> </a:t>
            </a:r>
            <a:r>
              <a:rPr lang="tr-TR" sz="2000" dirty="0" smtClean="0"/>
              <a:t>- </a:t>
            </a:r>
            <a:r>
              <a:rPr lang="tr-TR" sz="2000" dirty="0"/>
              <a:t>boşalım </a:t>
            </a:r>
            <a:r>
              <a:rPr lang="tr-TR" sz="2000" dirty="0" smtClean="0"/>
              <a:t>parametrelerinin </a:t>
            </a:r>
            <a:r>
              <a:rPr lang="tr-TR" sz="2000" dirty="0"/>
              <a:t>belirlenmesi</a:t>
            </a:r>
          </a:p>
          <a:p>
            <a:pPr>
              <a:buFont typeface="Wingdings" panose="05000000000000000000" pitchFamily="2" charset="2"/>
              <a:buChar char="Ø"/>
            </a:pPr>
            <a:r>
              <a:rPr lang="tr-TR" sz="2000" dirty="0" smtClean="0"/>
              <a:t>Yeraltı suyu </a:t>
            </a:r>
            <a:r>
              <a:rPr lang="tr-TR" sz="2000" dirty="0"/>
              <a:t>seviyesinin belirlenmesi, YAS seviye haritasının oluşturulması ve akım yönünün belirlenmesi,</a:t>
            </a:r>
          </a:p>
          <a:p>
            <a:pPr>
              <a:buFont typeface="Wingdings" panose="05000000000000000000" pitchFamily="2" charset="2"/>
              <a:buChar char="Ø"/>
            </a:pPr>
            <a:r>
              <a:rPr lang="tr-TR" sz="2000" dirty="0" err="1" smtClean="0"/>
              <a:t>Akifer</a:t>
            </a:r>
            <a:r>
              <a:rPr lang="tr-TR" sz="2000" dirty="0" smtClean="0"/>
              <a:t> </a:t>
            </a:r>
            <a:r>
              <a:rPr lang="tr-TR" sz="2000" dirty="0"/>
              <a:t>ve yüzey sularına ait kimyasal özelliklerin belirlenmesi, kalite değişimine neden olabilecek etkilerin belirlenmesi,</a:t>
            </a:r>
          </a:p>
          <a:p>
            <a:pPr>
              <a:buFont typeface="Wingdings" panose="05000000000000000000" pitchFamily="2" charset="2"/>
              <a:buChar char="Ø"/>
            </a:pPr>
            <a:r>
              <a:rPr lang="tr-TR" sz="2000" dirty="0"/>
              <a:t>Kimyasal verilerden itibaren </a:t>
            </a:r>
            <a:r>
              <a:rPr lang="tr-TR" sz="2000" dirty="0" smtClean="0"/>
              <a:t>yeraltı suyu </a:t>
            </a:r>
            <a:r>
              <a:rPr lang="tr-TR" sz="2000" dirty="0"/>
              <a:t>akış yolu ve hızı verilerinin türetilerek </a:t>
            </a:r>
            <a:r>
              <a:rPr lang="tr-TR" sz="2000" dirty="0" smtClean="0"/>
              <a:t>yeraltı suyu </a:t>
            </a:r>
            <a:r>
              <a:rPr lang="tr-TR" sz="2000" dirty="0"/>
              <a:t>akım sisteminin </a:t>
            </a:r>
            <a:r>
              <a:rPr lang="tr-TR" sz="2000" dirty="0" smtClean="0"/>
              <a:t>tanımlanması</a:t>
            </a:r>
          </a:p>
          <a:p>
            <a:pPr>
              <a:buFont typeface="Wingdings" panose="05000000000000000000" pitchFamily="2" charset="2"/>
              <a:buChar char="Ø"/>
            </a:pPr>
            <a:r>
              <a:rPr lang="tr-TR" sz="2000" dirty="0" smtClean="0"/>
              <a:t>Dengeli </a:t>
            </a:r>
            <a:r>
              <a:rPr lang="tr-TR" sz="2000" dirty="0"/>
              <a:t>akım koşullarına ait bütçe hesaplamalarının </a:t>
            </a:r>
            <a:r>
              <a:rPr lang="tr-TR" sz="2000" dirty="0" smtClean="0"/>
              <a:t>yapılması</a:t>
            </a:r>
          </a:p>
          <a:p>
            <a:pPr>
              <a:buFont typeface="Wingdings" panose="05000000000000000000" pitchFamily="2" charset="2"/>
              <a:buChar char="Ø"/>
            </a:pPr>
            <a:endParaRPr lang="tr-TR" sz="800" dirty="0"/>
          </a:p>
          <a:p>
            <a:pPr marL="0" indent="0">
              <a:buNone/>
            </a:pPr>
            <a:r>
              <a:rPr lang="tr-TR" sz="2000" dirty="0"/>
              <a:t>Yukarıdaki başlıklar altında belirtilen çalışmaların birlikte değerlendirilmesi ile </a:t>
            </a:r>
            <a:r>
              <a:rPr lang="tr-TR" sz="2000" dirty="0" err="1"/>
              <a:t>yeraltısuyu</a:t>
            </a:r>
            <a:r>
              <a:rPr lang="tr-TR" sz="2000" dirty="0"/>
              <a:t> akım sistemine </a:t>
            </a:r>
            <a:r>
              <a:rPr lang="tr-TR" sz="2000" dirty="0" err="1"/>
              <a:t>karakterizasyonu</a:t>
            </a:r>
            <a:r>
              <a:rPr lang="tr-TR" sz="2000" dirty="0"/>
              <a:t> ve problem tanımının yapılması.</a:t>
            </a:r>
          </a:p>
          <a:p>
            <a:pPr>
              <a:buFont typeface="Wingdings" panose="05000000000000000000" pitchFamily="2" charset="2"/>
              <a:buChar char="Ø"/>
            </a:pPr>
            <a:endParaRPr lang="tr-TR" sz="2000" dirty="0"/>
          </a:p>
        </p:txBody>
      </p:sp>
      <p:sp>
        <p:nvSpPr>
          <p:cNvPr id="4" name="Sağ Ok 3"/>
          <p:cNvSpPr/>
          <p:nvPr/>
        </p:nvSpPr>
        <p:spPr>
          <a:xfrm>
            <a:off x="1043608" y="1628800"/>
            <a:ext cx="648072" cy="24231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pic>
        <p:nvPicPr>
          <p:cNvPr id="5"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773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78098"/>
          </a:xfrm>
        </p:spPr>
        <p:txBody>
          <a:bodyPr>
            <a:normAutofit/>
          </a:bodyPr>
          <a:lstStyle/>
          <a:p>
            <a:r>
              <a:rPr lang="tr-TR" sz="2800" b="1" u="sng" dirty="0" err="1">
                <a:solidFill>
                  <a:srgbClr val="C00000"/>
                </a:solidFill>
              </a:rPr>
              <a:t>Yeraltısuyu</a:t>
            </a:r>
            <a:r>
              <a:rPr lang="tr-TR" sz="2800" b="1" u="sng" dirty="0">
                <a:solidFill>
                  <a:srgbClr val="C00000"/>
                </a:solidFill>
              </a:rPr>
              <a:t> Sistemlerinin </a:t>
            </a:r>
            <a:r>
              <a:rPr lang="tr-TR" sz="2800" b="1" u="sng" dirty="0" smtClean="0">
                <a:solidFill>
                  <a:srgbClr val="C00000"/>
                </a:solidFill>
              </a:rPr>
              <a:t>Sayısallaştırılması</a:t>
            </a:r>
            <a:endParaRPr lang="tr-TR" sz="2800" u="sng" dirty="0">
              <a:solidFill>
                <a:srgbClr val="C00000"/>
              </a:solidFill>
            </a:endParaRPr>
          </a:p>
        </p:txBody>
      </p:sp>
      <p:sp>
        <p:nvSpPr>
          <p:cNvPr id="3" name="İçerik Yer Tutucusu 2"/>
          <p:cNvSpPr>
            <a:spLocks noGrp="1"/>
          </p:cNvSpPr>
          <p:nvPr>
            <p:ph idx="1"/>
          </p:nvPr>
        </p:nvSpPr>
        <p:spPr>
          <a:xfrm>
            <a:off x="755576" y="1196752"/>
            <a:ext cx="8229600" cy="4857403"/>
          </a:xfrm>
        </p:spPr>
        <p:txBody>
          <a:bodyPr>
            <a:normAutofit lnSpcReduction="10000"/>
          </a:bodyPr>
          <a:lstStyle/>
          <a:p>
            <a:pPr>
              <a:buFont typeface="Wingdings" panose="05000000000000000000" pitchFamily="2" charset="2"/>
              <a:buChar char="§"/>
            </a:pPr>
            <a:r>
              <a:rPr lang="tr-TR" sz="2000" dirty="0" smtClean="0"/>
              <a:t>İlksel </a:t>
            </a:r>
            <a:r>
              <a:rPr lang="tr-TR" sz="2000" dirty="0"/>
              <a:t>kavramsal </a:t>
            </a:r>
            <a:r>
              <a:rPr lang="tr-TR" sz="2000" dirty="0" smtClean="0"/>
              <a:t>model</a:t>
            </a:r>
          </a:p>
          <a:p>
            <a:pPr>
              <a:buFont typeface="Wingdings" panose="05000000000000000000" pitchFamily="2" charset="2"/>
              <a:buChar char="§"/>
            </a:pPr>
            <a:r>
              <a:rPr lang="tr-TR" sz="2000" dirty="0"/>
              <a:t>A</a:t>
            </a:r>
            <a:r>
              <a:rPr lang="tr-TR" sz="2000" dirty="0" smtClean="0"/>
              <a:t>razi çalışmaları</a:t>
            </a:r>
          </a:p>
          <a:p>
            <a:pPr>
              <a:buFont typeface="Wingdings" panose="05000000000000000000" pitchFamily="2" charset="2"/>
              <a:buChar char="§"/>
            </a:pPr>
            <a:r>
              <a:rPr lang="tr-TR" sz="2000" dirty="0"/>
              <a:t>L</a:t>
            </a:r>
            <a:r>
              <a:rPr lang="tr-TR" sz="2000" dirty="0" smtClean="0"/>
              <a:t>aboratuvar çalışmaları</a:t>
            </a:r>
          </a:p>
          <a:p>
            <a:endParaRPr lang="tr-TR" sz="2000" dirty="0" smtClean="0"/>
          </a:p>
          <a:p>
            <a:pPr>
              <a:buFont typeface="Wingdings" panose="05000000000000000000" pitchFamily="2" charset="2"/>
              <a:buChar char="Ø"/>
            </a:pPr>
            <a:r>
              <a:rPr lang="tr-TR" sz="2000" dirty="0"/>
              <a:t>Tanımlanan probleme/problemlere yönelik seçilen nümerik (sayısal) modelin mevcut ve üretilen verilere uygunluğunun tespit edilmesi,</a:t>
            </a:r>
          </a:p>
          <a:p>
            <a:pPr>
              <a:buFont typeface="Wingdings" panose="05000000000000000000" pitchFamily="2" charset="2"/>
              <a:buChar char="Ø"/>
            </a:pPr>
            <a:r>
              <a:rPr lang="tr-TR" sz="2000" dirty="0"/>
              <a:t>YAS sisteminin sayısal hidrodinamik özelliklerinin, seviye ve akış değerleri kullanılarak sayısal verilerden elde edilmesi,</a:t>
            </a:r>
          </a:p>
          <a:p>
            <a:pPr>
              <a:buFont typeface="Wingdings" panose="05000000000000000000" pitchFamily="2" charset="2"/>
              <a:buChar char="Ø"/>
            </a:pPr>
            <a:r>
              <a:rPr lang="tr-TR" sz="2000" dirty="0"/>
              <a:t>Hidrojeolojik parametrelerin </a:t>
            </a:r>
            <a:r>
              <a:rPr lang="tr-TR" sz="2000" dirty="0" smtClean="0"/>
              <a:t>ve </a:t>
            </a:r>
            <a:r>
              <a:rPr lang="tr-TR" sz="2000" dirty="0" err="1"/>
              <a:t>yeraltısuyu</a:t>
            </a:r>
            <a:r>
              <a:rPr lang="tr-TR" sz="2000" dirty="0"/>
              <a:t> sisteminin özelliklerinin (su bütçesi, YAS seviyesi, beslenme ve boşalım miktarı) kontrol edilmesi amacı ile YAS modellerinin kullanılması,</a:t>
            </a:r>
          </a:p>
          <a:p>
            <a:pPr>
              <a:buFont typeface="Wingdings" panose="05000000000000000000" pitchFamily="2" charset="2"/>
              <a:buChar char="Ø"/>
            </a:pPr>
            <a:r>
              <a:rPr lang="tr-TR" sz="2000" dirty="0"/>
              <a:t>İzlemeye yönelik kütle </a:t>
            </a:r>
            <a:r>
              <a:rPr lang="tr-TR" sz="2000" dirty="0" err="1" smtClean="0"/>
              <a:t>ayırıştırılması</a:t>
            </a:r>
            <a:r>
              <a:rPr lang="tr-TR" sz="2000" dirty="0" smtClean="0"/>
              <a:t>, </a:t>
            </a:r>
            <a:r>
              <a:rPr lang="tr-TR" sz="2000" dirty="0"/>
              <a:t>vb</a:t>
            </a:r>
            <a:r>
              <a:rPr lang="tr-TR" sz="2000" dirty="0" smtClean="0"/>
              <a:t>.</a:t>
            </a:r>
          </a:p>
          <a:p>
            <a:pPr>
              <a:buFont typeface="Wingdings" panose="05000000000000000000" pitchFamily="2" charset="2"/>
              <a:buChar char="Ø"/>
            </a:pPr>
            <a:endParaRPr lang="tr-TR" sz="2000" dirty="0"/>
          </a:p>
          <a:p>
            <a:pPr marL="0" indent="0" algn="ctr">
              <a:buNone/>
            </a:pPr>
            <a:r>
              <a:rPr lang="en-US" sz="2000" dirty="0"/>
              <a:t>Bu </a:t>
            </a:r>
            <a:r>
              <a:rPr lang="en-US" sz="2000" dirty="0" err="1"/>
              <a:t>aktivitelerin</a:t>
            </a:r>
            <a:r>
              <a:rPr lang="en-US" sz="2000" dirty="0"/>
              <a:t> </a:t>
            </a:r>
            <a:r>
              <a:rPr lang="en-US" sz="2000" dirty="0" err="1"/>
              <a:t>sonuçları</a:t>
            </a:r>
            <a:r>
              <a:rPr lang="en-US" sz="2000" dirty="0"/>
              <a:t> </a:t>
            </a:r>
            <a:r>
              <a:rPr lang="en-US" sz="2000" i="1" dirty="0" err="1"/>
              <a:t>izleme</a:t>
            </a:r>
            <a:r>
              <a:rPr lang="en-US" sz="2000" i="1" dirty="0"/>
              <a:t> </a:t>
            </a:r>
            <a:r>
              <a:rPr lang="en-US" sz="2000" i="1" dirty="0" err="1"/>
              <a:t>programlarının</a:t>
            </a:r>
            <a:r>
              <a:rPr lang="en-US" sz="2000" i="1" dirty="0"/>
              <a:t> </a:t>
            </a:r>
            <a:r>
              <a:rPr lang="en-US" sz="2000" i="1" dirty="0" err="1"/>
              <a:t>dizaynı</a:t>
            </a:r>
            <a:r>
              <a:rPr lang="en-US" sz="2000" dirty="0"/>
              <a:t> </a:t>
            </a:r>
            <a:r>
              <a:rPr lang="en-US" sz="2000" dirty="0" err="1"/>
              <a:t>için</a:t>
            </a:r>
            <a:r>
              <a:rPr lang="en-US" sz="2000" dirty="0"/>
              <a:t> </a:t>
            </a:r>
            <a:r>
              <a:rPr lang="en-US" sz="2000" dirty="0" err="1"/>
              <a:t>teknik</a:t>
            </a:r>
            <a:r>
              <a:rPr lang="en-US" sz="2000" dirty="0"/>
              <a:t> </a:t>
            </a:r>
            <a:r>
              <a:rPr lang="en-US" sz="2000" dirty="0" err="1"/>
              <a:t>temeli</a:t>
            </a:r>
            <a:r>
              <a:rPr lang="en-US" sz="2000" dirty="0"/>
              <a:t> </a:t>
            </a:r>
            <a:r>
              <a:rPr lang="en-US" sz="2000" dirty="0" err="1"/>
              <a:t>oluşturur</a:t>
            </a:r>
            <a:r>
              <a:rPr lang="en-US" sz="2000" dirty="0"/>
              <a:t>. </a:t>
            </a:r>
            <a:endParaRPr lang="tr-TR" sz="2000" dirty="0"/>
          </a:p>
          <a:p>
            <a:pPr algn="ctr">
              <a:buFont typeface="Wingdings" panose="05000000000000000000" pitchFamily="2" charset="2"/>
              <a:buChar char="Ø"/>
            </a:pPr>
            <a:endParaRPr lang="tr-TR" sz="2000" dirty="0"/>
          </a:p>
          <a:p>
            <a:pPr marL="0" indent="0">
              <a:buNone/>
            </a:pPr>
            <a:endParaRPr lang="tr-TR" sz="2000" dirty="0"/>
          </a:p>
          <a:p>
            <a:endParaRPr lang="tr-TR" sz="2000" dirty="0"/>
          </a:p>
        </p:txBody>
      </p:sp>
      <p:sp>
        <p:nvSpPr>
          <p:cNvPr id="4" name="Metin kutusu 3"/>
          <p:cNvSpPr txBox="1"/>
          <p:nvPr/>
        </p:nvSpPr>
        <p:spPr>
          <a:xfrm>
            <a:off x="5148064" y="1291618"/>
            <a:ext cx="2736304"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dirty="0">
                <a:solidFill>
                  <a:prstClr val="black"/>
                </a:solidFill>
              </a:rPr>
              <a:t>üretilen yeni veriler ile yeniden değerlendirme ve güncelleme </a:t>
            </a:r>
          </a:p>
        </p:txBody>
      </p:sp>
      <p:sp>
        <p:nvSpPr>
          <p:cNvPr id="5" name="Sağ Ok 4"/>
          <p:cNvSpPr/>
          <p:nvPr/>
        </p:nvSpPr>
        <p:spPr>
          <a:xfrm>
            <a:off x="3923928" y="1648583"/>
            <a:ext cx="648072" cy="24231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pic>
        <p:nvPicPr>
          <p:cNvPr id="6"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66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0048"/>
            <a:ext cx="8229600" cy="1143000"/>
          </a:xfrm>
        </p:spPr>
        <p:txBody>
          <a:bodyPr>
            <a:normAutofit/>
          </a:bodyPr>
          <a:lstStyle/>
          <a:p>
            <a:pPr lvl="1" algn="ctr"/>
            <a:r>
              <a:rPr lang="tr-TR" sz="3600" b="1" kern="1200" dirty="0" smtClean="0">
                <a:solidFill>
                  <a:srgbClr val="C00000"/>
                </a:solidFill>
                <a:latin typeface="+mj-lt"/>
                <a:ea typeface="+mj-ea"/>
                <a:cs typeface="+mj-cs"/>
              </a:rPr>
              <a:t>İzleme Ağı </a:t>
            </a:r>
            <a:endParaRPr lang="tr-TR" sz="3600" b="1" kern="1200" dirty="0">
              <a:solidFill>
                <a:srgbClr val="C00000"/>
              </a:solidFill>
              <a:latin typeface="+mj-lt"/>
              <a:ea typeface="+mj-ea"/>
              <a:cs typeface="+mj-cs"/>
            </a:endParaRPr>
          </a:p>
        </p:txBody>
      </p:sp>
      <p:sp>
        <p:nvSpPr>
          <p:cNvPr id="3" name="İçerik Yer Tutucusu 2"/>
          <p:cNvSpPr>
            <a:spLocks noGrp="1"/>
          </p:cNvSpPr>
          <p:nvPr>
            <p:ph idx="1"/>
          </p:nvPr>
        </p:nvSpPr>
        <p:spPr>
          <a:xfrm>
            <a:off x="251520" y="1412776"/>
            <a:ext cx="8640960" cy="3888432"/>
          </a:xfrm>
        </p:spPr>
        <p:txBody>
          <a:bodyPr>
            <a:normAutofit/>
          </a:bodyPr>
          <a:lstStyle/>
          <a:p>
            <a:pPr marL="0" indent="0" algn="just">
              <a:buNone/>
            </a:pPr>
            <a:r>
              <a:rPr lang="tr-TR" sz="2400" dirty="0" smtClean="0"/>
              <a:t>	Yeraltı </a:t>
            </a:r>
            <a:r>
              <a:rPr lang="tr-TR" sz="2400" dirty="0"/>
              <a:t>suyu kütlelerinin hepsinde, en uygun izleme yoluna karar verilmeden </a:t>
            </a:r>
            <a:r>
              <a:rPr lang="tr-TR" sz="2400" dirty="0" smtClean="0"/>
              <a:t>önce;</a:t>
            </a:r>
          </a:p>
          <a:p>
            <a:pPr>
              <a:buFont typeface="Wingdings" panose="05000000000000000000" pitchFamily="2" charset="2"/>
              <a:buChar char="Ø"/>
            </a:pPr>
            <a:r>
              <a:rPr lang="tr-TR" sz="2400" dirty="0" err="1" smtClean="0"/>
              <a:t>akiferleri</a:t>
            </a:r>
            <a:r>
              <a:rPr lang="tr-TR" sz="2400" dirty="0" smtClean="0"/>
              <a:t> </a:t>
            </a:r>
            <a:r>
              <a:rPr lang="tr-TR" sz="2400" dirty="0"/>
              <a:t>oluşturan katmanların </a:t>
            </a:r>
            <a:r>
              <a:rPr lang="tr-TR" sz="2400" dirty="0" smtClean="0"/>
              <a:t>özellikleri,</a:t>
            </a:r>
          </a:p>
          <a:p>
            <a:pPr>
              <a:buFont typeface="Wingdings" panose="05000000000000000000" pitchFamily="2" charset="2"/>
              <a:buChar char="Ø"/>
            </a:pPr>
            <a:r>
              <a:rPr lang="tr-TR" sz="2400" dirty="0" smtClean="0"/>
              <a:t>akış yönleri, </a:t>
            </a:r>
          </a:p>
          <a:p>
            <a:pPr>
              <a:buFont typeface="Wingdings" panose="05000000000000000000" pitchFamily="2" charset="2"/>
              <a:buChar char="Ø"/>
            </a:pPr>
            <a:r>
              <a:rPr lang="tr-TR" sz="2400" dirty="0" smtClean="0"/>
              <a:t>depolama</a:t>
            </a:r>
            <a:r>
              <a:rPr lang="tr-TR" sz="2400" dirty="0"/>
              <a:t>, </a:t>
            </a:r>
            <a:endParaRPr lang="tr-TR" sz="2400" dirty="0" smtClean="0"/>
          </a:p>
          <a:p>
            <a:pPr>
              <a:buFont typeface="Wingdings" panose="05000000000000000000" pitchFamily="2" charset="2"/>
              <a:buChar char="Ø"/>
            </a:pPr>
            <a:r>
              <a:rPr lang="tr-TR" sz="2400" dirty="0" smtClean="0"/>
              <a:t>doygun </a:t>
            </a:r>
            <a:r>
              <a:rPr lang="tr-TR" sz="2400" dirty="0"/>
              <a:t>olmayan bölgenin kalınlığı, </a:t>
            </a:r>
            <a:endParaRPr lang="tr-TR" sz="2400" dirty="0" smtClean="0"/>
          </a:p>
          <a:p>
            <a:pPr algn="just">
              <a:buFont typeface="Wingdings" panose="05000000000000000000" pitchFamily="2" charset="2"/>
              <a:buChar char="Ø"/>
            </a:pPr>
            <a:r>
              <a:rPr lang="tr-TR" sz="2400" dirty="0" smtClean="0"/>
              <a:t>yeraltı </a:t>
            </a:r>
            <a:r>
              <a:rPr lang="tr-TR" sz="2400" dirty="0"/>
              <a:t>suyunun beslenmesi ve boşalımı </a:t>
            </a:r>
            <a:r>
              <a:rPr lang="tr-TR" sz="2400" dirty="0" smtClean="0"/>
              <a:t>göz </a:t>
            </a:r>
            <a:r>
              <a:rPr lang="tr-TR" sz="2400" dirty="0"/>
              <a:t>önünde </a:t>
            </a:r>
            <a:r>
              <a:rPr lang="tr-TR" sz="2400" dirty="0" smtClean="0"/>
              <a:t>bulundurulmalıdır.</a:t>
            </a:r>
            <a:endParaRPr lang="tr-TR" sz="2400" dirty="0"/>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5126" y="4581128"/>
            <a:ext cx="1828720" cy="2060848"/>
          </a:xfrm>
          <a:prstGeom prst="rect">
            <a:avLst/>
          </a:prstGeom>
        </p:spPr>
      </p:pic>
    </p:spTree>
    <p:extLst>
      <p:ext uri="{BB962C8B-B14F-4D97-AF65-F5344CB8AC3E}">
        <p14:creationId xmlns:p14="http://schemas.microsoft.com/office/powerpoint/2010/main" val="393561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08332" y="301624"/>
            <a:ext cx="8229600" cy="1143000"/>
          </a:xfrm>
        </p:spPr>
        <p:txBody>
          <a:bodyPr>
            <a:noAutofit/>
          </a:bodyPr>
          <a:lstStyle/>
          <a:p>
            <a:r>
              <a:rPr lang="tr-TR" sz="3200" b="1" dirty="0" smtClean="0">
                <a:solidFill>
                  <a:srgbClr val="C00000"/>
                </a:solidFill>
              </a:rPr>
              <a:t>    İzleme Noktalarına İlişkin Bilgi </a:t>
            </a:r>
            <a:r>
              <a:rPr lang="tr-TR" sz="3200" b="1" dirty="0">
                <a:solidFill>
                  <a:srgbClr val="C00000"/>
                </a:solidFill>
              </a:rPr>
              <a:t>Ş</a:t>
            </a:r>
            <a:r>
              <a:rPr lang="tr-TR" sz="3200" b="1" dirty="0" smtClean="0">
                <a:solidFill>
                  <a:srgbClr val="C00000"/>
                </a:solidFill>
              </a:rPr>
              <a:t>artları</a:t>
            </a:r>
            <a:br>
              <a:rPr lang="tr-TR" sz="3200" b="1" dirty="0" smtClean="0">
                <a:solidFill>
                  <a:srgbClr val="C00000"/>
                </a:solidFill>
              </a:rPr>
            </a:br>
            <a:r>
              <a:rPr lang="tr-TR" sz="3200" dirty="0">
                <a:solidFill>
                  <a:srgbClr val="C00000"/>
                </a:solidFill>
              </a:rPr>
              <a:t> </a:t>
            </a:r>
            <a:br>
              <a:rPr lang="tr-TR" sz="3200" dirty="0">
                <a:solidFill>
                  <a:srgbClr val="C00000"/>
                </a:solidFill>
              </a:rPr>
            </a:br>
            <a:endParaRPr lang="tr-TR" sz="3200" dirty="0">
              <a:solidFill>
                <a:srgbClr val="C00000"/>
              </a:solidFill>
            </a:endParaRPr>
          </a:p>
        </p:txBody>
      </p:sp>
      <p:pic>
        <p:nvPicPr>
          <p:cNvPr id="6"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İçerik Yer Tutucusu 3"/>
          <p:cNvGraphicFramePr>
            <a:graphicFrameLocks noGrp="1"/>
          </p:cNvGraphicFramePr>
          <p:nvPr>
            <p:ph idx="1"/>
            <p:extLst>
              <p:ext uri="{D42A27DB-BD31-4B8C-83A1-F6EECF244321}">
                <p14:modId xmlns:p14="http://schemas.microsoft.com/office/powerpoint/2010/main" val="2733887976"/>
              </p:ext>
            </p:extLst>
          </p:nvPr>
        </p:nvGraphicFramePr>
        <p:xfrm>
          <a:off x="149501" y="718332"/>
          <a:ext cx="8856983" cy="6211408"/>
        </p:xfrm>
        <a:graphic>
          <a:graphicData uri="http://schemas.openxmlformats.org/drawingml/2006/table">
            <a:tbl>
              <a:tblPr firstRow="1" firstCol="1" bandRow="1">
                <a:tableStyleId>{5C22544A-7EE6-4342-B048-85BDC9FD1C3A}</a:tableStyleId>
              </a:tblPr>
              <a:tblGrid>
                <a:gridCol w="5271775"/>
                <a:gridCol w="1080120"/>
                <a:gridCol w="1008112"/>
                <a:gridCol w="1496976"/>
              </a:tblGrid>
              <a:tr h="480548">
                <a:tc>
                  <a:txBody>
                    <a:bodyPr/>
                    <a:lstStyle/>
                    <a:p>
                      <a:pPr algn="just">
                        <a:spcAft>
                          <a:spcPts val="0"/>
                        </a:spcAft>
                      </a:pPr>
                      <a:r>
                        <a:rPr lang="tr-TR" sz="1400" dirty="0">
                          <a:effectLst/>
                        </a:rPr>
                        <a:t>Etmen</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dirty="0">
                          <a:effectLst/>
                        </a:rPr>
                        <a:t>Kimyasal İzleme noktaları</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dirty="0">
                          <a:effectLst/>
                        </a:rPr>
                        <a:t>Nicel izleme noktaları</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Raporlama şartı (tamamlanmak üzere)</a:t>
                      </a:r>
                      <a:endParaRPr lang="tr-TR" sz="1400">
                        <a:effectLst/>
                        <a:latin typeface="Times New Roman"/>
                        <a:ea typeface="Times New Roman"/>
                      </a:endParaRPr>
                    </a:p>
                  </a:txBody>
                  <a:tcPr marL="45871" marR="45871" marT="0" marB="0"/>
                </a:tc>
              </a:tr>
              <a:tr h="177911">
                <a:tc>
                  <a:txBody>
                    <a:bodyPr/>
                    <a:lstStyle/>
                    <a:p>
                      <a:pPr algn="just">
                        <a:spcAft>
                          <a:spcPts val="0"/>
                        </a:spcAft>
                      </a:pPr>
                      <a:r>
                        <a:rPr lang="tr-TR" sz="1400">
                          <a:effectLst/>
                        </a:rPr>
                        <a:t>İzlenen akifer(ler)</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E</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a:t>
                      </a:r>
                      <a:endParaRPr lang="tr-TR" sz="1400">
                        <a:effectLst/>
                        <a:latin typeface="Times New Roman"/>
                        <a:ea typeface="Times New Roman"/>
                      </a:endParaRPr>
                    </a:p>
                  </a:txBody>
                  <a:tcPr marL="45871" marR="45871" marT="0" marB="0"/>
                </a:tc>
              </a:tr>
              <a:tr h="320366">
                <a:tc>
                  <a:txBody>
                    <a:bodyPr/>
                    <a:lstStyle/>
                    <a:p>
                      <a:pPr algn="just">
                        <a:spcAft>
                          <a:spcPts val="0"/>
                        </a:spcAft>
                      </a:pPr>
                      <a:r>
                        <a:rPr lang="tr-TR" sz="1400">
                          <a:effectLst/>
                        </a:rPr>
                        <a:t>Yer (grid referansı) izleme noktasının ve özgün tanıtıcının adı</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E</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a:t>
                      </a:r>
                      <a:endParaRPr lang="tr-TR" sz="1400">
                        <a:effectLst/>
                        <a:latin typeface="Times New Roman"/>
                        <a:ea typeface="Times New Roman"/>
                      </a:endParaRPr>
                    </a:p>
                  </a:txBody>
                  <a:tcPr marL="45871" marR="45871" marT="0" marB="0"/>
                </a:tc>
              </a:tr>
              <a:tr h="320366">
                <a:tc>
                  <a:txBody>
                    <a:bodyPr/>
                    <a:lstStyle/>
                    <a:p>
                      <a:pPr algn="just">
                        <a:spcAft>
                          <a:spcPts val="0"/>
                        </a:spcAft>
                      </a:pPr>
                      <a:r>
                        <a:rPr lang="tr-TR" sz="1400">
                          <a:effectLst/>
                        </a:rPr>
                        <a:t>İzleme noktasını barındıran yeraltı suyu kütlesi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E</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a:t>
                      </a:r>
                      <a:endParaRPr lang="tr-TR" sz="1400">
                        <a:effectLst/>
                        <a:latin typeface="Times New Roman"/>
                        <a:ea typeface="Times New Roman"/>
                      </a:endParaRPr>
                    </a:p>
                  </a:txBody>
                  <a:tcPr marL="45871" marR="45871" marT="0" marB="0"/>
                </a:tc>
              </a:tr>
              <a:tr h="177911">
                <a:tc>
                  <a:txBody>
                    <a:bodyPr/>
                    <a:lstStyle/>
                    <a:p>
                      <a:pPr algn="just">
                        <a:spcAft>
                          <a:spcPts val="0"/>
                        </a:spcAft>
                      </a:pPr>
                      <a:r>
                        <a:rPr lang="tr-TR" sz="1400">
                          <a:effectLst/>
                        </a:rPr>
                        <a:t>İzleme sahasının amacı (amaçları)</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E</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a:t>
                      </a:r>
                      <a:endParaRPr lang="tr-TR" sz="1400">
                        <a:effectLst/>
                        <a:latin typeface="Times New Roman"/>
                        <a:ea typeface="Times New Roman"/>
                      </a:endParaRPr>
                    </a:p>
                  </a:txBody>
                  <a:tcPr marL="45871" marR="45871" marT="0" marB="0"/>
                </a:tc>
              </a:tr>
              <a:tr h="480548">
                <a:tc>
                  <a:txBody>
                    <a:bodyPr/>
                    <a:lstStyle/>
                    <a:p>
                      <a:pPr algn="just">
                        <a:spcAft>
                          <a:spcPts val="0"/>
                        </a:spcAft>
                      </a:pPr>
                      <a:r>
                        <a:rPr lang="tr-TR" sz="1400">
                          <a:effectLst/>
                        </a:rPr>
                        <a:t>İzleme noktasının türü – tarla sondaj kuyusu, sanayi amaçlı sondaj kuyusu, kaynak, vb.</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E</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a:t>
                      </a:r>
                      <a:endParaRPr lang="tr-TR" sz="1400">
                        <a:effectLst/>
                        <a:latin typeface="Times New Roman"/>
                        <a:ea typeface="Times New Roman"/>
                      </a:endParaRPr>
                    </a:p>
                  </a:txBody>
                  <a:tcPr marL="45871" marR="45871" marT="0" marB="0"/>
                </a:tc>
              </a:tr>
              <a:tr h="320366">
                <a:tc>
                  <a:txBody>
                    <a:bodyPr/>
                    <a:lstStyle/>
                    <a:p>
                      <a:pPr algn="just">
                        <a:spcAft>
                          <a:spcPts val="0"/>
                        </a:spcAft>
                      </a:pPr>
                      <a:r>
                        <a:rPr lang="tr-TR" sz="1400" dirty="0">
                          <a:effectLst/>
                        </a:rPr>
                        <a:t>Sondaj kuyularının/kuyuların ızgaralı/açık kısımlarının derinliği</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İ</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 </a:t>
                      </a:r>
                      <a:endParaRPr lang="tr-TR" sz="1400">
                        <a:effectLst/>
                        <a:latin typeface="Times New Roman"/>
                        <a:ea typeface="Times New Roman"/>
                      </a:endParaRPr>
                    </a:p>
                  </a:txBody>
                  <a:tcPr marL="45871" marR="45871" marT="0" marB="0"/>
                </a:tc>
              </a:tr>
              <a:tr h="355822">
                <a:tc>
                  <a:txBody>
                    <a:bodyPr/>
                    <a:lstStyle/>
                    <a:p>
                      <a:pPr algn="just">
                        <a:spcAft>
                          <a:spcPts val="0"/>
                        </a:spcAft>
                      </a:pPr>
                      <a:r>
                        <a:rPr lang="tr-TR" sz="1400">
                          <a:effectLst/>
                        </a:rPr>
                        <a:t>İzleme noktasındaki alttoprak kalınlığının ve türünün hassasiyeti veya belirlenmesi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İ</a:t>
                      </a:r>
                    </a:p>
                    <a:p>
                      <a:pPr algn="ctr">
                        <a:spcAft>
                          <a:spcPts val="0"/>
                        </a:spcAft>
                      </a:pPr>
                      <a:r>
                        <a:rPr lang="tr-TR" sz="1400" dirty="0">
                          <a:effectLst/>
                        </a:rPr>
                        <a:t> </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 </a:t>
                      </a:r>
                      <a:endParaRPr lang="tr-TR" sz="1400">
                        <a:effectLst/>
                        <a:latin typeface="Times New Roman"/>
                        <a:ea typeface="Times New Roman"/>
                      </a:endParaRPr>
                    </a:p>
                  </a:txBody>
                  <a:tcPr marL="45871" marR="45871" marT="0" marB="0"/>
                </a:tc>
              </a:tr>
              <a:tr h="465802">
                <a:tc>
                  <a:txBody>
                    <a:bodyPr/>
                    <a:lstStyle/>
                    <a:p>
                      <a:pPr algn="just">
                        <a:spcAft>
                          <a:spcPts val="0"/>
                        </a:spcAft>
                      </a:pPr>
                      <a:r>
                        <a:rPr lang="tr-TR" sz="1400" dirty="0">
                          <a:effectLst/>
                        </a:rPr>
                        <a:t>Beslenme alanının görsel değerlendirilmesi (arazi kullanımı ve baskılar, nokta baskıların potansiyel kaynakları dahil)</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a:effectLst/>
                        </a:rPr>
                        <a:t>İnşa ayrıntıları</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320366">
                <a:tc>
                  <a:txBody>
                    <a:bodyPr/>
                    <a:lstStyle/>
                    <a:p>
                      <a:pPr algn="just">
                        <a:spcAft>
                          <a:spcPts val="0"/>
                        </a:spcAft>
                      </a:pPr>
                      <a:r>
                        <a:rPr lang="tr-TR" sz="1400">
                          <a:effectLst/>
                        </a:rPr>
                        <a:t>Çıkarılan su miktarı veya toplam boşalım (kaynaklarda)</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355822">
                <a:tc>
                  <a:txBody>
                    <a:bodyPr/>
                    <a:lstStyle/>
                    <a:p>
                      <a:pPr algn="just">
                        <a:spcAft>
                          <a:spcPts val="0"/>
                        </a:spcAft>
                      </a:pPr>
                      <a:r>
                        <a:rPr lang="tr-TR" sz="1400" dirty="0">
                          <a:effectLst/>
                        </a:rPr>
                        <a:t>Su çekme rejimi (nitel tanımlama – ör: </a:t>
                      </a:r>
                      <a:r>
                        <a:rPr lang="tr-TR" sz="1400" dirty="0" err="1">
                          <a:effectLst/>
                        </a:rPr>
                        <a:t>araklıklı</a:t>
                      </a:r>
                      <a:r>
                        <a:rPr lang="tr-TR" sz="1400" dirty="0">
                          <a:effectLst/>
                        </a:rPr>
                        <a:t>, sürekli, gecelik, vb.)</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320366">
                <a:tc>
                  <a:txBody>
                    <a:bodyPr/>
                    <a:lstStyle/>
                    <a:p>
                      <a:pPr algn="just">
                        <a:spcAft>
                          <a:spcPts val="0"/>
                        </a:spcAft>
                      </a:pPr>
                      <a:r>
                        <a:rPr lang="tr-TR" sz="1400">
                          <a:effectLst/>
                        </a:rPr>
                        <a:t>Su seviyesindeki düşme (pompalanan su seviyesi)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a:effectLst/>
                        </a:rPr>
                        <a:t>Katkı/beslenme alanı bölgesi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a:effectLst/>
                        </a:rPr>
                        <a:t>Su çekme derinliği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dirty="0">
                          <a:effectLst/>
                        </a:rPr>
                        <a:t>Statik veya durağan su seviyesi</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a:effectLst/>
                        </a:rPr>
                        <a:t>Verinin değerlendirmesi ve tanımlanması</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dirty="0">
                          <a:effectLst/>
                        </a:rPr>
                        <a:t>Artezyen/taşkın</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E</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177911">
                <a:tc>
                  <a:txBody>
                    <a:bodyPr/>
                    <a:lstStyle/>
                    <a:p>
                      <a:pPr algn="just">
                        <a:spcAft>
                          <a:spcPts val="0"/>
                        </a:spcAft>
                      </a:pPr>
                      <a:r>
                        <a:rPr lang="tr-TR" sz="1400">
                          <a:effectLst/>
                        </a:rPr>
                        <a:t>Sondaj logu (jeolojik)</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r h="320366">
                <a:tc>
                  <a:txBody>
                    <a:bodyPr/>
                    <a:lstStyle/>
                    <a:p>
                      <a:pPr algn="just">
                        <a:spcAft>
                          <a:spcPts val="0"/>
                        </a:spcAft>
                      </a:pPr>
                      <a:r>
                        <a:rPr lang="tr-TR" sz="1400">
                          <a:effectLst/>
                        </a:rPr>
                        <a:t>Akifer özellikleri (geçirgenlik, hidrolik iletkenlik, vb.)</a:t>
                      </a:r>
                      <a:endParaRPr lang="tr-TR" sz="1400">
                        <a:effectLst/>
                        <a:latin typeface="Times New Roman"/>
                        <a:ea typeface="Times New Roman"/>
                      </a:endParaRPr>
                    </a:p>
                  </a:txBody>
                  <a:tcPr marL="45871" marR="45871" marT="0" marB="0"/>
                </a:tc>
                <a:tc>
                  <a:txBody>
                    <a:bodyPr/>
                    <a:lstStyle/>
                    <a:p>
                      <a:pPr algn="ctr">
                        <a:spcAft>
                          <a:spcPts val="0"/>
                        </a:spcAft>
                      </a:pPr>
                      <a:r>
                        <a:rPr lang="tr-TR" sz="1400">
                          <a:effectLst/>
                        </a:rPr>
                        <a:t>İ</a:t>
                      </a:r>
                      <a:endParaRPr lang="tr-TR" sz="1400">
                        <a:effectLst/>
                        <a:latin typeface="Times New Roman"/>
                        <a:ea typeface="Times New Roman"/>
                      </a:endParaRPr>
                    </a:p>
                  </a:txBody>
                  <a:tcPr marL="45871" marR="45871" marT="0" marB="0"/>
                </a:tc>
                <a:tc>
                  <a:txBody>
                    <a:bodyPr/>
                    <a:lstStyle/>
                    <a:p>
                      <a:pPr algn="ctr">
                        <a:spcAft>
                          <a:spcPts val="0"/>
                        </a:spcAft>
                      </a:pPr>
                      <a:r>
                        <a:rPr lang="tr-TR" sz="1400" dirty="0">
                          <a:effectLst/>
                        </a:rPr>
                        <a:t>İ</a:t>
                      </a:r>
                      <a:endParaRPr lang="tr-TR" sz="1400" dirty="0">
                        <a:effectLst/>
                        <a:latin typeface="Times New Roman"/>
                        <a:ea typeface="Times New Roman"/>
                      </a:endParaRPr>
                    </a:p>
                  </a:txBody>
                  <a:tcPr marL="45871" marR="45871" marT="0" marB="0"/>
                </a:tc>
                <a:tc>
                  <a:txBody>
                    <a:bodyPr/>
                    <a:lstStyle/>
                    <a:p>
                      <a:pPr algn="ctr">
                        <a:spcAft>
                          <a:spcPts val="0"/>
                        </a:spcAft>
                      </a:pPr>
                      <a:r>
                        <a:rPr lang="tr-TR" sz="1400" dirty="0">
                          <a:effectLst/>
                        </a:rPr>
                        <a:t> </a:t>
                      </a:r>
                      <a:endParaRPr lang="tr-TR" sz="1400" dirty="0">
                        <a:effectLst/>
                        <a:latin typeface="Times New Roman"/>
                        <a:ea typeface="Times New Roman"/>
                      </a:endParaRPr>
                    </a:p>
                  </a:txBody>
                  <a:tcPr marL="45871" marR="45871" marT="0" marB="0"/>
                </a:tc>
              </a:tr>
            </a:tbl>
          </a:graphicData>
        </a:graphic>
      </p:graphicFrame>
      <p:sp>
        <p:nvSpPr>
          <p:cNvPr id="5" name="Metin kutusu 4"/>
          <p:cNvSpPr txBox="1"/>
          <p:nvPr/>
        </p:nvSpPr>
        <p:spPr>
          <a:xfrm>
            <a:off x="7847856" y="5229200"/>
            <a:ext cx="1296144"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tr-TR" b="1" dirty="0" smtClean="0"/>
              <a:t>E: Esas     </a:t>
            </a:r>
          </a:p>
          <a:p>
            <a:r>
              <a:rPr lang="tr-TR" b="1" dirty="0" smtClean="0"/>
              <a:t> İ: İstenen </a:t>
            </a:r>
            <a:endParaRPr lang="tr-TR" b="1" dirty="0"/>
          </a:p>
        </p:txBody>
      </p:sp>
    </p:spTree>
    <p:extLst>
      <p:ext uri="{BB962C8B-B14F-4D97-AF65-F5344CB8AC3E}">
        <p14:creationId xmlns:p14="http://schemas.microsoft.com/office/powerpoint/2010/main" val="3627244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6817" y="908720"/>
            <a:ext cx="8219256" cy="5145435"/>
          </a:xfrm>
        </p:spPr>
        <p:txBody>
          <a:bodyPr>
            <a:normAutofit/>
          </a:bodyPr>
          <a:lstStyle/>
          <a:p>
            <a:pPr>
              <a:buFont typeface="Wingdings" panose="05000000000000000000" pitchFamily="2" charset="2"/>
              <a:buChar char="Ø"/>
            </a:pPr>
            <a:endParaRPr lang="tr-TR" sz="2800" dirty="0" smtClean="0"/>
          </a:p>
          <a:p>
            <a:pPr marL="0" indent="0">
              <a:buNone/>
            </a:pPr>
            <a:endParaRPr lang="tr-TR" sz="2800" dirty="0" smtClean="0"/>
          </a:p>
        </p:txBody>
      </p:sp>
      <p:sp>
        <p:nvSpPr>
          <p:cNvPr id="4" name="Metin kutusu 3"/>
          <p:cNvSpPr txBox="1"/>
          <p:nvPr/>
        </p:nvSpPr>
        <p:spPr>
          <a:xfrm>
            <a:off x="1259632" y="2115122"/>
            <a:ext cx="1944216"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dirty="0">
                <a:solidFill>
                  <a:prstClr val="white"/>
                </a:solidFill>
              </a:rPr>
              <a:t>Miktar izleme ağı</a:t>
            </a:r>
          </a:p>
        </p:txBody>
      </p:sp>
      <p:sp>
        <p:nvSpPr>
          <p:cNvPr id="5" name="Metin kutusu 4"/>
          <p:cNvSpPr txBox="1"/>
          <p:nvPr/>
        </p:nvSpPr>
        <p:spPr>
          <a:xfrm>
            <a:off x="4803037" y="2115122"/>
            <a:ext cx="1698166"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dirty="0" err="1">
                <a:solidFill>
                  <a:prstClr val="white"/>
                </a:solidFill>
              </a:rPr>
              <a:t>Gözetimsel</a:t>
            </a:r>
            <a:r>
              <a:rPr lang="tr-TR" dirty="0">
                <a:solidFill>
                  <a:prstClr val="white"/>
                </a:solidFill>
              </a:rPr>
              <a:t> izleme ağı</a:t>
            </a:r>
          </a:p>
        </p:txBody>
      </p:sp>
      <p:sp>
        <p:nvSpPr>
          <p:cNvPr id="6" name="Metin kutusu 5"/>
          <p:cNvSpPr txBox="1"/>
          <p:nvPr/>
        </p:nvSpPr>
        <p:spPr>
          <a:xfrm>
            <a:off x="7234409" y="2115122"/>
            <a:ext cx="1740298"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dirty="0" err="1">
                <a:solidFill>
                  <a:prstClr val="white"/>
                </a:solidFill>
              </a:rPr>
              <a:t>Operasyonel</a:t>
            </a:r>
            <a:r>
              <a:rPr lang="tr-TR" dirty="0">
                <a:solidFill>
                  <a:prstClr val="white"/>
                </a:solidFill>
              </a:rPr>
              <a:t> izleme ağı</a:t>
            </a:r>
          </a:p>
        </p:txBody>
      </p:sp>
      <p:sp>
        <p:nvSpPr>
          <p:cNvPr id="7" name="Metin kutusu 6"/>
          <p:cNvSpPr txBox="1"/>
          <p:nvPr/>
        </p:nvSpPr>
        <p:spPr>
          <a:xfrm>
            <a:off x="1259632" y="3024918"/>
            <a:ext cx="1944216" cy="203132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tr-TR" dirty="0">
                <a:solidFill>
                  <a:prstClr val="white"/>
                </a:solidFill>
              </a:rPr>
              <a:t>yeraltı suyu kütlelerinde ya da kütle gruplarında yeraltı suyu iyi nicel durumunun sağlanamaması riskine ilişkin</a:t>
            </a:r>
          </a:p>
        </p:txBody>
      </p:sp>
      <p:sp>
        <p:nvSpPr>
          <p:cNvPr id="8" name="Metin kutusu 7"/>
          <p:cNvSpPr txBox="1"/>
          <p:nvPr/>
        </p:nvSpPr>
        <p:spPr>
          <a:xfrm>
            <a:off x="4702444" y="3284984"/>
            <a:ext cx="1758491" cy="203132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tr-TR" dirty="0">
                <a:solidFill>
                  <a:prstClr val="white"/>
                </a:solidFill>
              </a:rPr>
              <a:t>risk değerlendirmesine bağlı olarak </a:t>
            </a:r>
            <a:r>
              <a:rPr lang="tr-TR" dirty="0" err="1">
                <a:solidFill>
                  <a:prstClr val="white"/>
                </a:solidFill>
              </a:rPr>
              <a:t>operasyonel</a:t>
            </a:r>
            <a:r>
              <a:rPr lang="tr-TR" dirty="0">
                <a:solidFill>
                  <a:prstClr val="white"/>
                </a:solidFill>
              </a:rPr>
              <a:t> izleme ihtiyacının belirlenmesi</a:t>
            </a:r>
          </a:p>
        </p:txBody>
      </p:sp>
      <p:sp>
        <p:nvSpPr>
          <p:cNvPr id="9" name="Metin kutusu 8"/>
          <p:cNvSpPr txBox="1"/>
          <p:nvPr/>
        </p:nvSpPr>
        <p:spPr>
          <a:xfrm>
            <a:off x="6868472" y="2924944"/>
            <a:ext cx="2106235" cy="38164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marL="285750" indent="-285750">
              <a:buFont typeface="Wingdings" panose="05000000000000000000" pitchFamily="2" charset="2"/>
              <a:buChar char="Ø"/>
            </a:pPr>
            <a:r>
              <a:rPr lang="tr-TR" dirty="0">
                <a:solidFill>
                  <a:prstClr val="white"/>
                </a:solidFill>
              </a:rPr>
              <a:t>“risk altında” olarak tanımlanan tüm yeraltı suyu kütleleri ya da kütle gruplarının durumlarının, </a:t>
            </a:r>
          </a:p>
          <a:p>
            <a:pPr marL="285750" indent="-285750">
              <a:buFont typeface="Wingdings" panose="05000000000000000000" pitchFamily="2" charset="2"/>
              <a:buChar char="Ø"/>
            </a:pPr>
            <a:endParaRPr lang="tr-TR" sz="800" dirty="0">
              <a:solidFill>
                <a:prstClr val="white"/>
              </a:solidFill>
            </a:endParaRPr>
          </a:p>
          <a:p>
            <a:pPr marL="285750" indent="-285750">
              <a:buFont typeface="Wingdings" panose="05000000000000000000" pitchFamily="2" charset="2"/>
              <a:buChar char="Ø"/>
            </a:pPr>
            <a:r>
              <a:rPr lang="tr-TR" dirty="0">
                <a:solidFill>
                  <a:prstClr val="white"/>
                </a:solidFill>
              </a:rPr>
              <a:t>kirletici yoğunluklarının önemli ve sürekli yükselen eğilimlerinin belirlenmesi</a:t>
            </a:r>
          </a:p>
        </p:txBody>
      </p:sp>
      <p:sp>
        <p:nvSpPr>
          <p:cNvPr id="10" name="Metin kutusu 9"/>
          <p:cNvSpPr txBox="1"/>
          <p:nvPr/>
        </p:nvSpPr>
        <p:spPr>
          <a:xfrm>
            <a:off x="429544" y="5911053"/>
            <a:ext cx="5368450" cy="70788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tr-TR" sz="2000" dirty="0">
                <a:solidFill>
                  <a:prstClr val="white"/>
                </a:solidFill>
              </a:rPr>
              <a:t>İçme Suyu Korunan Alanı hedeflerine ulaşılabilmesini destekleyecek uygun izleme.</a:t>
            </a:r>
          </a:p>
        </p:txBody>
      </p:sp>
      <p:pic>
        <p:nvPicPr>
          <p:cNvPr id="11"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etin kutusu 11"/>
          <p:cNvSpPr txBox="1"/>
          <p:nvPr/>
        </p:nvSpPr>
        <p:spPr>
          <a:xfrm>
            <a:off x="683568" y="1043596"/>
            <a:ext cx="3096344"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dirty="0" smtClean="0">
                <a:solidFill>
                  <a:prstClr val="white"/>
                </a:solidFill>
              </a:rPr>
              <a:t>Yeraltı suyunun miktar durumunun izlenmesi</a:t>
            </a:r>
            <a:endParaRPr lang="tr-TR" dirty="0">
              <a:solidFill>
                <a:prstClr val="white"/>
              </a:solidFill>
            </a:endParaRPr>
          </a:p>
        </p:txBody>
      </p:sp>
      <p:sp>
        <p:nvSpPr>
          <p:cNvPr id="13" name="Metin kutusu 12"/>
          <p:cNvSpPr txBox="1"/>
          <p:nvPr/>
        </p:nvSpPr>
        <p:spPr>
          <a:xfrm>
            <a:off x="5490102" y="1043596"/>
            <a:ext cx="297033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dirty="0" smtClean="0">
                <a:solidFill>
                  <a:prstClr val="white"/>
                </a:solidFill>
              </a:rPr>
              <a:t>Yeraltı suyunun kimyasal durumunun izlenmesi</a:t>
            </a:r>
            <a:endParaRPr lang="tr-TR" dirty="0">
              <a:solidFill>
                <a:prstClr val="white"/>
              </a:solidFill>
            </a:endParaRPr>
          </a:p>
        </p:txBody>
      </p:sp>
      <p:sp>
        <p:nvSpPr>
          <p:cNvPr id="14" name="Metin kutusu 13"/>
          <p:cNvSpPr txBox="1"/>
          <p:nvPr/>
        </p:nvSpPr>
        <p:spPr>
          <a:xfrm>
            <a:off x="2738284" y="214639"/>
            <a:ext cx="3463362"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tr-TR" sz="2800" dirty="0" smtClean="0">
                <a:solidFill>
                  <a:prstClr val="white"/>
                </a:solidFill>
              </a:rPr>
              <a:t>Yeraltı Suyu İzleme</a:t>
            </a:r>
            <a:endParaRPr lang="tr-TR" sz="2800" dirty="0">
              <a:solidFill>
                <a:prstClr val="white"/>
              </a:solidFill>
            </a:endParaRPr>
          </a:p>
        </p:txBody>
      </p:sp>
      <p:cxnSp>
        <p:nvCxnSpPr>
          <p:cNvPr id="17" name="Düz Bağlayıcı 16"/>
          <p:cNvCxnSpPr/>
          <p:nvPr/>
        </p:nvCxnSpPr>
        <p:spPr>
          <a:xfrm>
            <a:off x="2231740" y="1689927"/>
            <a:ext cx="0" cy="425195"/>
          </a:xfrm>
          <a:prstGeom prst="line">
            <a:avLst/>
          </a:prstGeom>
          <a:ln w="19050" cmpd="sng"/>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a:off x="2231740" y="2484454"/>
            <a:ext cx="0" cy="540464"/>
          </a:xfrm>
          <a:prstGeom prst="line">
            <a:avLst/>
          </a:prstGeom>
          <a:ln w="19050" cmpd="sng"/>
        </p:spPr>
        <p:style>
          <a:lnRef idx="1">
            <a:schemeClr val="accent1"/>
          </a:lnRef>
          <a:fillRef idx="0">
            <a:schemeClr val="accent1"/>
          </a:fillRef>
          <a:effectRef idx="0">
            <a:schemeClr val="accent1"/>
          </a:effectRef>
          <a:fontRef idx="minor">
            <a:schemeClr val="tx1"/>
          </a:fontRef>
        </p:style>
      </p:cxnSp>
      <p:cxnSp>
        <p:nvCxnSpPr>
          <p:cNvPr id="25" name="Dirsek Bağlayıcısı 24"/>
          <p:cNvCxnSpPr/>
          <p:nvPr/>
        </p:nvCxnSpPr>
        <p:spPr>
          <a:xfrm rot="5400000">
            <a:off x="2192296" y="484587"/>
            <a:ext cx="567347" cy="506544"/>
          </a:xfrm>
          <a:prstGeom prst="bentConnector3">
            <a:avLst>
              <a:gd name="adj1" fmla="val 408"/>
            </a:avLst>
          </a:prstGeom>
          <a:ln w="19050" cmpd="sng"/>
        </p:spPr>
        <p:style>
          <a:lnRef idx="1">
            <a:schemeClr val="accent1"/>
          </a:lnRef>
          <a:fillRef idx="0">
            <a:schemeClr val="accent1"/>
          </a:fillRef>
          <a:effectRef idx="0">
            <a:schemeClr val="accent1"/>
          </a:effectRef>
          <a:fontRef idx="minor">
            <a:schemeClr val="tx1"/>
          </a:fontRef>
        </p:style>
      </p:cxnSp>
      <p:cxnSp>
        <p:nvCxnSpPr>
          <p:cNvPr id="27" name="Dirsek Bağlayıcısı 26"/>
          <p:cNvCxnSpPr>
            <a:endCxn id="13" idx="0"/>
          </p:cNvCxnSpPr>
          <p:nvPr/>
        </p:nvCxnSpPr>
        <p:spPr>
          <a:xfrm>
            <a:off x="6201646" y="476251"/>
            <a:ext cx="773621" cy="567345"/>
          </a:xfrm>
          <a:prstGeom prst="bentConnector2">
            <a:avLst/>
          </a:prstGeom>
          <a:ln w="19050" cmpd="sng"/>
        </p:spPr>
        <p:style>
          <a:lnRef idx="1">
            <a:schemeClr val="accent1"/>
          </a:lnRef>
          <a:fillRef idx="0">
            <a:schemeClr val="accent1"/>
          </a:fillRef>
          <a:effectRef idx="0">
            <a:schemeClr val="accent1"/>
          </a:effectRef>
          <a:fontRef idx="minor">
            <a:schemeClr val="tx1"/>
          </a:fontRef>
        </p:style>
      </p:cxnSp>
      <p:cxnSp>
        <p:nvCxnSpPr>
          <p:cNvPr id="32" name="Düz Bağlayıcı 31"/>
          <p:cNvCxnSpPr/>
          <p:nvPr/>
        </p:nvCxnSpPr>
        <p:spPr>
          <a:xfrm flipH="1">
            <a:off x="5797994" y="1689927"/>
            <a:ext cx="403652" cy="425195"/>
          </a:xfrm>
          <a:prstGeom prst="line">
            <a:avLst/>
          </a:prstGeom>
          <a:ln w="19050" cmpd="sng"/>
        </p:spPr>
        <p:style>
          <a:lnRef idx="1">
            <a:schemeClr val="accent1"/>
          </a:lnRef>
          <a:fillRef idx="0">
            <a:schemeClr val="accent1"/>
          </a:fillRef>
          <a:effectRef idx="0">
            <a:schemeClr val="accent1"/>
          </a:effectRef>
          <a:fontRef idx="minor">
            <a:schemeClr val="tx1"/>
          </a:fontRef>
        </p:style>
      </p:cxnSp>
      <p:cxnSp>
        <p:nvCxnSpPr>
          <p:cNvPr id="34" name="Düz Bağlayıcı 33"/>
          <p:cNvCxnSpPr>
            <a:endCxn id="6" idx="0"/>
          </p:cNvCxnSpPr>
          <p:nvPr/>
        </p:nvCxnSpPr>
        <p:spPr>
          <a:xfrm>
            <a:off x="7812360" y="1689927"/>
            <a:ext cx="292198" cy="425195"/>
          </a:xfrm>
          <a:prstGeom prst="line">
            <a:avLst/>
          </a:prstGeom>
          <a:ln w="19050" cmpd="sng"/>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5490102" y="2761453"/>
            <a:ext cx="0" cy="523531"/>
          </a:xfrm>
          <a:prstGeom prst="line">
            <a:avLst/>
          </a:prstGeom>
          <a:ln w="19050" cmpd="sng"/>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8104558" y="2761453"/>
            <a:ext cx="0" cy="163491"/>
          </a:xfrm>
          <a:prstGeom prst="line">
            <a:avLst/>
          </a:prstGeom>
          <a:ln w="1905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090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1" algn="ctr"/>
            <a:r>
              <a:rPr lang="tr-TR" sz="3600" b="1" kern="1200" dirty="0" err="1">
                <a:solidFill>
                  <a:srgbClr val="C00000"/>
                </a:solidFill>
                <a:latin typeface="+mj-lt"/>
                <a:ea typeface="+mj-ea"/>
                <a:cs typeface="+mj-cs"/>
              </a:rPr>
              <a:t>Gözetimsel</a:t>
            </a:r>
            <a:r>
              <a:rPr lang="tr-TR" sz="3600" b="1" kern="1200" dirty="0">
                <a:solidFill>
                  <a:srgbClr val="C00000"/>
                </a:solidFill>
                <a:latin typeface="+mj-lt"/>
                <a:ea typeface="+mj-ea"/>
                <a:cs typeface="+mj-cs"/>
              </a:rPr>
              <a:t> </a:t>
            </a:r>
            <a:r>
              <a:rPr lang="tr-TR" sz="3600" b="1" kern="1200" dirty="0" smtClean="0">
                <a:solidFill>
                  <a:srgbClr val="C00000"/>
                </a:solidFill>
                <a:latin typeface="+mj-lt"/>
                <a:ea typeface="+mj-ea"/>
                <a:cs typeface="+mj-cs"/>
              </a:rPr>
              <a:t>İzleme</a:t>
            </a:r>
            <a:endParaRPr lang="tr-TR" sz="3600" b="1" kern="1200" dirty="0">
              <a:solidFill>
                <a:srgbClr val="C00000"/>
              </a:solidFill>
              <a:latin typeface="+mj-lt"/>
              <a:ea typeface="+mj-ea"/>
              <a:cs typeface="+mj-cs"/>
            </a:endParaRPr>
          </a:p>
        </p:txBody>
      </p:sp>
      <p:sp>
        <p:nvSpPr>
          <p:cNvPr id="3" name="İçerik Yer Tutucusu 2"/>
          <p:cNvSpPr>
            <a:spLocks noGrp="1"/>
          </p:cNvSpPr>
          <p:nvPr>
            <p:ph idx="1"/>
          </p:nvPr>
        </p:nvSpPr>
        <p:spPr>
          <a:xfrm>
            <a:off x="467544" y="1196752"/>
            <a:ext cx="8219256" cy="4929411"/>
          </a:xfrm>
        </p:spPr>
        <p:txBody>
          <a:bodyPr>
            <a:normAutofit fontScale="85000" lnSpcReduction="20000"/>
          </a:bodyPr>
          <a:lstStyle/>
          <a:p>
            <a:pPr marL="0" indent="0" algn="just">
              <a:buNone/>
            </a:pPr>
            <a:r>
              <a:rPr lang="tr-TR" sz="2800" i="1" dirty="0" err="1" smtClean="0">
                <a:solidFill>
                  <a:srgbClr val="C00000"/>
                </a:solidFill>
              </a:rPr>
              <a:t>Gözetimsel</a:t>
            </a:r>
            <a:r>
              <a:rPr lang="tr-TR" sz="2800" i="1" dirty="0" smtClean="0">
                <a:solidFill>
                  <a:srgbClr val="C00000"/>
                </a:solidFill>
              </a:rPr>
              <a:t> izleme; </a:t>
            </a:r>
          </a:p>
          <a:p>
            <a:pPr marL="0" indent="0" algn="just">
              <a:buNone/>
            </a:pPr>
            <a:endParaRPr lang="tr-TR" sz="900" i="1" dirty="0" smtClean="0">
              <a:solidFill>
                <a:srgbClr val="C00000"/>
              </a:solidFill>
            </a:endParaRPr>
          </a:p>
          <a:p>
            <a:pPr algn="just">
              <a:buFont typeface="Wingdings" panose="05000000000000000000" pitchFamily="2" charset="2"/>
              <a:buChar char="Ø"/>
            </a:pPr>
            <a:r>
              <a:rPr lang="tr-TR" sz="2400" dirty="0" smtClean="0"/>
              <a:t>Hem doğal şartlardaki değişikliklerin sonucu olarak, hem de insan faaliyetleri sonucu oluşan kirletici konsantrasyonlarında uzun dönem artan eğilimlerin değerlendirilmesinde kullanılmak üzere bilgi sağlamak için gerçekleştirilir. </a:t>
            </a:r>
          </a:p>
          <a:p>
            <a:pPr algn="just">
              <a:buFont typeface="Wingdings" panose="05000000000000000000" pitchFamily="2" charset="2"/>
              <a:buChar char="Ø"/>
            </a:pPr>
            <a:r>
              <a:rPr lang="tr-TR" sz="2400" dirty="0" err="1"/>
              <a:t>Gözetimsel</a:t>
            </a:r>
            <a:r>
              <a:rPr lang="tr-TR" sz="2400" dirty="0"/>
              <a:t> </a:t>
            </a:r>
            <a:r>
              <a:rPr lang="tr-TR" sz="2400" dirty="0" smtClean="0"/>
              <a:t>izleme, yeraltı </a:t>
            </a:r>
            <a:r>
              <a:rPr lang="tr-TR" sz="2400" dirty="0"/>
              <a:t>suyu kütlesindeki doğal </a:t>
            </a:r>
            <a:r>
              <a:rPr lang="tr-TR" sz="2400" dirty="0" smtClean="0"/>
              <a:t>zemin değer </a:t>
            </a:r>
            <a:r>
              <a:rPr lang="tr-TR" sz="2400" dirty="0"/>
              <a:t>düzeylerinin </a:t>
            </a:r>
            <a:r>
              <a:rPr lang="tr-TR" sz="2400" dirty="0" smtClean="0"/>
              <a:t>ve </a:t>
            </a:r>
            <a:r>
              <a:rPr lang="tr-TR" sz="2400" dirty="0"/>
              <a:t>özelliklerin tanımlanmasında yararlı olacaktır. </a:t>
            </a:r>
            <a:endParaRPr lang="tr-TR" sz="2400" dirty="0" smtClean="0"/>
          </a:p>
          <a:p>
            <a:pPr algn="just">
              <a:spcBef>
                <a:spcPts val="1200"/>
              </a:spcBef>
              <a:buFont typeface="Wingdings" panose="05000000000000000000" pitchFamily="2" charset="2"/>
              <a:buChar char="Ø"/>
            </a:pPr>
            <a:r>
              <a:rPr lang="tr-TR" sz="2400" dirty="0" err="1" smtClean="0"/>
              <a:t>Gözetimsel</a:t>
            </a:r>
            <a:r>
              <a:rPr lang="tr-TR" sz="2400" dirty="0" smtClean="0"/>
              <a:t> İzleme Programı, her </a:t>
            </a:r>
            <a:r>
              <a:rPr lang="tr-TR" sz="2400" dirty="0"/>
              <a:t>bir Nehir Havzası Yönetim döngüsü süresince uygulanmalıdır. </a:t>
            </a:r>
            <a:endParaRPr lang="tr-TR" sz="2400" dirty="0" smtClean="0"/>
          </a:p>
          <a:p>
            <a:pPr marL="0" indent="0" algn="just">
              <a:spcBef>
                <a:spcPts val="1200"/>
              </a:spcBef>
              <a:buNone/>
            </a:pPr>
            <a:r>
              <a:rPr lang="tr-TR" sz="2800" i="1" dirty="0" smtClean="0">
                <a:solidFill>
                  <a:srgbClr val="C00000"/>
                </a:solidFill>
              </a:rPr>
              <a:t>İzlenecek ana parametreler:</a:t>
            </a:r>
          </a:p>
          <a:p>
            <a:pPr marL="0" indent="0" algn="just">
              <a:spcBef>
                <a:spcPts val="1200"/>
              </a:spcBef>
              <a:buNone/>
            </a:pPr>
            <a:endParaRPr lang="tr-TR" sz="1200" i="1" dirty="0" smtClean="0">
              <a:solidFill>
                <a:srgbClr val="C00000"/>
              </a:solidFill>
            </a:endParaRPr>
          </a:p>
          <a:p>
            <a:pPr marL="1333500" algn="just">
              <a:spcBef>
                <a:spcPts val="0"/>
              </a:spcBef>
              <a:buFont typeface="Wingdings" panose="05000000000000000000" pitchFamily="2" charset="2"/>
              <a:buChar char="§"/>
            </a:pPr>
            <a:r>
              <a:rPr lang="tr-TR" sz="2400" i="1" dirty="0" smtClean="0"/>
              <a:t>Oksijen içeriği</a:t>
            </a:r>
          </a:p>
          <a:p>
            <a:pPr marL="1333500" algn="just">
              <a:spcBef>
                <a:spcPts val="0"/>
              </a:spcBef>
              <a:buFont typeface="Wingdings" panose="05000000000000000000" pitchFamily="2" charset="2"/>
              <a:buChar char="§"/>
            </a:pPr>
            <a:r>
              <a:rPr lang="tr-TR" sz="2400" i="1" dirty="0" err="1"/>
              <a:t>p</a:t>
            </a:r>
            <a:r>
              <a:rPr lang="tr-TR" sz="2400" i="1" dirty="0" err="1" smtClean="0"/>
              <a:t>H</a:t>
            </a:r>
            <a:endParaRPr lang="tr-TR" sz="2400" i="1" dirty="0" smtClean="0"/>
          </a:p>
          <a:p>
            <a:pPr marL="1333500" algn="just">
              <a:spcBef>
                <a:spcPts val="0"/>
              </a:spcBef>
              <a:buFont typeface="Wingdings" panose="05000000000000000000" pitchFamily="2" charset="2"/>
              <a:buChar char="§"/>
            </a:pPr>
            <a:r>
              <a:rPr lang="tr-TR" sz="2400" i="1" dirty="0" smtClean="0"/>
              <a:t>EC</a:t>
            </a:r>
          </a:p>
          <a:p>
            <a:pPr marL="1333500" algn="just">
              <a:spcBef>
                <a:spcPts val="0"/>
              </a:spcBef>
              <a:buFont typeface="Wingdings" panose="05000000000000000000" pitchFamily="2" charset="2"/>
              <a:buChar char="§"/>
            </a:pPr>
            <a:r>
              <a:rPr lang="tr-TR" sz="2400" i="1" dirty="0" smtClean="0"/>
              <a:t>NO</a:t>
            </a:r>
            <a:r>
              <a:rPr lang="tr-TR" sz="2400" i="1" baseline="-25000" dirty="0" smtClean="0"/>
              <a:t>3</a:t>
            </a:r>
          </a:p>
          <a:p>
            <a:pPr marL="1333500" algn="just">
              <a:spcBef>
                <a:spcPts val="0"/>
              </a:spcBef>
              <a:buFont typeface="Wingdings" panose="05000000000000000000" pitchFamily="2" charset="2"/>
              <a:buChar char="§"/>
            </a:pPr>
            <a:r>
              <a:rPr lang="tr-TR" sz="2400" i="1" dirty="0" smtClean="0"/>
              <a:t>NH</a:t>
            </a:r>
            <a:r>
              <a:rPr lang="tr-TR" sz="2400" i="1" baseline="-25000" dirty="0" smtClean="0"/>
              <a:t>4</a:t>
            </a:r>
          </a:p>
          <a:p>
            <a:pPr marL="0" indent="0" algn="just">
              <a:spcBef>
                <a:spcPts val="1200"/>
              </a:spcBef>
              <a:buNone/>
            </a:pPr>
            <a:endParaRPr lang="tr-TR" sz="2400" i="1" dirty="0" smtClean="0">
              <a:solidFill>
                <a:srgbClr val="FF0000"/>
              </a:solidFill>
            </a:endParaRPr>
          </a:p>
          <a:p>
            <a:pPr marL="0" indent="0" algn="just">
              <a:buNone/>
            </a:pPr>
            <a:endParaRPr lang="tr-TR" sz="2400" i="1" dirty="0">
              <a:solidFill>
                <a:srgbClr val="FF0000"/>
              </a:solidFill>
            </a:endParaRPr>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4627017"/>
            <a:ext cx="2571416" cy="1584176"/>
          </a:xfrm>
          <a:prstGeom prst="rect">
            <a:avLst/>
          </a:prstGeom>
        </p:spPr>
      </p:pic>
    </p:spTree>
    <p:extLst>
      <p:ext uri="{BB962C8B-B14F-4D97-AF65-F5344CB8AC3E}">
        <p14:creationId xmlns:p14="http://schemas.microsoft.com/office/powerpoint/2010/main" val="4112425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1" algn="ctr"/>
            <a:r>
              <a:rPr lang="tr-TR" sz="3600" b="1" kern="1200" dirty="0" smtClean="0">
                <a:solidFill>
                  <a:srgbClr val="C00000"/>
                </a:solidFill>
                <a:latin typeface="+mj-lt"/>
                <a:ea typeface="+mj-ea"/>
                <a:cs typeface="+mj-cs"/>
              </a:rPr>
              <a:t> </a:t>
            </a:r>
            <a:r>
              <a:rPr lang="tr-TR" sz="3600" b="1" kern="1200" dirty="0" err="1" smtClean="0">
                <a:solidFill>
                  <a:srgbClr val="C00000"/>
                </a:solidFill>
                <a:latin typeface="+mj-lt"/>
                <a:ea typeface="+mj-ea"/>
                <a:cs typeface="+mj-cs"/>
              </a:rPr>
              <a:t>Gözetimsel</a:t>
            </a:r>
            <a:r>
              <a:rPr lang="tr-TR" sz="3600" b="1" kern="1200" dirty="0" smtClean="0">
                <a:solidFill>
                  <a:srgbClr val="C00000"/>
                </a:solidFill>
                <a:latin typeface="+mj-lt"/>
                <a:ea typeface="+mj-ea"/>
                <a:cs typeface="+mj-cs"/>
              </a:rPr>
              <a:t> İzleme</a:t>
            </a:r>
            <a:endParaRPr lang="tr-TR" sz="3600" b="1" kern="1200" dirty="0">
              <a:solidFill>
                <a:srgbClr val="C00000"/>
              </a:solidFill>
              <a:latin typeface="+mj-lt"/>
              <a:ea typeface="+mj-ea"/>
              <a:cs typeface="+mj-cs"/>
            </a:endParaRPr>
          </a:p>
        </p:txBody>
      </p:sp>
      <p:sp>
        <p:nvSpPr>
          <p:cNvPr id="3" name="İçerik Yer Tutucusu 2"/>
          <p:cNvSpPr>
            <a:spLocks noGrp="1"/>
          </p:cNvSpPr>
          <p:nvPr>
            <p:ph idx="1"/>
          </p:nvPr>
        </p:nvSpPr>
        <p:spPr>
          <a:xfrm>
            <a:off x="467544" y="1268760"/>
            <a:ext cx="8219256" cy="4929411"/>
          </a:xfrm>
        </p:spPr>
        <p:txBody>
          <a:bodyPr>
            <a:normAutofit fontScale="92500" lnSpcReduction="20000"/>
          </a:bodyPr>
          <a:lstStyle/>
          <a:p>
            <a:pPr marL="0" indent="0" algn="just">
              <a:spcBef>
                <a:spcPts val="1200"/>
              </a:spcBef>
              <a:spcAft>
                <a:spcPts val="600"/>
              </a:spcAft>
              <a:buNone/>
            </a:pPr>
            <a:r>
              <a:rPr lang="tr-TR" sz="2400" i="1" dirty="0" err="1">
                <a:solidFill>
                  <a:srgbClr val="C00000"/>
                </a:solidFill>
              </a:rPr>
              <a:t>Gözetimsel</a:t>
            </a:r>
            <a:r>
              <a:rPr lang="tr-TR" sz="2400" i="1" dirty="0">
                <a:solidFill>
                  <a:srgbClr val="C00000"/>
                </a:solidFill>
              </a:rPr>
              <a:t> izleme noktalarının seçimi</a:t>
            </a:r>
            <a:r>
              <a:rPr lang="tr-TR" sz="2400" dirty="0">
                <a:solidFill>
                  <a:srgbClr val="C00000"/>
                </a:solidFill>
              </a:rPr>
              <a:t>, </a:t>
            </a:r>
            <a:r>
              <a:rPr lang="tr-TR" sz="2400" dirty="0"/>
              <a:t>YAS kimyasal durumunu kolay anlaşılabilir ve kapsamlı bir şekilde ortaya koyabilecek şekilde yapılmalıdır.  </a:t>
            </a:r>
            <a:r>
              <a:rPr lang="tr-TR" sz="2400" dirty="0" smtClean="0"/>
              <a:t>Ayrıca,</a:t>
            </a:r>
            <a:endParaRPr lang="tr-TR" sz="2400" dirty="0"/>
          </a:p>
          <a:p>
            <a:pPr algn="just">
              <a:lnSpc>
                <a:spcPct val="120000"/>
              </a:lnSpc>
              <a:spcBef>
                <a:spcPts val="400"/>
              </a:spcBef>
              <a:spcAft>
                <a:spcPts val="400"/>
              </a:spcAft>
              <a:buFont typeface="Wingdings" panose="05000000000000000000" pitchFamily="2" charset="2"/>
              <a:buChar char="Ø"/>
            </a:pPr>
            <a:r>
              <a:rPr lang="tr-TR" sz="2400" dirty="0" smtClean="0"/>
              <a:t>YAS su kütlesinin hidrodinamik ve hidrojeolojik özellikleri</a:t>
            </a:r>
          </a:p>
          <a:p>
            <a:pPr algn="just">
              <a:lnSpc>
                <a:spcPct val="120000"/>
              </a:lnSpc>
              <a:spcBef>
                <a:spcPts val="400"/>
              </a:spcBef>
              <a:spcAft>
                <a:spcPts val="400"/>
              </a:spcAft>
              <a:buFont typeface="Wingdings" panose="05000000000000000000" pitchFamily="2" charset="2"/>
              <a:buChar char="Ø"/>
            </a:pPr>
            <a:r>
              <a:rPr lang="tr-TR" sz="2400" dirty="0" err="1" smtClean="0"/>
              <a:t>Akiferin</a:t>
            </a:r>
            <a:r>
              <a:rPr lang="tr-TR" sz="2400" dirty="0" smtClean="0"/>
              <a:t> akış yönü</a:t>
            </a:r>
          </a:p>
          <a:p>
            <a:pPr algn="just">
              <a:lnSpc>
                <a:spcPct val="120000"/>
              </a:lnSpc>
              <a:spcBef>
                <a:spcPts val="400"/>
              </a:spcBef>
              <a:spcAft>
                <a:spcPts val="400"/>
              </a:spcAft>
              <a:buFont typeface="Wingdings" panose="05000000000000000000" pitchFamily="2" charset="2"/>
              <a:buChar char="Ø"/>
            </a:pPr>
            <a:r>
              <a:rPr lang="tr-TR" sz="2400" dirty="0"/>
              <a:t>Baskıların sınırlı </a:t>
            </a:r>
            <a:r>
              <a:rPr lang="tr-TR" sz="2400" dirty="0" smtClean="0"/>
              <a:t>olduğu (düşük </a:t>
            </a:r>
            <a:r>
              <a:rPr lang="tr-TR" sz="2400" dirty="0"/>
              <a:t>olduğu veya hiç olmadığı) </a:t>
            </a:r>
            <a:r>
              <a:rPr lang="tr-TR" sz="2400" dirty="0" smtClean="0"/>
              <a:t>yeraltı </a:t>
            </a:r>
            <a:r>
              <a:rPr lang="tr-TR" sz="2400" dirty="0"/>
              <a:t>suyu kütle </a:t>
            </a:r>
            <a:r>
              <a:rPr lang="tr-TR" sz="2400" dirty="0" smtClean="0"/>
              <a:t>grupları </a:t>
            </a:r>
          </a:p>
          <a:p>
            <a:pPr algn="just">
              <a:lnSpc>
                <a:spcPct val="120000"/>
              </a:lnSpc>
              <a:spcBef>
                <a:spcPts val="400"/>
              </a:spcBef>
              <a:spcAft>
                <a:spcPts val="400"/>
              </a:spcAft>
              <a:buFont typeface="Wingdings" panose="05000000000000000000" pitchFamily="2" charset="2"/>
              <a:buChar char="Ø"/>
            </a:pPr>
            <a:r>
              <a:rPr lang="tr-TR" sz="2400" dirty="0" smtClean="0"/>
              <a:t>Riskin düşük olduğu veya olmadığı </a:t>
            </a:r>
            <a:r>
              <a:rPr lang="tr-TR" sz="2400" dirty="0"/>
              <a:t>yeraltı suyu </a:t>
            </a:r>
            <a:r>
              <a:rPr lang="tr-TR" sz="2400" dirty="0" smtClean="0"/>
              <a:t>kütleleri ve kütle  </a:t>
            </a:r>
            <a:r>
              <a:rPr lang="tr-TR" sz="2400" dirty="0"/>
              <a:t>grupları </a:t>
            </a:r>
            <a:endParaRPr lang="tr-TR" sz="2400" dirty="0" smtClean="0"/>
          </a:p>
          <a:p>
            <a:pPr algn="just">
              <a:lnSpc>
                <a:spcPct val="120000"/>
              </a:lnSpc>
              <a:spcBef>
                <a:spcPts val="400"/>
              </a:spcBef>
              <a:spcAft>
                <a:spcPts val="400"/>
              </a:spcAft>
              <a:buFont typeface="Wingdings" panose="05000000000000000000" pitchFamily="2" charset="2"/>
              <a:buChar char="Ø"/>
            </a:pPr>
            <a:r>
              <a:rPr lang="tr-TR" sz="2400" dirty="0" smtClean="0"/>
              <a:t>Farklı </a:t>
            </a:r>
            <a:r>
              <a:rPr lang="tr-TR" sz="2400" dirty="0"/>
              <a:t>arazi kullanımı türlerinin </a:t>
            </a:r>
            <a:r>
              <a:rPr lang="tr-TR" sz="2400" dirty="0" smtClean="0"/>
              <a:t>dağılımı</a:t>
            </a:r>
          </a:p>
          <a:p>
            <a:pPr lvl="0" algn="just">
              <a:lnSpc>
                <a:spcPct val="120000"/>
              </a:lnSpc>
              <a:spcBef>
                <a:spcPts val="400"/>
              </a:spcBef>
              <a:spcAft>
                <a:spcPts val="400"/>
              </a:spcAft>
              <a:buFont typeface="Wingdings" panose="05000000000000000000" pitchFamily="2" charset="2"/>
              <a:buChar char="Ø"/>
            </a:pPr>
            <a:r>
              <a:rPr lang="tr-TR" sz="2400" dirty="0" smtClean="0"/>
              <a:t>Sahaların </a:t>
            </a:r>
            <a:r>
              <a:rPr lang="tr-TR" sz="2400" dirty="0" err="1" smtClean="0"/>
              <a:t>erişilebilirliliği</a:t>
            </a:r>
            <a:r>
              <a:rPr lang="tr-TR" sz="2400" dirty="0" smtClean="0"/>
              <a:t> ve güvenliği</a:t>
            </a:r>
          </a:p>
          <a:p>
            <a:pPr lvl="0" algn="just">
              <a:lnSpc>
                <a:spcPct val="120000"/>
              </a:lnSpc>
              <a:spcBef>
                <a:spcPts val="400"/>
              </a:spcBef>
              <a:spcAft>
                <a:spcPts val="400"/>
              </a:spcAft>
              <a:buFont typeface="Wingdings" panose="05000000000000000000" pitchFamily="2" charset="2"/>
              <a:buChar char="Ø"/>
            </a:pPr>
            <a:r>
              <a:rPr lang="tr-TR" sz="2400" dirty="0" smtClean="0"/>
              <a:t>Temsil edilebilirlik</a:t>
            </a:r>
            <a:endParaRPr lang="tr-TR" sz="2400" dirty="0"/>
          </a:p>
          <a:p>
            <a:pPr algn="just">
              <a:spcBef>
                <a:spcPts val="0"/>
              </a:spcBef>
              <a:buFont typeface="Wingdings" panose="05000000000000000000" pitchFamily="2" charset="2"/>
              <a:buChar char="Ø"/>
            </a:pPr>
            <a:endParaRPr lang="tr-TR" sz="2400" i="1" dirty="0">
              <a:solidFill>
                <a:srgbClr val="FF0000"/>
              </a:solidFill>
            </a:endParaRPr>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964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Başlık 1"/>
          <p:cNvSpPr txBox="1">
            <a:spLocks/>
          </p:cNvSpPr>
          <p:nvPr/>
        </p:nvSpPr>
        <p:spPr>
          <a:xfrm>
            <a:off x="457200" y="44624"/>
            <a:ext cx="8229600" cy="9223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altLang="tr-TR" sz="3600" b="1" dirty="0" smtClean="0">
                <a:solidFill>
                  <a:srgbClr val="C00000"/>
                </a:solidFill>
                <a:cs typeface="Times New Roman" pitchFamily="18" charset="0"/>
              </a:rPr>
              <a:t>Sunum İçeriği</a:t>
            </a:r>
          </a:p>
        </p:txBody>
      </p:sp>
      <p:sp>
        <p:nvSpPr>
          <p:cNvPr id="6" name="Yuvarlatılmış Dikdörtgen 5"/>
          <p:cNvSpPr/>
          <p:nvPr/>
        </p:nvSpPr>
        <p:spPr>
          <a:xfrm>
            <a:off x="1475656" y="1412776"/>
            <a:ext cx="6109024" cy="4392488"/>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fontAlgn="auto">
              <a:spcBef>
                <a:spcPts val="0"/>
              </a:spcBef>
              <a:spcAft>
                <a:spcPts val="0"/>
              </a:spcAft>
              <a:buFont typeface="Wingdings" panose="05000000000000000000" pitchFamily="2" charset="2"/>
              <a:buChar char="§"/>
              <a:defRPr/>
            </a:pPr>
            <a:endParaRPr lang="tr-TR" sz="2400" dirty="0"/>
          </a:p>
          <a:p>
            <a:pPr fontAlgn="auto">
              <a:spcBef>
                <a:spcPts val="0"/>
              </a:spcBef>
              <a:spcAft>
                <a:spcPts val="0"/>
              </a:spcAft>
              <a:buFont typeface="Wingdings" panose="05000000000000000000" pitchFamily="2" charset="2"/>
              <a:buChar char="§"/>
              <a:defRPr/>
            </a:pPr>
            <a:r>
              <a:rPr lang="tr-TR" sz="2400" b="1" dirty="0" smtClean="0">
                <a:solidFill>
                  <a:schemeClr val="tx1"/>
                </a:solidFill>
              </a:rPr>
              <a:t>Giriş</a:t>
            </a:r>
          </a:p>
          <a:p>
            <a:pPr algn="just" fontAlgn="auto">
              <a:spcBef>
                <a:spcPts val="0"/>
              </a:spcBef>
              <a:spcAft>
                <a:spcPts val="0"/>
              </a:spcAft>
              <a:buFont typeface="Wingdings" panose="05000000000000000000" pitchFamily="2" charset="2"/>
              <a:buChar char="§"/>
              <a:defRPr/>
            </a:pPr>
            <a:r>
              <a:rPr lang="tr-TR" sz="2400" b="1" dirty="0" smtClean="0">
                <a:solidFill>
                  <a:schemeClr val="tx1"/>
                </a:solidFill>
              </a:rPr>
              <a:t>Hidrojeolojik Kavramsallaştırma</a:t>
            </a:r>
          </a:p>
          <a:p>
            <a:pPr fontAlgn="auto">
              <a:spcBef>
                <a:spcPts val="0"/>
              </a:spcBef>
              <a:spcAft>
                <a:spcPts val="0"/>
              </a:spcAft>
              <a:buFont typeface="Wingdings" panose="05000000000000000000" pitchFamily="2" charset="2"/>
              <a:buChar char="§"/>
              <a:defRPr/>
            </a:pPr>
            <a:r>
              <a:rPr lang="tr-TR" sz="2400" b="1" dirty="0">
                <a:solidFill>
                  <a:schemeClr val="tx1"/>
                </a:solidFill>
              </a:rPr>
              <a:t>Kavramsal Model </a:t>
            </a:r>
            <a:r>
              <a:rPr lang="tr-TR" sz="2400" b="1" dirty="0" smtClean="0">
                <a:solidFill>
                  <a:schemeClr val="tx1"/>
                </a:solidFill>
              </a:rPr>
              <a:t>Yaklaşımları</a:t>
            </a:r>
          </a:p>
          <a:p>
            <a:pPr fontAlgn="auto">
              <a:spcBef>
                <a:spcPts val="0"/>
              </a:spcBef>
              <a:spcAft>
                <a:spcPts val="0"/>
              </a:spcAft>
              <a:buFont typeface="Wingdings" panose="05000000000000000000" pitchFamily="2" charset="2"/>
              <a:buChar char="§"/>
              <a:defRPr/>
            </a:pPr>
            <a:r>
              <a:rPr lang="tr-TR" sz="2400" b="1" dirty="0" smtClean="0">
                <a:solidFill>
                  <a:schemeClr val="tx1"/>
                </a:solidFill>
              </a:rPr>
              <a:t>İzleme </a:t>
            </a:r>
            <a:r>
              <a:rPr lang="tr-TR" sz="2400" b="1" dirty="0">
                <a:solidFill>
                  <a:schemeClr val="tx1"/>
                </a:solidFill>
              </a:rPr>
              <a:t>Ağı </a:t>
            </a:r>
            <a:endParaRPr lang="tr-TR" sz="2400" b="1" dirty="0" smtClean="0">
              <a:solidFill>
                <a:schemeClr val="tx1"/>
              </a:solidFill>
            </a:endParaRPr>
          </a:p>
          <a:p>
            <a:pPr fontAlgn="auto">
              <a:spcBef>
                <a:spcPts val="0"/>
              </a:spcBef>
              <a:spcAft>
                <a:spcPts val="0"/>
              </a:spcAft>
              <a:buFont typeface="Wingdings" panose="05000000000000000000" pitchFamily="2" charset="2"/>
              <a:buChar char="§"/>
              <a:defRPr/>
            </a:pPr>
            <a:r>
              <a:rPr lang="tr-TR" sz="2400" b="1" dirty="0" err="1" smtClean="0">
                <a:solidFill>
                  <a:schemeClr val="tx1"/>
                </a:solidFill>
              </a:rPr>
              <a:t>Gözetimsel</a:t>
            </a:r>
            <a:r>
              <a:rPr lang="tr-TR" sz="2400" b="1" dirty="0" smtClean="0">
                <a:solidFill>
                  <a:schemeClr val="tx1"/>
                </a:solidFill>
              </a:rPr>
              <a:t> İzleme (Genel Maksatlı İzleme)</a:t>
            </a:r>
          </a:p>
          <a:p>
            <a:pPr fontAlgn="auto">
              <a:spcBef>
                <a:spcPts val="0"/>
              </a:spcBef>
              <a:spcAft>
                <a:spcPts val="0"/>
              </a:spcAft>
              <a:buFont typeface="Wingdings" panose="05000000000000000000" pitchFamily="2" charset="2"/>
              <a:buChar char="§"/>
              <a:defRPr/>
            </a:pPr>
            <a:r>
              <a:rPr lang="tr-TR" sz="2400" b="1" dirty="0" err="1" smtClean="0">
                <a:solidFill>
                  <a:schemeClr val="tx1"/>
                </a:solidFill>
              </a:rPr>
              <a:t>Operasyonel</a:t>
            </a:r>
            <a:r>
              <a:rPr lang="tr-TR" sz="2400" b="1" dirty="0" smtClean="0">
                <a:solidFill>
                  <a:schemeClr val="tx1"/>
                </a:solidFill>
              </a:rPr>
              <a:t> İzleme</a:t>
            </a:r>
          </a:p>
          <a:p>
            <a:pPr>
              <a:buFont typeface="Wingdings" panose="05000000000000000000" pitchFamily="2" charset="2"/>
              <a:buChar char="§"/>
              <a:defRPr/>
            </a:pPr>
            <a:r>
              <a:rPr lang="tr-TR" sz="2400" b="1" dirty="0" smtClean="0">
                <a:solidFill>
                  <a:schemeClr val="tx1"/>
                </a:solidFill>
              </a:rPr>
              <a:t>Korunan </a:t>
            </a:r>
            <a:r>
              <a:rPr lang="tr-TR" sz="2400" b="1" dirty="0">
                <a:solidFill>
                  <a:schemeClr val="tx1"/>
                </a:solidFill>
              </a:rPr>
              <a:t>Alan </a:t>
            </a:r>
            <a:r>
              <a:rPr lang="tr-TR" sz="2400" b="1" dirty="0" smtClean="0">
                <a:solidFill>
                  <a:schemeClr val="tx1"/>
                </a:solidFill>
              </a:rPr>
              <a:t>İzlemesi</a:t>
            </a:r>
          </a:p>
          <a:p>
            <a:pPr>
              <a:buFont typeface="Wingdings" panose="05000000000000000000" pitchFamily="2" charset="2"/>
              <a:buChar char="§"/>
              <a:defRPr/>
            </a:pPr>
            <a:r>
              <a:rPr lang="tr-TR" sz="2400" b="1" dirty="0" smtClean="0">
                <a:solidFill>
                  <a:schemeClr val="tx1"/>
                </a:solidFill>
              </a:rPr>
              <a:t>Miktar İzlemesi</a:t>
            </a:r>
            <a:endParaRPr lang="tr-TR" sz="2400" dirty="0"/>
          </a:p>
          <a:p>
            <a:pPr fontAlgn="auto">
              <a:spcBef>
                <a:spcPts val="0"/>
              </a:spcBef>
              <a:spcAft>
                <a:spcPts val="0"/>
              </a:spcAft>
              <a:buFont typeface="Wingdings" panose="05000000000000000000" pitchFamily="2" charset="2"/>
              <a:buChar char="§"/>
              <a:defRPr/>
            </a:pPr>
            <a:endParaRPr lang="tr-TR" sz="2400" dirty="0"/>
          </a:p>
        </p:txBody>
      </p:sp>
    </p:spTree>
    <p:extLst>
      <p:ext uri="{BB962C8B-B14F-4D97-AF65-F5344CB8AC3E}">
        <p14:creationId xmlns:p14="http://schemas.microsoft.com/office/powerpoint/2010/main" val="3116275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r>
              <a:rPr lang="tr-TR" sz="3600" b="1" dirty="0" err="1">
                <a:solidFill>
                  <a:srgbClr val="C00000"/>
                </a:solidFill>
              </a:rPr>
              <a:t>Gözetimsel</a:t>
            </a:r>
            <a:r>
              <a:rPr lang="tr-TR" sz="3600" b="1" dirty="0">
                <a:solidFill>
                  <a:srgbClr val="C00000"/>
                </a:solidFill>
              </a:rPr>
              <a:t> İzleme </a:t>
            </a:r>
            <a:r>
              <a:rPr lang="tr-TR" sz="3600" b="1" dirty="0" smtClean="0">
                <a:solidFill>
                  <a:srgbClr val="C00000"/>
                </a:solidFill>
              </a:rPr>
              <a:t>Sıklığı </a:t>
            </a:r>
            <a:endParaRPr lang="tr-TR" sz="3600" dirty="0">
              <a:solidFill>
                <a:srgbClr val="C00000"/>
              </a:solidFill>
            </a:endParaRPr>
          </a:p>
        </p:txBody>
      </p:sp>
      <p:pic>
        <p:nvPicPr>
          <p:cNvPr id="5"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çerik Yer Tutucusu 2"/>
          <p:cNvSpPr>
            <a:spLocks noGrp="1"/>
          </p:cNvSpPr>
          <p:nvPr>
            <p:ph idx="1"/>
          </p:nvPr>
        </p:nvSpPr>
        <p:spPr/>
        <p:txBody>
          <a:bodyPr/>
          <a:lstStyle/>
          <a:p>
            <a:endParaRPr lang="tr-TR"/>
          </a:p>
        </p:txBody>
      </p:sp>
      <p:graphicFrame>
        <p:nvGraphicFramePr>
          <p:cNvPr id="6" name="İçerik Yer Tutucusu 3"/>
          <p:cNvGraphicFramePr>
            <a:graphicFrameLocks/>
          </p:cNvGraphicFramePr>
          <p:nvPr>
            <p:extLst>
              <p:ext uri="{D42A27DB-BD31-4B8C-83A1-F6EECF244321}">
                <p14:modId xmlns:p14="http://schemas.microsoft.com/office/powerpoint/2010/main" val="2745758645"/>
              </p:ext>
            </p:extLst>
          </p:nvPr>
        </p:nvGraphicFramePr>
        <p:xfrm>
          <a:off x="228848" y="980728"/>
          <a:ext cx="8784976" cy="5516042"/>
        </p:xfrm>
        <a:graphic>
          <a:graphicData uri="http://schemas.openxmlformats.org/drawingml/2006/table">
            <a:tbl>
              <a:tblPr firstRow="1" firstCol="1" lastRow="1" lastCol="1" bandRow="1" bandCol="1">
                <a:tableStyleId>{5C22544A-7EE6-4342-B048-85BDC9FD1C3A}</a:tableStyleId>
              </a:tblPr>
              <a:tblGrid>
                <a:gridCol w="1606848"/>
                <a:gridCol w="1342900"/>
                <a:gridCol w="1033364"/>
                <a:gridCol w="1224136"/>
                <a:gridCol w="1224136"/>
                <a:gridCol w="1224136"/>
                <a:gridCol w="1129456"/>
              </a:tblGrid>
              <a:tr h="414298">
                <a:tc rowSpan="4" gridSpan="2">
                  <a:txBody>
                    <a:bodyPr/>
                    <a:lstStyle/>
                    <a:p>
                      <a:pPr algn="ctr">
                        <a:spcAft>
                          <a:spcPts val="0"/>
                        </a:spcAft>
                      </a:pPr>
                      <a:r>
                        <a:rPr lang="tr-TR" sz="2000" dirty="0">
                          <a:effectLst/>
                        </a:rPr>
                        <a:t> </a:t>
                      </a:r>
                      <a:endParaRPr lang="tr-TR" sz="2000" dirty="0">
                        <a:effectLst/>
                        <a:latin typeface="Times New Roman"/>
                        <a:ea typeface="Times New Roman"/>
                      </a:endParaRPr>
                    </a:p>
                  </a:txBody>
                  <a:tcPr marL="68580" marR="68580" marT="0" marB="0" anchor="ctr"/>
                </a:tc>
                <a:tc rowSpan="4" hMerge="1">
                  <a:txBody>
                    <a:bodyPr/>
                    <a:lstStyle/>
                    <a:p>
                      <a:endParaRPr lang="tr-TR"/>
                    </a:p>
                  </a:txBody>
                  <a:tcPr/>
                </a:tc>
                <a:tc gridSpan="5">
                  <a:txBody>
                    <a:bodyPr/>
                    <a:lstStyle/>
                    <a:p>
                      <a:pPr algn="ctr">
                        <a:spcAft>
                          <a:spcPts val="0"/>
                        </a:spcAft>
                      </a:pPr>
                      <a:r>
                        <a:rPr lang="tr-TR" sz="2000" dirty="0" err="1">
                          <a:effectLst/>
                        </a:rPr>
                        <a:t>Akifer</a:t>
                      </a:r>
                      <a:r>
                        <a:rPr lang="tr-TR" sz="2000" dirty="0">
                          <a:effectLst/>
                        </a:rPr>
                        <a:t> akış türleri</a:t>
                      </a:r>
                      <a:endParaRPr lang="tr-TR" sz="2000" dirty="0">
                        <a:effectLst/>
                        <a:latin typeface="Times New Roman"/>
                        <a:ea typeface="Times New Roman"/>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0548">
                <a:tc gridSpan="2" vMerge="1">
                  <a:txBody>
                    <a:bodyPr/>
                    <a:lstStyle/>
                    <a:p>
                      <a:endParaRPr lang="tr-TR"/>
                    </a:p>
                  </a:txBody>
                  <a:tcPr/>
                </a:tc>
                <a:tc hMerge="1" vMerge="1">
                  <a:txBody>
                    <a:bodyPr/>
                    <a:lstStyle/>
                    <a:p>
                      <a:endParaRPr lang="tr-TR"/>
                    </a:p>
                  </a:txBody>
                  <a:tcPr/>
                </a:tc>
                <a:tc rowSpan="3">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Sınırlı </a:t>
                      </a:r>
                    </a:p>
                  </a:txBody>
                  <a:tcPr marL="68580" marR="68580" marT="0" marB="0" anchor="ctr">
                    <a:solidFill>
                      <a:schemeClr val="accent1"/>
                    </a:solidFill>
                  </a:tcPr>
                </a:tc>
                <a:tc gridSpan="4">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Sınırlı değil</a:t>
                      </a: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r>
              <a:tr h="601095">
                <a:tc gridSpan="2" vMerge="1">
                  <a:txBody>
                    <a:bodyPr/>
                    <a:lstStyle/>
                    <a:p>
                      <a:endParaRPr lang="tr-TR"/>
                    </a:p>
                  </a:txBody>
                  <a:tcPr/>
                </a:tc>
                <a:tc hMerge="1" vMerge="1">
                  <a:txBody>
                    <a:bodyPr/>
                    <a:lstStyle/>
                    <a:p>
                      <a:endParaRPr lang="tr-TR"/>
                    </a:p>
                  </a:txBody>
                  <a:tcPr/>
                </a:tc>
                <a:tc vMerge="1">
                  <a:txBody>
                    <a:bodyPr/>
                    <a:lstStyle/>
                    <a:p>
                      <a:endParaRPr lang="tr-TR"/>
                    </a:p>
                  </a:txBody>
                  <a:tcPr/>
                </a:tc>
                <a:tc gridSpan="2">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Granüllerarası akış belirgin</a:t>
                      </a:r>
                    </a:p>
                  </a:txBody>
                  <a:tcPr marL="68580" marR="68580" marT="0" marB="0" anchor="ctr">
                    <a:solidFill>
                      <a:schemeClr val="accent1"/>
                    </a:solidFill>
                  </a:tcPr>
                </a:tc>
                <a:tc hMerge="1">
                  <a:txBody>
                    <a:bodyPr/>
                    <a:lstStyle/>
                    <a:p>
                      <a:endParaRPr lang="tr-TR"/>
                    </a:p>
                  </a:txBody>
                  <a:tcPr/>
                </a:tc>
                <a:tc rowSpan="2">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Yalnızca kırılma akış </a:t>
                      </a:r>
                    </a:p>
                  </a:txBody>
                  <a:tcPr marL="68580" marR="68580" marT="0" marB="0" anchor="ctr">
                    <a:solidFill>
                      <a:schemeClr val="accent1"/>
                    </a:solidFill>
                  </a:tcPr>
                </a:tc>
                <a:tc rowSpan="2">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Karst akışı</a:t>
                      </a:r>
                    </a:p>
                  </a:txBody>
                  <a:tcPr marL="68580" marR="68580" marT="0" marB="0" anchor="ctr"/>
                </a:tc>
              </a:tr>
              <a:tr h="1502740">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Belirgin derin akışların yaygın olması</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Sığ akış</a:t>
                      </a:r>
                    </a:p>
                  </a:txBody>
                  <a:tcPr marL="68580" marR="68580" marT="0" marB="0" anchor="ctr">
                    <a:solidFill>
                      <a:schemeClr val="accent1"/>
                    </a:solidFill>
                  </a:tcPr>
                </a:tc>
                <a:tc vMerge="1">
                  <a:txBody>
                    <a:bodyPr/>
                    <a:lstStyle/>
                    <a:p>
                      <a:endParaRPr lang="tr-TR"/>
                    </a:p>
                  </a:txBody>
                  <a:tcPr/>
                </a:tc>
                <a:tc vMerge="1">
                  <a:txBody>
                    <a:bodyPr/>
                    <a:lstStyle/>
                    <a:p>
                      <a:endParaRPr lang="tr-TR"/>
                    </a:p>
                  </a:txBody>
                  <a:tcPr/>
                </a:tc>
              </a:tr>
              <a:tr h="561711">
                <a:tc gridSpan="2">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Başlangıç sıklığı  - </a:t>
                      </a:r>
                      <a:endParaRPr lang="tr-TR" sz="2000" b="1" kern="1200" dirty="0" smtClean="0">
                        <a:solidFill>
                          <a:schemeClr val="lt1"/>
                        </a:solidFill>
                        <a:effectLst/>
                        <a:latin typeface="+mn-lt"/>
                        <a:ea typeface="+mn-ea"/>
                        <a:cs typeface="+mn-cs"/>
                      </a:endParaRPr>
                    </a:p>
                    <a:p>
                      <a:pPr marL="0" algn="ctr" defTabSz="914400" rtl="0" eaLnBrk="1" latinLnBrk="0" hangingPunct="1">
                        <a:spcAft>
                          <a:spcPts val="0"/>
                        </a:spcAft>
                      </a:pPr>
                      <a:r>
                        <a:rPr lang="tr-TR" sz="2000" b="1" kern="1200" dirty="0" smtClean="0">
                          <a:solidFill>
                            <a:schemeClr val="lt1"/>
                          </a:solidFill>
                          <a:effectLst/>
                          <a:latin typeface="+mn-lt"/>
                          <a:ea typeface="+mn-ea"/>
                          <a:cs typeface="+mn-cs"/>
                        </a:rPr>
                        <a:t>temel </a:t>
                      </a:r>
                      <a:r>
                        <a:rPr lang="tr-TR" sz="2000" b="1" kern="1200" dirty="0">
                          <a:solidFill>
                            <a:schemeClr val="lt1"/>
                          </a:solidFill>
                          <a:effectLst/>
                          <a:latin typeface="+mn-lt"/>
                          <a:ea typeface="+mn-ea"/>
                          <a:cs typeface="+mn-cs"/>
                        </a:rPr>
                        <a:t>ve ek parametreler</a:t>
                      </a:r>
                    </a:p>
                  </a:txBody>
                  <a:tcPr marL="68580" marR="68580" marT="0" marB="0" anchor="ctr"/>
                </a:tc>
                <a:tc hMerge="1">
                  <a:txBody>
                    <a:bodyPr/>
                    <a:lstStyle/>
                    <a:p>
                      <a:endParaRPr lang="tr-TR"/>
                    </a:p>
                  </a:txBody>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Yılda iki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Üç ayda bir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Üç ayda bir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Üç ayda bir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Üç ayda bir</a:t>
                      </a:r>
                    </a:p>
                  </a:txBody>
                  <a:tcPr marL="68580" marR="68580" marT="0" marB="0" anchor="ctr"/>
                </a:tc>
              </a:tr>
              <a:tr h="724064">
                <a:tc rowSpan="2">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Uzun vadeli sıklık </a:t>
                      </a:r>
                      <a:r>
                        <a:rPr lang="tr-TR" sz="2000" b="1" kern="1200" dirty="0" smtClean="0">
                          <a:solidFill>
                            <a:schemeClr val="lt1"/>
                          </a:solidFill>
                          <a:effectLst/>
                          <a:latin typeface="+mn-lt"/>
                          <a:ea typeface="+mn-ea"/>
                          <a:cs typeface="+mn-cs"/>
                        </a:rPr>
                        <a:t>–</a:t>
                      </a:r>
                    </a:p>
                    <a:p>
                      <a:pPr marL="0" algn="ctr" defTabSz="914400" rtl="0" eaLnBrk="1" latinLnBrk="0" hangingPunct="1">
                        <a:spcAft>
                          <a:spcPts val="0"/>
                        </a:spcAft>
                      </a:pPr>
                      <a:r>
                        <a:rPr lang="tr-TR" sz="2000" b="1" kern="1200" dirty="0" smtClean="0">
                          <a:solidFill>
                            <a:schemeClr val="lt1"/>
                          </a:solidFill>
                          <a:effectLst/>
                          <a:latin typeface="+mn-lt"/>
                          <a:ea typeface="+mn-ea"/>
                          <a:cs typeface="+mn-cs"/>
                        </a:rPr>
                        <a:t> </a:t>
                      </a:r>
                      <a:r>
                        <a:rPr lang="tr-TR" sz="2000" b="1" kern="1200" dirty="0">
                          <a:solidFill>
                            <a:schemeClr val="lt1"/>
                          </a:solidFill>
                          <a:effectLst/>
                          <a:latin typeface="+mn-lt"/>
                          <a:ea typeface="+mn-ea"/>
                          <a:cs typeface="+mn-cs"/>
                        </a:rPr>
                        <a:t>temel parametreler</a:t>
                      </a:r>
                    </a:p>
                  </a:txBody>
                  <a:tcPr marL="68580" marR="68580" marT="0" marB="0" anchor="ctr"/>
                </a:tc>
                <a:tc>
                  <a:txBody>
                    <a:bodyPr/>
                    <a:lstStyle/>
                    <a:p>
                      <a:pPr marL="0" algn="ctr" defTabSz="914400" rtl="0" eaLnBrk="1" latinLnBrk="0" hangingPunct="1">
                        <a:spcAft>
                          <a:spcPts val="0"/>
                        </a:spcAft>
                      </a:pPr>
                      <a:r>
                        <a:rPr lang="tr-TR" sz="2000" b="1" kern="1200" dirty="0" smtClean="0">
                          <a:solidFill>
                            <a:schemeClr val="lt1"/>
                          </a:solidFill>
                          <a:effectLst/>
                          <a:latin typeface="+mn-lt"/>
                          <a:ea typeface="+mn-ea"/>
                          <a:cs typeface="+mn-cs"/>
                        </a:rPr>
                        <a:t>yüksek iletkenlik</a:t>
                      </a:r>
                      <a:endParaRPr lang="tr-TR" sz="2000" b="1" kern="1200" dirty="0">
                        <a:solidFill>
                          <a:schemeClr val="lt1"/>
                        </a:solidFill>
                        <a:effectLst/>
                        <a:latin typeface="+mn-lt"/>
                        <a:ea typeface="+mn-ea"/>
                        <a:cs typeface="+mn-cs"/>
                      </a:endParaRP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İki yılda bir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Yıllık</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Yılda ili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Yılda iki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Yılda iki kere</a:t>
                      </a:r>
                    </a:p>
                  </a:txBody>
                  <a:tcPr marL="68580" marR="68580" marT="0" marB="0" anchor="ctr"/>
                </a:tc>
              </a:tr>
              <a:tr h="720080">
                <a:tc vMerge="1">
                  <a:txBody>
                    <a:bodyPr/>
                    <a:lstStyle/>
                    <a:p>
                      <a:endParaRPr lang="tr-TR"/>
                    </a:p>
                  </a:txBody>
                  <a:tcPr/>
                </a:tc>
                <a:tc>
                  <a:txBody>
                    <a:bodyPr/>
                    <a:lstStyle/>
                    <a:p>
                      <a:pPr marL="0" algn="ctr" defTabSz="914400" rtl="0" eaLnBrk="1" latinLnBrk="0" hangingPunct="1">
                        <a:spcAft>
                          <a:spcPts val="0"/>
                        </a:spcAft>
                      </a:pPr>
                      <a:r>
                        <a:rPr lang="tr-TR" sz="2000" b="1" kern="1200" dirty="0" smtClean="0">
                          <a:solidFill>
                            <a:schemeClr val="lt1"/>
                          </a:solidFill>
                          <a:effectLst/>
                          <a:latin typeface="+mn-lt"/>
                          <a:ea typeface="+mn-ea"/>
                          <a:cs typeface="+mn-cs"/>
                        </a:rPr>
                        <a:t>düşük </a:t>
                      </a:r>
                      <a:r>
                        <a:rPr lang="tr-TR" sz="2000" b="1" kern="1200" dirty="0">
                          <a:solidFill>
                            <a:schemeClr val="lt1"/>
                          </a:solidFill>
                          <a:effectLst/>
                          <a:latin typeface="+mn-lt"/>
                          <a:ea typeface="+mn-ea"/>
                          <a:cs typeface="+mn-cs"/>
                        </a:rPr>
                        <a:t>iletkenlik</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Altı yılda bir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Yıllık</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Yıllık</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Yıllık</a:t>
                      </a:r>
                    </a:p>
                  </a:txBody>
                  <a:tcPr marL="68580" marR="68580" marT="0" marB="0" anchor="ctr">
                    <a:solidFill>
                      <a:schemeClr val="accent1"/>
                    </a:solidFill>
                  </a:tcP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Yılda iki kere</a:t>
                      </a:r>
                    </a:p>
                  </a:txBody>
                  <a:tcPr marL="68580" marR="68580" marT="0" marB="0" anchor="ctr"/>
                </a:tc>
              </a:tr>
              <a:tr h="597594">
                <a:tc gridSpan="2">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Ek </a:t>
                      </a:r>
                      <a:r>
                        <a:rPr lang="tr-TR" sz="2000" b="1" kern="1200" dirty="0" smtClean="0">
                          <a:solidFill>
                            <a:schemeClr val="lt1"/>
                          </a:solidFill>
                          <a:effectLst/>
                          <a:latin typeface="+mn-lt"/>
                          <a:ea typeface="+mn-ea"/>
                          <a:cs typeface="+mn-cs"/>
                        </a:rPr>
                        <a:t>parametreler</a:t>
                      </a:r>
                    </a:p>
                    <a:p>
                      <a:pPr marL="0" algn="ctr" defTabSz="914400" rtl="0" eaLnBrk="1" latinLnBrk="0" hangingPunct="1">
                        <a:spcAft>
                          <a:spcPts val="0"/>
                        </a:spcAft>
                      </a:pPr>
                      <a:r>
                        <a:rPr lang="tr-TR" sz="2000" b="1" kern="1200" dirty="0" smtClean="0">
                          <a:solidFill>
                            <a:schemeClr val="lt1"/>
                          </a:solidFill>
                          <a:effectLst/>
                          <a:latin typeface="+mn-lt"/>
                          <a:ea typeface="+mn-ea"/>
                          <a:cs typeface="+mn-cs"/>
                        </a:rPr>
                        <a:t> </a:t>
                      </a:r>
                      <a:r>
                        <a:rPr lang="tr-TR" sz="2000" b="1" kern="1200" dirty="0">
                          <a:solidFill>
                            <a:schemeClr val="lt1"/>
                          </a:solidFill>
                          <a:effectLst/>
                          <a:latin typeface="+mn-lt"/>
                          <a:ea typeface="+mn-ea"/>
                          <a:cs typeface="+mn-cs"/>
                        </a:rPr>
                        <a:t>(sürekli doğrulama)</a:t>
                      </a:r>
                    </a:p>
                  </a:txBody>
                  <a:tcPr marL="68580" marR="68580" marT="0" marB="0" anchor="ctr"/>
                </a:tc>
                <a:tc hMerge="1">
                  <a:txBody>
                    <a:bodyPr/>
                    <a:lstStyle/>
                    <a:p>
                      <a:endParaRPr lang="tr-TR"/>
                    </a:p>
                  </a:txBody>
                  <a:tcP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Altı yılda bir</a:t>
                      </a:r>
                    </a:p>
                  </a:txBody>
                  <a:tcPr marL="68580" marR="68580" marT="0" marB="0" anchor="ct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Altı yılda bir</a:t>
                      </a:r>
                    </a:p>
                  </a:txBody>
                  <a:tcPr marL="68580" marR="68580" marT="0" marB="0" anchor="ct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Altı yılda bir</a:t>
                      </a:r>
                    </a:p>
                  </a:txBody>
                  <a:tcPr marL="68580" marR="68580" marT="0" marB="0" anchor="ctr"/>
                </a:tc>
                <a:tc>
                  <a:txBody>
                    <a:bodyPr/>
                    <a:lstStyle/>
                    <a:p>
                      <a:pPr marL="0" algn="ctr" defTabSz="914400" rtl="0" eaLnBrk="1" latinLnBrk="0" hangingPunct="1">
                        <a:spcAft>
                          <a:spcPts val="0"/>
                        </a:spcAft>
                      </a:pPr>
                      <a:r>
                        <a:rPr lang="tr-TR" sz="2000" b="1" kern="1200">
                          <a:solidFill>
                            <a:schemeClr val="lt1"/>
                          </a:solidFill>
                          <a:effectLst/>
                          <a:latin typeface="+mn-lt"/>
                          <a:ea typeface="+mn-ea"/>
                          <a:cs typeface="+mn-cs"/>
                        </a:rPr>
                        <a:t>Altı yılda bir</a:t>
                      </a:r>
                    </a:p>
                  </a:txBody>
                  <a:tcPr marL="68580" marR="68580" marT="0" marB="0" anchor="ctr"/>
                </a:tc>
                <a:tc>
                  <a:txBody>
                    <a:bodyPr/>
                    <a:lstStyle/>
                    <a:p>
                      <a:pPr marL="0" algn="ctr" defTabSz="914400" rtl="0" eaLnBrk="1" latinLnBrk="0" hangingPunct="1">
                        <a:spcAft>
                          <a:spcPts val="0"/>
                        </a:spcAft>
                      </a:pPr>
                      <a:r>
                        <a:rPr lang="tr-TR" sz="2000" b="1" kern="1200" dirty="0">
                          <a:solidFill>
                            <a:schemeClr val="lt1"/>
                          </a:solidFill>
                          <a:effectLst/>
                          <a:latin typeface="+mn-lt"/>
                          <a:ea typeface="+mn-ea"/>
                          <a:cs typeface="+mn-cs"/>
                        </a:rPr>
                        <a:t>-</a:t>
                      </a:r>
                    </a:p>
                  </a:txBody>
                  <a:tcPr marL="68580" marR="68580" marT="0" marB="0" anchor="ctr"/>
                </a:tc>
              </a:tr>
            </a:tbl>
          </a:graphicData>
        </a:graphic>
      </p:graphicFrame>
    </p:spTree>
    <p:extLst>
      <p:ext uri="{BB962C8B-B14F-4D97-AF65-F5344CB8AC3E}">
        <p14:creationId xmlns:p14="http://schemas.microsoft.com/office/powerpoint/2010/main" val="2156330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1" algn="ctr"/>
            <a:r>
              <a:rPr lang="tr-TR" sz="3600" b="1" kern="1200" dirty="0" smtClean="0">
                <a:solidFill>
                  <a:srgbClr val="C00000"/>
                </a:solidFill>
                <a:latin typeface="+mj-lt"/>
                <a:ea typeface="+mj-ea"/>
                <a:cs typeface="+mj-cs"/>
              </a:rPr>
              <a:t>  </a:t>
            </a:r>
            <a:r>
              <a:rPr lang="tr-TR" sz="3600" b="1" kern="1200" dirty="0" err="1" smtClean="0">
                <a:solidFill>
                  <a:srgbClr val="C00000"/>
                </a:solidFill>
                <a:latin typeface="+mj-lt"/>
                <a:ea typeface="+mj-ea"/>
                <a:cs typeface="+mj-cs"/>
              </a:rPr>
              <a:t>Operasyonel</a:t>
            </a:r>
            <a:r>
              <a:rPr lang="tr-TR" sz="3600" b="1" kern="1200" dirty="0" smtClean="0">
                <a:solidFill>
                  <a:srgbClr val="C00000"/>
                </a:solidFill>
                <a:latin typeface="+mj-lt"/>
                <a:ea typeface="+mj-ea"/>
                <a:cs typeface="+mj-cs"/>
              </a:rPr>
              <a:t> İzleme</a:t>
            </a:r>
            <a:endParaRPr lang="tr-TR" sz="3600" b="1" kern="1200" dirty="0">
              <a:solidFill>
                <a:srgbClr val="C00000"/>
              </a:solidFill>
              <a:latin typeface="+mj-lt"/>
              <a:ea typeface="+mj-ea"/>
              <a:cs typeface="+mj-cs"/>
            </a:endParaRPr>
          </a:p>
        </p:txBody>
      </p:sp>
      <p:sp>
        <p:nvSpPr>
          <p:cNvPr id="3" name="İçerik Yer Tutucusu 2"/>
          <p:cNvSpPr>
            <a:spLocks noGrp="1"/>
          </p:cNvSpPr>
          <p:nvPr>
            <p:ph idx="1"/>
          </p:nvPr>
        </p:nvSpPr>
        <p:spPr>
          <a:xfrm>
            <a:off x="467544" y="1196752"/>
            <a:ext cx="8219256" cy="4929411"/>
          </a:xfrm>
        </p:spPr>
        <p:txBody>
          <a:bodyPr>
            <a:normAutofit/>
          </a:bodyPr>
          <a:lstStyle/>
          <a:p>
            <a:pPr marL="0" indent="0" algn="just">
              <a:buNone/>
            </a:pPr>
            <a:r>
              <a:rPr lang="tr-TR" sz="2800" i="1" dirty="0" err="1" smtClean="0">
                <a:solidFill>
                  <a:srgbClr val="C00000"/>
                </a:solidFill>
              </a:rPr>
              <a:t>Operasyonel</a:t>
            </a:r>
            <a:r>
              <a:rPr lang="tr-TR" sz="2800" i="1" dirty="0" smtClean="0">
                <a:solidFill>
                  <a:srgbClr val="C00000"/>
                </a:solidFill>
              </a:rPr>
              <a:t> izleme; </a:t>
            </a:r>
          </a:p>
          <a:p>
            <a:pPr algn="just">
              <a:buFont typeface="Wingdings" panose="05000000000000000000" pitchFamily="2" charset="2"/>
              <a:buChar char="Ø"/>
            </a:pPr>
            <a:r>
              <a:rPr lang="tr-TR" sz="2400" b="1" dirty="0" smtClean="0"/>
              <a:t>Risk altında </a:t>
            </a:r>
            <a:r>
              <a:rPr lang="tr-TR" sz="2400" dirty="0" smtClean="0"/>
              <a:t>olduğu belirlenen tüm YAS kütleleri yada kütle grubu için kimyasal durum değerlendirmesi yapmak</a:t>
            </a:r>
          </a:p>
          <a:p>
            <a:pPr algn="just">
              <a:spcBef>
                <a:spcPts val="1200"/>
              </a:spcBef>
              <a:buFont typeface="Wingdings" panose="05000000000000000000" pitchFamily="2" charset="2"/>
              <a:buChar char="Ø"/>
            </a:pPr>
            <a:r>
              <a:rPr lang="tr-TR" sz="2400" dirty="0" smtClean="0"/>
              <a:t>Herhangi bir kirletici konsantrasyonunda uzun dönem </a:t>
            </a:r>
            <a:r>
              <a:rPr lang="tr-TR" sz="2400" b="1" dirty="0" smtClean="0"/>
              <a:t>insan faaliyetleri </a:t>
            </a:r>
            <a:r>
              <a:rPr lang="tr-TR" sz="2400" dirty="0" smtClean="0"/>
              <a:t>sonucu ortaya çıkan artış eğiliminin varlığını belirlemek</a:t>
            </a:r>
          </a:p>
          <a:p>
            <a:pPr lvl="0" algn="just">
              <a:spcBef>
                <a:spcPts val="1200"/>
              </a:spcBef>
              <a:buFont typeface="Wingdings" panose="05000000000000000000" pitchFamily="2" charset="2"/>
              <a:buChar char="Ø"/>
            </a:pPr>
            <a:r>
              <a:rPr lang="tr-TR" sz="2400" dirty="0" smtClean="0"/>
              <a:t>Bir </a:t>
            </a:r>
            <a:r>
              <a:rPr lang="tr-TR" sz="2400" dirty="0"/>
              <a:t>kütleyi yeniden iyi duruma getirmek amacıyla uygulanan </a:t>
            </a:r>
            <a:r>
              <a:rPr lang="tr-TR" sz="2400" b="1" dirty="0"/>
              <a:t>tedbir </a:t>
            </a:r>
            <a:r>
              <a:rPr lang="tr-TR" sz="2400" b="1" dirty="0" smtClean="0"/>
              <a:t>programlarının </a:t>
            </a:r>
            <a:r>
              <a:rPr lang="tr-TR" sz="2400" b="1" dirty="0"/>
              <a:t>etkinliğini </a:t>
            </a:r>
            <a:r>
              <a:rPr lang="tr-TR" sz="2400" dirty="0" smtClean="0"/>
              <a:t>değerlendirmek</a:t>
            </a:r>
          </a:p>
          <a:p>
            <a:pPr marL="0" indent="0" algn="just">
              <a:spcBef>
                <a:spcPts val="1200"/>
              </a:spcBef>
              <a:buNone/>
            </a:pPr>
            <a:r>
              <a:rPr lang="tr-TR" sz="2800" i="1" dirty="0" smtClean="0">
                <a:solidFill>
                  <a:srgbClr val="C00000"/>
                </a:solidFill>
              </a:rPr>
              <a:t>İzlenecek parametreler:</a:t>
            </a:r>
          </a:p>
          <a:p>
            <a:pPr marL="0" indent="0" algn="just">
              <a:spcBef>
                <a:spcPts val="1200"/>
              </a:spcBef>
              <a:buNone/>
            </a:pPr>
            <a:r>
              <a:rPr lang="tr-TR" sz="2400" i="1" dirty="0" smtClean="0"/>
              <a:t>Ana parametrelerin dışında YAS kütle ve kütle grupları üzerindeki baskılar dikkate alınarak belirlenir.</a:t>
            </a:r>
          </a:p>
          <a:p>
            <a:pPr marL="0" indent="0" algn="just">
              <a:buNone/>
            </a:pPr>
            <a:endParaRPr lang="tr-TR" sz="2400" i="1" dirty="0">
              <a:solidFill>
                <a:srgbClr val="FF0000"/>
              </a:solidFill>
            </a:endParaRPr>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1823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1" algn="ctr"/>
            <a:r>
              <a:rPr lang="tr-TR" sz="3600" b="1" kern="1200" dirty="0" smtClean="0">
                <a:solidFill>
                  <a:srgbClr val="C00000"/>
                </a:solidFill>
                <a:latin typeface="+mj-lt"/>
                <a:ea typeface="+mj-ea"/>
                <a:cs typeface="+mj-cs"/>
              </a:rPr>
              <a:t>  </a:t>
            </a:r>
            <a:r>
              <a:rPr lang="tr-TR" sz="3600" b="1" kern="1200" dirty="0" err="1" smtClean="0">
                <a:solidFill>
                  <a:srgbClr val="C00000"/>
                </a:solidFill>
                <a:latin typeface="+mj-lt"/>
                <a:ea typeface="+mj-ea"/>
                <a:cs typeface="+mj-cs"/>
              </a:rPr>
              <a:t>Operasyonel</a:t>
            </a:r>
            <a:r>
              <a:rPr lang="tr-TR" sz="3600" b="1" kern="1200" dirty="0" smtClean="0">
                <a:solidFill>
                  <a:srgbClr val="C00000"/>
                </a:solidFill>
                <a:latin typeface="+mj-lt"/>
                <a:ea typeface="+mj-ea"/>
                <a:cs typeface="+mj-cs"/>
              </a:rPr>
              <a:t> İzleme</a:t>
            </a:r>
            <a:endParaRPr lang="tr-TR" sz="3600" b="1" kern="1200" dirty="0">
              <a:solidFill>
                <a:srgbClr val="C00000"/>
              </a:solidFill>
              <a:latin typeface="+mj-lt"/>
              <a:ea typeface="+mj-ea"/>
              <a:cs typeface="+mj-cs"/>
            </a:endParaRPr>
          </a:p>
        </p:txBody>
      </p:sp>
      <p:sp>
        <p:nvSpPr>
          <p:cNvPr id="3" name="İçerik Yer Tutucusu 2"/>
          <p:cNvSpPr>
            <a:spLocks noGrp="1"/>
          </p:cNvSpPr>
          <p:nvPr>
            <p:ph idx="1"/>
          </p:nvPr>
        </p:nvSpPr>
        <p:spPr>
          <a:xfrm>
            <a:off x="398486" y="1268760"/>
            <a:ext cx="8219256" cy="4929411"/>
          </a:xfrm>
        </p:spPr>
        <p:txBody>
          <a:bodyPr>
            <a:noAutofit/>
          </a:bodyPr>
          <a:lstStyle/>
          <a:p>
            <a:pPr marL="0" indent="0" algn="just">
              <a:spcBef>
                <a:spcPts val="1200"/>
              </a:spcBef>
              <a:spcAft>
                <a:spcPts val="600"/>
              </a:spcAft>
              <a:buNone/>
            </a:pPr>
            <a:r>
              <a:rPr lang="tr-TR" sz="2400" i="1" dirty="0" err="1" smtClean="0">
                <a:solidFill>
                  <a:srgbClr val="C00000"/>
                </a:solidFill>
              </a:rPr>
              <a:t>Operasyonel</a:t>
            </a:r>
            <a:r>
              <a:rPr lang="tr-TR" sz="2400" i="1" dirty="0" smtClean="0">
                <a:solidFill>
                  <a:srgbClr val="C00000"/>
                </a:solidFill>
              </a:rPr>
              <a:t> </a:t>
            </a:r>
            <a:r>
              <a:rPr lang="tr-TR" sz="2400" i="1" dirty="0">
                <a:solidFill>
                  <a:srgbClr val="C00000"/>
                </a:solidFill>
              </a:rPr>
              <a:t>izleme noktalarının seçimi</a:t>
            </a:r>
            <a:r>
              <a:rPr lang="tr-TR" sz="2400" dirty="0">
                <a:solidFill>
                  <a:srgbClr val="C00000"/>
                </a:solidFill>
              </a:rPr>
              <a:t>, </a:t>
            </a:r>
            <a:r>
              <a:rPr lang="tr-TR" sz="2400" dirty="0"/>
              <a:t>istasyondan elde edilecek izleme verisinin </a:t>
            </a:r>
            <a:r>
              <a:rPr lang="tr-TR" sz="2400" dirty="0" smtClean="0"/>
              <a:t>ilgili YAS kütlesi yada kütlelerinin kalitesini ne kadar temsil ettiğinin değerlendirmesini de yansıtır. </a:t>
            </a:r>
          </a:p>
          <a:p>
            <a:pPr lvl="0" algn="just">
              <a:spcBef>
                <a:spcPts val="1200"/>
              </a:spcBef>
              <a:spcAft>
                <a:spcPts val="600"/>
              </a:spcAft>
              <a:buFont typeface="Wingdings" panose="05000000000000000000" pitchFamily="2" charset="2"/>
              <a:buChar char="Ø"/>
            </a:pPr>
            <a:r>
              <a:rPr lang="tr-TR" sz="2400" b="1" dirty="0" smtClean="0"/>
              <a:t>“Risk </a:t>
            </a:r>
            <a:r>
              <a:rPr lang="tr-TR" sz="2400" b="1" dirty="0"/>
              <a:t>altında” </a:t>
            </a:r>
            <a:r>
              <a:rPr lang="tr-TR" sz="2400" dirty="0"/>
              <a:t>olduğuna karar verilen bütün yeraltı suyu </a:t>
            </a:r>
            <a:r>
              <a:rPr lang="tr-TR" sz="2400" dirty="0" smtClean="0"/>
              <a:t>kütleleri </a:t>
            </a:r>
            <a:r>
              <a:rPr lang="tr-TR" sz="2400" dirty="0"/>
              <a:t>veya kütle </a:t>
            </a:r>
            <a:r>
              <a:rPr lang="tr-TR" sz="2400" dirty="0" smtClean="0"/>
              <a:t>grupları (Kalite ve </a:t>
            </a:r>
            <a:r>
              <a:rPr lang="tr-TR" sz="2400" dirty="0" err="1" smtClean="0"/>
              <a:t>miktarsal</a:t>
            </a:r>
            <a:r>
              <a:rPr lang="tr-TR" sz="2400" dirty="0" smtClean="0"/>
              <a:t> baskılar)</a:t>
            </a:r>
          </a:p>
          <a:p>
            <a:pPr lvl="0" algn="just">
              <a:buFont typeface="Wingdings" panose="05000000000000000000" pitchFamily="2" charset="2"/>
              <a:buChar char="Ø"/>
            </a:pPr>
            <a:r>
              <a:rPr lang="tr-TR" sz="2400" dirty="0" smtClean="0"/>
              <a:t>Yeraltı </a:t>
            </a:r>
            <a:r>
              <a:rPr lang="tr-TR" sz="2400" dirty="0"/>
              <a:t>suyu ve ilgili yüzey ve yeryüzü ekosistemleri arasındaki etkileşimin önemli olduğu ve yüzey suyu kütle durumunu etkileyebileceği </a:t>
            </a:r>
            <a:r>
              <a:rPr lang="tr-TR" sz="2400" dirty="0" smtClean="0"/>
              <a:t>durumlar ve </a:t>
            </a:r>
            <a:r>
              <a:rPr lang="tr-TR" sz="2400" dirty="0"/>
              <a:t>bu etkileşimin </a:t>
            </a:r>
            <a:r>
              <a:rPr lang="tr-TR" sz="2400" dirty="0" smtClean="0"/>
              <a:t>derecesi</a:t>
            </a:r>
          </a:p>
          <a:p>
            <a:pPr lvl="0" algn="just">
              <a:buFont typeface="Wingdings" panose="05000000000000000000" pitchFamily="2" charset="2"/>
              <a:buChar char="Ø"/>
            </a:pPr>
            <a:r>
              <a:rPr lang="tr-TR" sz="2400" dirty="0" smtClean="0"/>
              <a:t>Yeraltı suyunun beslendiği drenaj alanı ve bu alandaki arazi kullanımı, kirletici ve baskı unsurları</a:t>
            </a:r>
          </a:p>
          <a:p>
            <a:pPr lvl="0" algn="just">
              <a:buFont typeface="Wingdings" panose="05000000000000000000" pitchFamily="2" charset="2"/>
              <a:buChar char="v"/>
            </a:pPr>
            <a:endParaRPr lang="tr-TR" sz="2400" dirty="0"/>
          </a:p>
          <a:p>
            <a:pPr lvl="0" algn="just">
              <a:spcBef>
                <a:spcPts val="1200"/>
              </a:spcBef>
              <a:spcAft>
                <a:spcPts val="600"/>
              </a:spcAft>
              <a:buFont typeface="Wingdings" panose="05000000000000000000" pitchFamily="2" charset="2"/>
              <a:buChar char="v"/>
            </a:pPr>
            <a:endParaRPr lang="tr-TR" sz="2400" dirty="0" smtClean="0"/>
          </a:p>
          <a:p>
            <a:pPr marL="0" indent="0" algn="just">
              <a:spcBef>
                <a:spcPts val="1200"/>
              </a:spcBef>
              <a:spcAft>
                <a:spcPts val="600"/>
              </a:spcAft>
              <a:buNone/>
            </a:pPr>
            <a:r>
              <a:rPr lang="tr-TR" sz="2400" dirty="0" smtClean="0"/>
              <a:t> </a:t>
            </a:r>
            <a:endParaRPr lang="tr-TR" sz="2400" dirty="0"/>
          </a:p>
          <a:p>
            <a:pPr lvl="0" algn="just">
              <a:spcBef>
                <a:spcPts val="1200"/>
              </a:spcBef>
              <a:spcAft>
                <a:spcPts val="600"/>
              </a:spcAft>
              <a:buFont typeface="Wingdings" panose="05000000000000000000" pitchFamily="2" charset="2"/>
              <a:buChar char="v"/>
            </a:pPr>
            <a:endParaRPr lang="tr-TR" sz="2400" dirty="0" smtClean="0"/>
          </a:p>
          <a:p>
            <a:pPr lvl="0" algn="just">
              <a:spcBef>
                <a:spcPts val="1200"/>
              </a:spcBef>
              <a:spcAft>
                <a:spcPts val="600"/>
              </a:spcAft>
              <a:buFont typeface="Wingdings" panose="05000000000000000000" pitchFamily="2" charset="2"/>
              <a:buChar char="v"/>
            </a:pPr>
            <a:endParaRPr lang="tr-TR" sz="2400" dirty="0"/>
          </a:p>
          <a:p>
            <a:pPr algn="just">
              <a:spcBef>
                <a:spcPts val="1200"/>
              </a:spcBef>
              <a:spcAft>
                <a:spcPts val="600"/>
              </a:spcAft>
              <a:buFont typeface="Wingdings" panose="05000000000000000000" pitchFamily="2" charset="2"/>
              <a:buChar char="v"/>
            </a:pPr>
            <a:endParaRPr lang="tr-TR" sz="2400" dirty="0" smtClean="0"/>
          </a:p>
          <a:p>
            <a:pPr algn="just">
              <a:spcBef>
                <a:spcPts val="0"/>
              </a:spcBef>
              <a:buFont typeface="Wingdings" panose="05000000000000000000" pitchFamily="2" charset="2"/>
              <a:buChar char="Ø"/>
            </a:pPr>
            <a:endParaRPr lang="tr-TR" sz="2400" i="1" dirty="0">
              <a:solidFill>
                <a:srgbClr val="FF0000"/>
              </a:solidFill>
            </a:endParaRPr>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1479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7384"/>
            <a:ext cx="8229600" cy="1143000"/>
          </a:xfrm>
        </p:spPr>
        <p:txBody>
          <a:bodyPr>
            <a:normAutofit/>
          </a:bodyPr>
          <a:lstStyle/>
          <a:p>
            <a:r>
              <a:rPr lang="tr-TR" sz="3600" b="1" dirty="0" err="1">
                <a:solidFill>
                  <a:srgbClr val="C00000"/>
                </a:solidFill>
              </a:rPr>
              <a:t>Operasyonel</a:t>
            </a:r>
            <a:r>
              <a:rPr lang="tr-TR" sz="3600" b="1" dirty="0">
                <a:solidFill>
                  <a:srgbClr val="C00000"/>
                </a:solidFill>
              </a:rPr>
              <a:t> </a:t>
            </a:r>
            <a:r>
              <a:rPr lang="tr-TR" sz="3600" b="1" dirty="0" smtClean="0">
                <a:solidFill>
                  <a:srgbClr val="C00000"/>
                </a:solidFill>
              </a:rPr>
              <a:t>İzleme Sıklığı </a:t>
            </a:r>
            <a:endParaRPr lang="tr-TR" sz="3600" dirty="0">
              <a:solidFill>
                <a:srgbClr val="C00000"/>
              </a:solidFill>
            </a:endParaRPr>
          </a:p>
        </p:txBody>
      </p:sp>
      <p:pic>
        <p:nvPicPr>
          <p:cNvPr id="5"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çerik Yer Tutucusu 2"/>
          <p:cNvSpPr>
            <a:spLocks noGrp="1"/>
          </p:cNvSpPr>
          <p:nvPr>
            <p:ph idx="1"/>
          </p:nvPr>
        </p:nvSpPr>
        <p:spPr/>
        <p:txBody>
          <a:bodyPr/>
          <a:lstStyle/>
          <a:p>
            <a:endParaRPr lang="tr-TR"/>
          </a:p>
        </p:txBody>
      </p:sp>
      <p:graphicFrame>
        <p:nvGraphicFramePr>
          <p:cNvPr id="6" name="İçerik Yer Tutucusu 3"/>
          <p:cNvGraphicFramePr>
            <a:graphicFrameLocks/>
          </p:cNvGraphicFramePr>
          <p:nvPr>
            <p:extLst>
              <p:ext uri="{D42A27DB-BD31-4B8C-83A1-F6EECF244321}">
                <p14:modId xmlns:p14="http://schemas.microsoft.com/office/powerpoint/2010/main" val="3693963747"/>
              </p:ext>
            </p:extLst>
          </p:nvPr>
        </p:nvGraphicFramePr>
        <p:xfrm>
          <a:off x="73708" y="1052737"/>
          <a:ext cx="9070291" cy="5688631"/>
        </p:xfrm>
        <a:graphic>
          <a:graphicData uri="http://schemas.openxmlformats.org/drawingml/2006/table">
            <a:tbl>
              <a:tblPr firstRow="1" firstCol="1" lastRow="1" lastCol="1" bandRow="1" bandCol="1">
                <a:tableStyleId>{5C22544A-7EE6-4342-B048-85BDC9FD1C3A}</a:tableStyleId>
              </a:tblPr>
              <a:tblGrid>
                <a:gridCol w="1371978"/>
                <a:gridCol w="1371977"/>
                <a:gridCol w="838431"/>
                <a:gridCol w="1524418"/>
                <a:gridCol w="1407712"/>
                <a:gridCol w="1296144"/>
                <a:gridCol w="1259631"/>
              </a:tblGrid>
              <a:tr h="281644">
                <a:tc rowSpan="4" gridSpan="2">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 </a:t>
                      </a:r>
                    </a:p>
                  </a:txBody>
                  <a:tcPr marL="68580" marR="68580" marT="0" marB="0" anchor="ctr"/>
                </a:tc>
                <a:tc rowSpan="4" hMerge="1">
                  <a:txBody>
                    <a:bodyPr/>
                    <a:lstStyle/>
                    <a:p>
                      <a:endParaRPr lang="tr-TR"/>
                    </a:p>
                  </a:txBody>
                  <a:tcPr/>
                </a:tc>
                <a:tc gridSpan="5">
                  <a:txBody>
                    <a:bodyPr/>
                    <a:lstStyle/>
                    <a:p>
                      <a:pPr algn="ctr">
                        <a:spcAft>
                          <a:spcPts val="0"/>
                        </a:spcAft>
                      </a:pPr>
                      <a:r>
                        <a:rPr lang="tr-TR" sz="1800" dirty="0" err="1">
                          <a:effectLst/>
                        </a:rPr>
                        <a:t>Akifer</a:t>
                      </a:r>
                      <a:r>
                        <a:rPr lang="tr-TR" sz="1800" dirty="0">
                          <a:effectLst/>
                        </a:rPr>
                        <a:t> Akışı Türü</a:t>
                      </a:r>
                      <a:endParaRPr lang="tr-TR" sz="1800" dirty="0">
                        <a:effectLst/>
                        <a:latin typeface="Times New Roman"/>
                        <a:ea typeface="Times New Roman"/>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1644">
                <a:tc gridSpan="2" vMerge="1">
                  <a:txBody>
                    <a:bodyPr/>
                    <a:lstStyle/>
                    <a:p>
                      <a:endParaRPr lang="tr-TR"/>
                    </a:p>
                  </a:txBody>
                  <a:tcPr/>
                </a:tc>
                <a:tc hMerge="1" vMerge="1">
                  <a:txBody>
                    <a:bodyPr/>
                    <a:lstStyle/>
                    <a:p>
                      <a:endParaRPr lang="tr-TR"/>
                    </a:p>
                  </a:txBody>
                  <a:tcPr/>
                </a:tc>
                <a:tc rowSpan="3">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Sınırlı</a:t>
                      </a:r>
                    </a:p>
                  </a:txBody>
                  <a:tcPr marL="68580" marR="68580" marT="0" marB="0" anchor="ctr">
                    <a:solidFill>
                      <a:schemeClr val="accent1"/>
                    </a:solidFill>
                  </a:tcPr>
                </a:tc>
                <a:tc gridSpan="4">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Sınırlı değil</a:t>
                      </a: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r>
              <a:tr h="337388">
                <a:tc gridSpan="2" vMerge="1">
                  <a:txBody>
                    <a:bodyPr/>
                    <a:lstStyle/>
                    <a:p>
                      <a:endParaRPr lang="tr-TR"/>
                    </a:p>
                  </a:txBody>
                  <a:tcPr/>
                </a:tc>
                <a:tc hMerge="1" vMerge="1">
                  <a:txBody>
                    <a:bodyPr/>
                    <a:lstStyle/>
                    <a:p>
                      <a:endParaRPr lang="tr-TR"/>
                    </a:p>
                  </a:txBody>
                  <a:tcPr/>
                </a:tc>
                <a:tc vMerge="1">
                  <a:txBody>
                    <a:bodyPr/>
                    <a:lstStyle/>
                    <a:p>
                      <a:endParaRPr lang="tr-TR"/>
                    </a:p>
                  </a:txBody>
                  <a:tcPr/>
                </a:tc>
                <a:tc gridSpan="2">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tanelerarası akış belirgin</a:t>
                      </a:r>
                    </a:p>
                  </a:txBody>
                  <a:tcPr marL="68580" marR="68580" marT="0" marB="0" anchor="ctr">
                    <a:solidFill>
                      <a:schemeClr val="accent1"/>
                    </a:solidFill>
                  </a:tcPr>
                </a:tc>
                <a:tc hMerge="1">
                  <a:txBody>
                    <a:bodyPr/>
                    <a:lstStyle/>
                    <a:p>
                      <a:endParaRPr lang="tr-TR"/>
                    </a:p>
                  </a:txBody>
                  <a:tcPr/>
                </a:tc>
                <a:tc rowSpan="2">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Yalnızca kırılma akış </a:t>
                      </a:r>
                    </a:p>
                  </a:txBody>
                  <a:tcPr marL="68580" marR="68580" marT="0" marB="0" anchor="ctr">
                    <a:solidFill>
                      <a:schemeClr val="accent1"/>
                    </a:solidFill>
                  </a:tcPr>
                </a:tc>
                <a:tc rowSpan="2">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Karst akışı</a:t>
                      </a:r>
                    </a:p>
                  </a:txBody>
                  <a:tcPr marL="68580" marR="68580" marT="0" marB="0" anchor="ctr"/>
                </a:tc>
              </a:tr>
              <a:tr h="1408223">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Belirgin derin akışların yaygın olması</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Sığ akış</a:t>
                      </a:r>
                    </a:p>
                  </a:txBody>
                  <a:tcPr marL="68580" marR="68580" marT="0" marB="0" anchor="ctr">
                    <a:solidFill>
                      <a:schemeClr val="accent1"/>
                    </a:solidFill>
                  </a:tcPr>
                </a:tc>
                <a:tc vMerge="1">
                  <a:txBody>
                    <a:bodyPr/>
                    <a:lstStyle/>
                    <a:p>
                      <a:endParaRPr lang="tr-TR"/>
                    </a:p>
                  </a:txBody>
                  <a:tcPr/>
                </a:tc>
                <a:tc vMerge="1">
                  <a:txBody>
                    <a:bodyPr/>
                    <a:lstStyle/>
                    <a:p>
                      <a:endParaRPr lang="tr-TR"/>
                    </a:p>
                  </a:txBody>
                  <a:tcPr/>
                </a:tc>
              </a:tr>
              <a:tr h="563288">
                <a:tc rowSpan="2">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Yüksek hassasiyetli</a:t>
                      </a:r>
                    </a:p>
                    <a:p>
                      <a:pPr marL="0" algn="ctr" defTabSz="914400" rtl="0" eaLnBrk="1" latinLnBrk="0" hangingPunct="1">
                        <a:spcAft>
                          <a:spcPts val="0"/>
                        </a:spcAft>
                      </a:pPr>
                      <a:r>
                        <a:rPr lang="tr-TR" sz="1800" b="1" kern="1200">
                          <a:solidFill>
                            <a:schemeClr val="lt1"/>
                          </a:solidFill>
                          <a:effectLst/>
                          <a:latin typeface="+mn-lt"/>
                          <a:ea typeface="+mn-ea"/>
                          <a:cs typeface="+mn-cs"/>
                        </a:rPr>
                        <a:t>Yeraltı suyu</a:t>
                      </a:r>
                    </a:p>
                  </a:txBody>
                  <a:tcPr marL="68580" marR="68580" marT="0" marB="0" anchor="ct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Sürekli baskılar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Yılda iki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Yılda iki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Üç ayda bir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Üç ayda bir</a:t>
                      </a:r>
                    </a:p>
                  </a:txBody>
                  <a:tcPr marL="68580" marR="68580" marT="0" marB="0" anchor="ctr"/>
                </a:tc>
              </a:tr>
              <a:tr h="844934">
                <a:tc vMerge="1">
                  <a:txBody>
                    <a:bodyPr/>
                    <a:lstStyle/>
                    <a:p>
                      <a:endParaRPr lang="tr-TR"/>
                    </a:p>
                  </a:txBody>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Mevsimsel</a:t>
                      </a:r>
                      <a:r>
                        <a:rPr lang="tr-TR" sz="1800" b="1" kern="1200" dirty="0" smtClean="0">
                          <a:solidFill>
                            <a:schemeClr val="lt1"/>
                          </a:solidFill>
                          <a:effectLst/>
                          <a:latin typeface="+mn-lt"/>
                          <a:ea typeface="+mn-ea"/>
                          <a:cs typeface="+mn-cs"/>
                        </a:rPr>
                        <a:t>/</a:t>
                      </a:r>
                    </a:p>
                    <a:p>
                      <a:pPr marL="0" algn="ctr" defTabSz="914400" rtl="0" eaLnBrk="1" latinLnBrk="0" hangingPunct="1">
                        <a:spcAft>
                          <a:spcPts val="0"/>
                        </a:spcAft>
                      </a:pPr>
                      <a:r>
                        <a:rPr lang="tr-TR" sz="1800" b="1" kern="1200" dirty="0" smtClean="0">
                          <a:solidFill>
                            <a:schemeClr val="lt1"/>
                          </a:solidFill>
                          <a:effectLst/>
                          <a:latin typeface="+mn-lt"/>
                          <a:ea typeface="+mn-ea"/>
                          <a:cs typeface="+mn-cs"/>
                        </a:rPr>
                        <a:t>periyodik </a:t>
                      </a:r>
                      <a:r>
                        <a:rPr lang="tr-TR" sz="1800" b="1" kern="1200" dirty="0">
                          <a:solidFill>
                            <a:schemeClr val="lt1"/>
                          </a:solidFill>
                          <a:effectLst/>
                          <a:latin typeface="+mn-lt"/>
                          <a:ea typeface="+mn-ea"/>
                          <a:cs typeface="+mn-cs"/>
                        </a:rPr>
                        <a:t>baskılar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Uygun durumlarda</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Uygun durumlarda</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Uygun durumlarda</a:t>
                      </a:r>
                    </a:p>
                  </a:txBody>
                  <a:tcPr marL="68580" marR="68580" marT="0" marB="0" anchor="ctr"/>
                </a:tc>
              </a:tr>
              <a:tr h="563288">
                <a:tc rowSpan="2">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Düşük hassasiyetli yeraltı suyu</a:t>
                      </a:r>
                    </a:p>
                  </a:txBody>
                  <a:tcPr marL="68580" marR="68580" marT="0" marB="0" anchor="ct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Sürekli baskılar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Yılda iki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Yılda iki kere</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Üç ayda bir</a:t>
                      </a:r>
                    </a:p>
                  </a:txBody>
                  <a:tcPr marL="68580" marR="68580" marT="0" marB="0" anchor="ctr"/>
                </a:tc>
              </a:tr>
              <a:tr h="844934">
                <a:tc vMerge="1">
                  <a:txBody>
                    <a:bodyPr/>
                    <a:lstStyle/>
                    <a:p>
                      <a:endParaRPr lang="tr-TR"/>
                    </a:p>
                  </a:txBody>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Mevsimsel</a:t>
                      </a:r>
                      <a:r>
                        <a:rPr lang="tr-TR" sz="1800" b="1" kern="1200" dirty="0" smtClean="0">
                          <a:solidFill>
                            <a:schemeClr val="lt1"/>
                          </a:solidFill>
                          <a:effectLst/>
                          <a:latin typeface="+mn-lt"/>
                          <a:ea typeface="+mn-ea"/>
                          <a:cs typeface="+mn-cs"/>
                        </a:rPr>
                        <a:t>/</a:t>
                      </a:r>
                    </a:p>
                    <a:p>
                      <a:pPr marL="0" algn="ctr" defTabSz="914400" rtl="0" eaLnBrk="1" latinLnBrk="0" hangingPunct="1">
                        <a:spcAft>
                          <a:spcPts val="0"/>
                        </a:spcAft>
                      </a:pPr>
                      <a:r>
                        <a:rPr lang="tr-TR" sz="1800" b="1" kern="1200" dirty="0" smtClean="0">
                          <a:solidFill>
                            <a:schemeClr val="lt1"/>
                          </a:solidFill>
                          <a:effectLst/>
                          <a:latin typeface="+mn-lt"/>
                          <a:ea typeface="+mn-ea"/>
                          <a:cs typeface="+mn-cs"/>
                        </a:rPr>
                        <a:t>periyodik </a:t>
                      </a:r>
                      <a:r>
                        <a:rPr lang="tr-TR" sz="1800" b="1" kern="1200" dirty="0">
                          <a:solidFill>
                            <a:schemeClr val="lt1"/>
                          </a:solidFill>
                          <a:effectLst/>
                          <a:latin typeface="+mn-lt"/>
                          <a:ea typeface="+mn-ea"/>
                          <a:cs typeface="+mn-cs"/>
                        </a:rPr>
                        <a:t>baskılar</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Yıllık </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Uygun durumlarda</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Uygun durumlarda</a:t>
                      </a:r>
                    </a:p>
                  </a:txBody>
                  <a:tcPr marL="68580" marR="68580" marT="0" marB="0" anchor="ctr">
                    <a:solidFill>
                      <a:schemeClr val="accent1"/>
                    </a:solidFill>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Uygun durumlarda</a:t>
                      </a:r>
                    </a:p>
                  </a:txBody>
                  <a:tcPr marL="68580" marR="68580" marT="0" marB="0" anchor="ctr"/>
                </a:tc>
              </a:tr>
              <a:tr h="563288">
                <a:tc gridSpan="2">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Eğilim değerlendirmeleri</a:t>
                      </a:r>
                    </a:p>
                  </a:txBody>
                  <a:tcPr marL="68580" marR="68580" marT="0" marB="0" anchor="ctr"/>
                </a:tc>
                <a:tc hMerge="1">
                  <a:txBody>
                    <a:bodyPr/>
                    <a:lstStyle/>
                    <a:p>
                      <a:endParaRPr lang="tr-TR"/>
                    </a:p>
                  </a:txBody>
                  <a:tcP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Yıllık</a:t>
                      </a:r>
                    </a:p>
                  </a:txBody>
                  <a:tcPr marL="68580" marR="68580" marT="0" marB="0" anchor="ctr"/>
                </a:tc>
                <a:tc>
                  <a:txBody>
                    <a:bodyPr/>
                    <a:lstStyle/>
                    <a:p>
                      <a:pPr marL="0" algn="ctr" defTabSz="914400" rtl="0" eaLnBrk="1" latinLnBrk="0" hangingPunct="1">
                        <a:spcAft>
                          <a:spcPts val="0"/>
                        </a:spcAft>
                      </a:pPr>
                      <a:r>
                        <a:rPr lang="tr-TR" sz="1800" b="1" kern="1200">
                          <a:solidFill>
                            <a:schemeClr val="lt1"/>
                          </a:solidFill>
                          <a:effectLst/>
                          <a:latin typeface="+mn-lt"/>
                          <a:ea typeface="+mn-ea"/>
                          <a:cs typeface="+mn-cs"/>
                        </a:rPr>
                        <a:t>Yılda iki kere</a:t>
                      </a:r>
                    </a:p>
                  </a:txBody>
                  <a:tcPr marL="68580" marR="68580" marT="0" marB="0" anchor="ct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Yılda iki kere</a:t>
                      </a:r>
                    </a:p>
                  </a:txBody>
                  <a:tcPr marL="68580" marR="68580" marT="0" marB="0" anchor="ct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Yılda iki kere</a:t>
                      </a:r>
                    </a:p>
                  </a:txBody>
                  <a:tcPr marL="68580" marR="68580" marT="0" marB="0" anchor="ctr"/>
                </a:tc>
                <a:tc>
                  <a:txBody>
                    <a:bodyPr/>
                    <a:lstStyle/>
                    <a:p>
                      <a:pPr marL="0" algn="ctr" defTabSz="914400" rtl="0" eaLnBrk="1" latinLnBrk="0" hangingPunct="1">
                        <a:spcAft>
                          <a:spcPts val="0"/>
                        </a:spcAft>
                      </a:pPr>
                      <a:r>
                        <a:rPr lang="tr-TR" sz="1800" b="1" kern="1200" dirty="0">
                          <a:solidFill>
                            <a:schemeClr val="lt1"/>
                          </a:solidFill>
                          <a:effectLst/>
                          <a:latin typeface="+mn-lt"/>
                          <a:ea typeface="+mn-ea"/>
                          <a:cs typeface="+mn-cs"/>
                        </a:rPr>
                        <a:t>-</a:t>
                      </a:r>
                    </a:p>
                  </a:txBody>
                  <a:tcPr marL="68580" marR="68580" marT="0" marB="0" anchor="ctr"/>
                </a:tc>
              </a:tr>
            </a:tbl>
          </a:graphicData>
        </a:graphic>
      </p:graphicFrame>
    </p:spTree>
    <p:extLst>
      <p:ext uri="{BB962C8B-B14F-4D97-AF65-F5344CB8AC3E}">
        <p14:creationId xmlns:p14="http://schemas.microsoft.com/office/powerpoint/2010/main" val="986317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1" algn="ctr"/>
            <a:r>
              <a:rPr lang="tr-TR" sz="3200" b="1" kern="1200" dirty="0" smtClean="0">
                <a:solidFill>
                  <a:srgbClr val="C00000"/>
                </a:solidFill>
                <a:latin typeface="+mj-lt"/>
                <a:ea typeface="+mj-ea"/>
                <a:cs typeface="+mj-cs"/>
              </a:rPr>
              <a:t>  </a:t>
            </a:r>
            <a:endParaRPr lang="tr-TR" sz="3200" b="1" kern="1200" dirty="0">
              <a:solidFill>
                <a:srgbClr val="C00000"/>
              </a:solidFill>
              <a:latin typeface="+mj-lt"/>
              <a:ea typeface="+mj-ea"/>
              <a:cs typeface="+mj-cs"/>
            </a:endParaRPr>
          </a:p>
        </p:txBody>
      </p:sp>
      <p:sp>
        <p:nvSpPr>
          <p:cNvPr id="3" name="İçerik Yer Tutucusu 2"/>
          <p:cNvSpPr>
            <a:spLocks noGrp="1"/>
          </p:cNvSpPr>
          <p:nvPr>
            <p:ph idx="1"/>
          </p:nvPr>
        </p:nvSpPr>
        <p:spPr>
          <a:xfrm>
            <a:off x="398486" y="1340768"/>
            <a:ext cx="8219256" cy="4929411"/>
          </a:xfrm>
        </p:spPr>
        <p:txBody>
          <a:bodyPr>
            <a:normAutofit/>
          </a:bodyPr>
          <a:lstStyle/>
          <a:p>
            <a:pPr marL="0" indent="0" algn="just">
              <a:spcBef>
                <a:spcPts val="1200"/>
              </a:spcBef>
              <a:spcAft>
                <a:spcPts val="600"/>
              </a:spcAft>
              <a:buNone/>
            </a:pPr>
            <a:r>
              <a:rPr lang="tr-TR" sz="2800" b="1" i="1" dirty="0" smtClean="0">
                <a:solidFill>
                  <a:srgbClr val="C00000"/>
                </a:solidFill>
              </a:rPr>
              <a:t>Ayrıca YAS İzleme Ağı oluşturulurken </a:t>
            </a:r>
            <a:r>
              <a:rPr lang="tr-TR" sz="2800" dirty="0"/>
              <a:t>YAS kütlesi ya da </a:t>
            </a:r>
            <a:r>
              <a:rPr lang="tr-TR" sz="2800" dirty="0" smtClean="0"/>
              <a:t>kütlelerinde;</a:t>
            </a:r>
          </a:p>
          <a:p>
            <a:pPr algn="just">
              <a:spcBef>
                <a:spcPts val="1200"/>
              </a:spcBef>
              <a:spcAft>
                <a:spcPts val="600"/>
              </a:spcAft>
              <a:buFont typeface="Wingdings" panose="05000000000000000000" pitchFamily="2" charset="2"/>
              <a:buChar char="§"/>
            </a:pPr>
            <a:r>
              <a:rPr lang="tr-TR" sz="2800" dirty="0" smtClean="0"/>
              <a:t>YAS seviyesi</a:t>
            </a:r>
          </a:p>
          <a:p>
            <a:pPr algn="just">
              <a:spcBef>
                <a:spcPts val="1200"/>
              </a:spcBef>
              <a:spcAft>
                <a:spcPts val="600"/>
              </a:spcAft>
              <a:buFont typeface="Wingdings" panose="05000000000000000000" pitchFamily="2" charset="2"/>
              <a:buChar char="§"/>
            </a:pPr>
            <a:r>
              <a:rPr lang="tr-TR" sz="2800" dirty="0" err="1" smtClean="0"/>
              <a:t>Beslenimde</a:t>
            </a:r>
            <a:r>
              <a:rPr lang="tr-TR" sz="2800" dirty="0" smtClean="0"/>
              <a:t> kısa dönem ve uzun dönem değişiklikler </a:t>
            </a:r>
          </a:p>
          <a:p>
            <a:pPr algn="just">
              <a:spcBef>
                <a:spcPts val="1200"/>
              </a:spcBef>
              <a:spcAft>
                <a:spcPts val="600"/>
              </a:spcAft>
              <a:buFont typeface="Wingdings" panose="05000000000000000000" pitchFamily="2" charset="2"/>
              <a:buChar char="§"/>
            </a:pPr>
            <a:r>
              <a:rPr lang="tr-TR" sz="2800" dirty="0" smtClean="0"/>
              <a:t>YAS kalite standartlarını sağlayamama olasılığı </a:t>
            </a:r>
          </a:p>
          <a:p>
            <a:pPr marL="0" indent="0" algn="just">
              <a:spcBef>
                <a:spcPts val="1200"/>
              </a:spcBef>
              <a:spcAft>
                <a:spcPts val="600"/>
              </a:spcAft>
              <a:buNone/>
            </a:pPr>
            <a:r>
              <a:rPr lang="tr-TR" sz="2800" dirty="0" smtClean="0"/>
              <a:t>olan YAS kütleleri için </a:t>
            </a:r>
            <a:r>
              <a:rPr lang="tr-TR" sz="2800" b="1" dirty="0" smtClean="0"/>
              <a:t>yeterli yoğunlukta </a:t>
            </a:r>
            <a:r>
              <a:rPr lang="tr-TR" sz="2800" dirty="0" smtClean="0"/>
              <a:t>izleme noktası belirlenir </a:t>
            </a:r>
          </a:p>
          <a:p>
            <a:pPr marL="0" indent="0" algn="just">
              <a:spcBef>
                <a:spcPts val="1200"/>
              </a:spcBef>
              <a:spcAft>
                <a:spcPts val="600"/>
              </a:spcAft>
              <a:buNone/>
            </a:pPr>
            <a:r>
              <a:rPr lang="tr-TR" sz="2800" dirty="0" smtClean="0"/>
              <a:t> </a:t>
            </a:r>
            <a:endParaRPr lang="tr-TR" sz="2800" dirty="0"/>
          </a:p>
          <a:p>
            <a:pPr lvl="0" algn="just">
              <a:spcBef>
                <a:spcPts val="1200"/>
              </a:spcBef>
              <a:spcAft>
                <a:spcPts val="600"/>
              </a:spcAft>
              <a:buFont typeface="Wingdings" panose="05000000000000000000" pitchFamily="2" charset="2"/>
              <a:buChar char="v"/>
            </a:pPr>
            <a:endParaRPr lang="tr-TR" sz="2800" dirty="0" smtClean="0"/>
          </a:p>
          <a:p>
            <a:pPr lvl="0" algn="just">
              <a:spcBef>
                <a:spcPts val="1200"/>
              </a:spcBef>
              <a:spcAft>
                <a:spcPts val="600"/>
              </a:spcAft>
              <a:buFont typeface="Wingdings" panose="05000000000000000000" pitchFamily="2" charset="2"/>
              <a:buChar char="v"/>
            </a:pPr>
            <a:endParaRPr lang="tr-TR" sz="2800" dirty="0"/>
          </a:p>
          <a:p>
            <a:pPr algn="just">
              <a:spcBef>
                <a:spcPts val="1200"/>
              </a:spcBef>
              <a:spcAft>
                <a:spcPts val="600"/>
              </a:spcAft>
              <a:buFont typeface="Wingdings" panose="05000000000000000000" pitchFamily="2" charset="2"/>
              <a:buChar char="v"/>
            </a:pPr>
            <a:endParaRPr lang="tr-TR" sz="2800" dirty="0" smtClean="0"/>
          </a:p>
          <a:p>
            <a:pPr algn="just">
              <a:spcBef>
                <a:spcPts val="0"/>
              </a:spcBef>
              <a:buFont typeface="Wingdings" panose="05000000000000000000" pitchFamily="2" charset="2"/>
              <a:buChar char="Ø"/>
            </a:pPr>
            <a:endParaRPr lang="tr-TR" sz="2800" i="1" dirty="0">
              <a:solidFill>
                <a:srgbClr val="FF0000"/>
              </a:solidFill>
            </a:endParaRPr>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9498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1" algn="ctr"/>
            <a:r>
              <a:rPr lang="tr-TR" sz="2800" b="1" kern="1200" dirty="0" smtClean="0">
                <a:solidFill>
                  <a:srgbClr val="C00000"/>
                </a:solidFill>
                <a:latin typeface="+mj-lt"/>
                <a:ea typeface="+mj-ea"/>
                <a:cs typeface="+mj-cs"/>
              </a:rPr>
              <a:t>  Bütünleşik İzleme </a:t>
            </a:r>
            <a:endParaRPr lang="tr-TR" sz="2800" b="1" kern="1200" dirty="0">
              <a:solidFill>
                <a:srgbClr val="C00000"/>
              </a:solidFill>
              <a:latin typeface="+mj-lt"/>
              <a:ea typeface="+mj-ea"/>
              <a:cs typeface="+mj-cs"/>
            </a:endParaRPr>
          </a:p>
        </p:txBody>
      </p:sp>
      <p:sp>
        <p:nvSpPr>
          <p:cNvPr id="3" name="İçerik Yer Tutucusu 2"/>
          <p:cNvSpPr>
            <a:spLocks noGrp="1"/>
          </p:cNvSpPr>
          <p:nvPr>
            <p:ph idx="1"/>
          </p:nvPr>
        </p:nvSpPr>
        <p:spPr>
          <a:xfrm>
            <a:off x="398486" y="1124744"/>
            <a:ext cx="8219256" cy="4929411"/>
          </a:xfrm>
        </p:spPr>
        <p:txBody>
          <a:bodyPr>
            <a:noAutofit/>
          </a:bodyPr>
          <a:lstStyle/>
          <a:p>
            <a:pPr algn="just">
              <a:buFont typeface="Wingdings" panose="05000000000000000000" pitchFamily="2" charset="2"/>
              <a:buChar char="Ø"/>
            </a:pPr>
            <a:r>
              <a:rPr lang="tr-TR" sz="2000" dirty="0"/>
              <a:t>İ</a:t>
            </a:r>
            <a:r>
              <a:rPr lang="tr-TR" sz="2000" dirty="0" smtClean="0"/>
              <a:t>zleme</a:t>
            </a:r>
            <a:r>
              <a:rPr lang="tr-TR" sz="2000" dirty="0"/>
              <a:t>, yeraltı suyu kütleleri ve yüzey suyu kütleleri ile yeraltı suyu kütleleri ve yerüstü ekosistemleri arasında gerçekleşen yeraltı suyu akışlarına ilişkin bir anlayış ve değerlendirme de sağlamalıdır</a:t>
            </a:r>
            <a:r>
              <a:rPr lang="tr-TR" sz="2000" dirty="0" smtClean="0"/>
              <a:t>. </a:t>
            </a:r>
          </a:p>
          <a:p>
            <a:pPr algn="just">
              <a:buFont typeface="Wingdings" panose="05000000000000000000" pitchFamily="2" charset="2"/>
              <a:buChar char="Ø"/>
            </a:pPr>
            <a:r>
              <a:rPr lang="tr-TR" sz="2000" dirty="0" smtClean="0"/>
              <a:t>İzlemenin </a:t>
            </a:r>
            <a:r>
              <a:rPr lang="tr-TR" sz="2000" dirty="0"/>
              <a:t>kapsamı, yüzey suyu kütlelerinin ve/veya yerüstü ekosistemlerinin yeraltı suyuna duyduğu bağımlılığın büyüklüğüne ve risklerin boyutuna bağlı olacaktır. </a:t>
            </a:r>
          </a:p>
          <a:p>
            <a:pPr algn="just">
              <a:spcBef>
                <a:spcPts val="1200"/>
              </a:spcBef>
              <a:spcAft>
                <a:spcPts val="600"/>
              </a:spcAft>
              <a:buFont typeface="Wingdings" panose="05000000000000000000" pitchFamily="2" charset="2"/>
              <a:buChar char="Ø"/>
            </a:pPr>
            <a:r>
              <a:rPr lang="tr-TR" sz="2000" dirty="0" smtClean="0"/>
              <a:t>Yüzey </a:t>
            </a:r>
            <a:r>
              <a:rPr lang="tr-TR" sz="2000" dirty="0"/>
              <a:t>suları ve yeraltı sularına yönelik izleme programları; yüzey suları ve yeraltı sularının çevresel hedeflerinin birbirine bağımlı olmasını sağlayacak şekilde entegre olarak tasarlanmalı ve yürütülmelidir. </a:t>
            </a:r>
            <a:endParaRPr lang="tr-TR" sz="2000" dirty="0" smtClean="0"/>
          </a:p>
          <a:p>
            <a:pPr algn="just">
              <a:spcBef>
                <a:spcPts val="1200"/>
              </a:spcBef>
              <a:spcAft>
                <a:spcPts val="600"/>
              </a:spcAft>
              <a:buFont typeface="Wingdings" panose="05000000000000000000" pitchFamily="2" charset="2"/>
              <a:buChar char="Ø"/>
            </a:pPr>
            <a:r>
              <a:rPr lang="tr-TR" sz="2000" dirty="0"/>
              <a:t>Büyük ölçüde yeraltı suyundan gelen baz akışına sahip yüzey suları yeraltı suyunun kalitesini tespit etmede kullanılabilir ve yüzey suyu kütlelerinden edinilen izleme verileri yeraltı suyu kütlesinin durumunun değerlendirilmesine katkıda bulunabilir. </a:t>
            </a:r>
            <a:endParaRPr lang="tr-TR" sz="2000" dirty="0" smtClean="0"/>
          </a:p>
          <a:p>
            <a:pPr algn="just">
              <a:spcBef>
                <a:spcPts val="1200"/>
              </a:spcBef>
              <a:spcAft>
                <a:spcPts val="600"/>
              </a:spcAft>
              <a:buFont typeface="Wingdings" panose="05000000000000000000" pitchFamily="2" charset="2"/>
              <a:buChar char="Ø"/>
            </a:pPr>
            <a:r>
              <a:rPr lang="tr-TR" sz="2000" dirty="0"/>
              <a:t>Bir çok durumda, yüzey suyundan numune alma noktası olarak yerin doğru bir şekilde seçilmesi, örneğin yerin </a:t>
            </a:r>
            <a:r>
              <a:rPr lang="tr-TR" sz="2000" dirty="0" err="1"/>
              <a:t>akifer</a:t>
            </a:r>
            <a:r>
              <a:rPr lang="tr-TR" sz="2000" dirty="0"/>
              <a:t> boşalım noktasına olan yakın olması her iki program için bir izleme noktası oluşturabilir. </a:t>
            </a:r>
          </a:p>
          <a:p>
            <a:pPr lvl="0" algn="just">
              <a:spcBef>
                <a:spcPts val="1200"/>
              </a:spcBef>
              <a:spcAft>
                <a:spcPts val="600"/>
              </a:spcAft>
              <a:buFont typeface="Wingdings" panose="05000000000000000000" pitchFamily="2" charset="2"/>
              <a:buChar char="Ø"/>
            </a:pPr>
            <a:endParaRPr lang="tr-TR" sz="2000" dirty="0"/>
          </a:p>
          <a:p>
            <a:pPr lvl="0" algn="just">
              <a:spcBef>
                <a:spcPts val="1200"/>
              </a:spcBef>
              <a:spcAft>
                <a:spcPts val="600"/>
              </a:spcAft>
              <a:buFont typeface="Wingdings" panose="05000000000000000000" pitchFamily="2" charset="2"/>
              <a:buChar char="Ø"/>
            </a:pPr>
            <a:endParaRPr lang="tr-TR" sz="2000" dirty="0"/>
          </a:p>
          <a:p>
            <a:pPr algn="just">
              <a:spcBef>
                <a:spcPts val="1200"/>
              </a:spcBef>
              <a:spcAft>
                <a:spcPts val="600"/>
              </a:spcAft>
              <a:buFont typeface="Wingdings" panose="05000000000000000000" pitchFamily="2" charset="2"/>
              <a:buChar char="Ø"/>
            </a:pPr>
            <a:endParaRPr lang="tr-TR" sz="2000" dirty="0" smtClean="0"/>
          </a:p>
          <a:p>
            <a:pPr algn="just">
              <a:spcBef>
                <a:spcPts val="0"/>
              </a:spcBef>
              <a:buFont typeface="Wingdings" panose="05000000000000000000" pitchFamily="2" charset="2"/>
              <a:buChar char="Ø"/>
            </a:pPr>
            <a:endParaRPr lang="tr-TR" sz="2000" i="1" dirty="0">
              <a:solidFill>
                <a:srgbClr val="FF0000"/>
              </a:solidFill>
            </a:endParaRPr>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159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0"/>
            <a:r>
              <a:rPr lang="tr-TR" sz="3600" b="1" dirty="0" smtClean="0">
                <a:solidFill>
                  <a:srgbClr val="C00000"/>
                </a:solidFill>
              </a:rPr>
              <a:t>Korunan Alan İzlemesi</a:t>
            </a:r>
            <a:endParaRPr lang="tr-TR" sz="3600" b="1" dirty="0">
              <a:solidFill>
                <a:srgbClr val="C00000"/>
              </a:solidFill>
            </a:endParaRPr>
          </a:p>
        </p:txBody>
      </p:sp>
      <p:sp>
        <p:nvSpPr>
          <p:cNvPr id="3" name="İçerik Yer Tutucusu 2"/>
          <p:cNvSpPr>
            <a:spLocks noGrp="1"/>
          </p:cNvSpPr>
          <p:nvPr>
            <p:ph idx="1"/>
          </p:nvPr>
        </p:nvSpPr>
        <p:spPr>
          <a:xfrm>
            <a:off x="395536" y="1196752"/>
            <a:ext cx="8496944" cy="5400600"/>
          </a:xfrm>
        </p:spPr>
        <p:txBody>
          <a:bodyPr>
            <a:normAutofit/>
          </a:bodyPr>
          <a:lstStyle/>
          <a:p>
            <a:pPr algn="just">
              <a:buFont typeface="Wingdings" panose="05000000000000000000" pitchFamily="2" charset="2"/>
              <a:buChar char="Ø"/>
            </a:pPr>
            <a:r>
              <a:rPr lang="tr-TR" sz="2400" dirty="0" smtClean="0"/>
              <a:t>İçme ve kullanma suyu temin edilen kuyu, pınar, kaynak, </a:t>
            </a:r>
            <a:r>
              <a:rPr lang="tr-TR" sz="2400" dirty="0" err="1" smtClean="0"/>
              <a:t>kaptaj</a:t>
            </a:r>
            <a:r>
              <a:rPr lang="tr-TR" sz="2400" dirty="0" smtClean="0"/>
              <a:t>, tünel, galeri vb. yapılarda İnsani Tüketim Amaçlı Sular Hakkındaki Yönetmelik gereğince izleme yapılır. </a:t>
            </a:r>
          </a:p>
          <a:p>
            <a:pPr algn="just">
              <a:buFont typeface="Wingdings" panose="05000000000000000000" pitchFamily="2" charset="2"/>
              <a:buChar char="Ø"/>
            </a:pPr>
            <a:endParaRPr lang="tr-TR" sz="800" dirty="0" smtClean="0"/>
          </a:p>
          <a:p>
            <a:pPr algn="just">
              <a:buFont typeface="Wingdings" panose="05000000000000000000" pitchFamily="2" charset="2"/>
              <a:buChar char="Ø"/>
            </a:pPr>
            <a:r>
              <a:rPr lang="tr-TR" sz="2400" dirty="0" smtClean="0"/>
              <a:t>Ancak </a:t>
            </a:r>
            <a:r>
              <a:rPr lang="tr-TR" sz="2400" dirty="0"/>
              <a:t>i</a:t>
            </a:r>
            <a:r>
              <a:rPr lang="tr-TR" sz="2400" dirty="0" smtClean="0"/>
              <a:t>çilebilir </a:t>
            </a:r>
            <a:r>
              <a:rPr lang="tr-TR" sz="2400" dirty="0"/>
              <a:t>kaynaklarının tümünün düzenli olarak izlenmesi, </a:t>
            </a:r>
            <a:r>
              <a:rPr lang="tr-TR" sz="2400" dirty="0" err="1"/>
              <a:t>karakterizasyon</a:t>
            </a:r>
            <a:r>
              <a:rPr lang="tr-TR" sz="2400" dirty="0"/>
              <a:t> sürecinin riske işaret etmediği durumlarda kullanışlı veya gerekli </a:t>
            </a:r>
            <a:r>
              <a:rPr lang="tr-TR" sz="2400" dirty="0" smtClean="0"/>
              <a:t>olmayacaktır. </a:t>
            </a:r>
          </a:p>
          <a:p>
            <a:pPr algn="just">
              <a:buFont typeface="Wingdings" panose="05000000000000000000" pitchFamily="2" charset="2"/>
              <a:buChar char="Ø"/>
            </a:pPr>
            <a:endParaRPr lang="tr-TR" sz="800" dirty="0" smtClean="0"/>
          </a:p>
          <a:p>
            <a:pPr algn="just">
              <a:buFont typeface="Wingdings" panose="05000000000000000000" pitchFamily="2" charset="2"/>
              <a:buChar char="Ø"/>
            </a:pPr>
            <a:r>
              <a:rPr lang="tr-TR" sz="2400" dirty="0" smtClean="0"/>
              <a:t>İçme suyu korunan alan hedeflerini </a:t>
            </a:r>
            <a:r>
              <a:rPr lang="tr-TR" sz="2400" dirty="0"/>
              <a:t>karşılama konusunda risk taşımayan su kütleleri veya kütle gruplarında, risk değerlendirmesini doğrulamak amacıyla, içilebilir önemli </a:t>
            </a:r>
            <a:r>
              <a:rPr lang="tr-TR" sz="2400" dirty="0" smtClean="0"/>
              <a:t>kaynakları </a:t>
            </a:r>
            <a:r>
              <a:rPr lang="tr-TR" sz="2400" dirty="0"/>
              <a:t>temsil eden seçimin yeterli ölçüde izlenmesi tavsiye edilmektedir</a:t>
            </a:r>
            <a:r>
              <a:rPr lang="tr-TR" sz="2400" dirty="0" smtClean="0"/>
              <a:t>. </a:t>
            </a:r>
          </a:p>
          <a:p>
            <a:pPr algn="just">
              <a:buFont typeface="Wingdings" panose="05000000000000000000" pitchFamily="2" charset="2"/>
              <a:buChar char="Ø"/>
            </a:pPr>
            <a:endParaRPr lang="tr-TR" sz="800" dirty="0" smtClean="0"/>
          </a:p>
          <a:p>
            <a:pPr algn="just">
              <a:buFont typeface="Wingdings" panose="05000000000000000000" pitchFamily="2" charset="2"/>
              <a:buChar char="Ø"/>
            </a:pPr>
            <a:r>
              <a:rPr lang="tr-TR" sz="2400" dirty="0" smtClean="0"/>
              <a:t>Bu </a:t>
            </a:r>
            <a:r>
              <a:rPr lang="tr-TR" sz="2400" dirty="0"/>
              <a:t>husus, </a:t>
            </a:r>
            <a:r>
              <a:rPr lang="tr-TR" sz="2400" dirty="0" err="1"/>
              <a:t>gözetimsel</a:t>
            </a:r>
            <a:r>
              <a:rPr lang="tr-TR" sz="2400" dirty="0"/>
              <a:t> izleme </a:t>
            </a:r>
            <a:r>
              <a:rPr lang="tr-TR" sz="2400" dirty="0" smtClean="0"/>
              <a:t>programına dahil edilmelidir.</a:t>
            </a:r>
          </a:p>
        </p:txBody>
      </p:sp>
      <p:pic>
        <p:nvPicPr>
          <p:cNvPr id="4"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106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lvl="0"/>
            <a:r>
              <a:rPr lang="tr-TR" sz="3600" b="1" dirty="0" smtClean="0">
                <a:solidFill>
                  <a:srgbClr val="C00000"/>
                </a:solidFill>
              </a:rPr>
              <a:t>Korunan Alan İzlemesi</a:t>
            </a:r>
            <a:endParaRPr lang="tr-TR" sz="3600" b="1" dirty="0">
              <a:solidFill>
                <a:srgbClr val="C00000"/>
              </a:solidFill>
            </a:endParaRPr>
          </a:p>
        </p:txBody>
      </p:sp>
      <p:sp>
        <p:nvSpPr>
          <p:cNvPr id="3" name="İçerik Yer Tutucusu 2"/>
          <p:cNvSpPr>
            <a:spLocks noGrp="1"/>
          </p:cNvSpPr>
          <p:nvPr>
            <p:ph idx="1"/>
          </p:nvPr>
        </p:nvSpPr>
        <p:spPr>
          <a:xfrm>
            <a:off x="467544" y="1457400"/>
            <a:ext cx="8496944" cy="5400600"/>
          </a:xfrm>
        </p:spPr>
        <p:txBody>
          <a:bodyPr>
            <a:normAutofit/>
          </a:bodyPr>
          <a:lstStyle/>
          <a:p>
            <a:pPr algn="just">
              <a:buFont typeface="Wingdings" panose="05000000000000000000" pitchFamily="2" charset="2"/>
              <a:buChar char="Ø"/>
            </a:pPr>
            <a:r>
              <a:rPr lang="tr-TR" sz="2400" dirty="0" smtClean="0"/>
              <a:t>İçme suyu korunan alan hedeflerini </a:t>
            </a:r>
            <a:r>
              <a:rPr lang="tr-TR" sz="2400" dirty="0"/>
              <a:t>karşılamama riski bulunan su kütlelerinde, önemli içilebilir kaynakların  her bir Nehir Havzası Yönetim Planlaması dönemi öncesinde ve içinde en az birer kere izlenmesi gerekmektedir. </a:t>
            </a:r>
            <a:endParaRPr lang="tr-TR" sz="2400" dirty="0" smtClean="0"/>
          </a:p>
          <a:p>
            <a:pPr algn="just">
              <a:buFont typeface="Wingdings" panose="05000000000000000000" pitchFamily="2" charset="2"/>
              <a:buChar char="Ø"/>
            </a:pPr>
            <a:endParaRPr lang="tr-TR" sz="800" dirty="0" smtClean="0"/>
          </a:p>
          <a:p>
            <a:pPr algn="just">
              <a:buFont typeface="Wingdings" panose="05000000000000000000" pitchFamily="2" charset="2"/>
              <a:buChar char="Ø"/>
            </a:pPr>
            <a:r>
              <a:rPr lang="tr-TR" sz="2400" dirty="0" smtClean="0"/>
              <a:t>Uygun </a:t>
            </a:r>
            <a:r>
              <a:rPr lang="tr-TR" sz="2400" dirty="0"/>
              <a:t>durumlarda, bu izleme, riskin artışına neden olan baskı ve/veya etkilerin çıkarılan suyun kalitesi ile alakalı olduğu alanlara odaklanabilir veya bu alanlarla sınırlandırılabilir. </a:t>
            </a:r>
            <a:endParaRPr lang="tr-TR" sz="2400" dirty="0" smtClean="0"/>
          </a:p>
          <a:p>
            <a:pPr algn="just">
              <a:buFont typeface="Wingdings" panose="05000000000000000000" pitchFamily="2" charset="2"/>
              <a:buChar char="Ø"/>
            </a:pPr>
            <a:endParaRPr lang="tr-TR" sz="800" dirty="0" smtClean="0"/>
          </a:p>
          <a:p>
            <a:pPr algn="just">
              <a:buFont typeface="Wingdings" panose="05000000000000000000" pitchFamily="2" charset="2"/>
              <a:buChar char="Ø"/>
            </a:pPr>
            <a:r>
              <a:rPr lang="tr-TR" sz="2400" dirty="0"/>
              <a:t>Birçok durumda, içilebilir su kaynakları </a:t>
            </a:r>
            <a:r>
              <a:rPr lang="tr-TR" sz="2400" dirty="0" err="1"/>
              <a:t>gözetimsel</a:t>
            </a:r>
            <a:r>
              <a:rPr lang="tr-TR" sz="2400" dirty="0"/>
              <a:t> ve </a:t>
            </a:r>
            <a:r>
              <a:rPr lang="tr-TR" sz="2400" dirty="0" err="1"/>
              <a:t>operasyonel</a:t>
            </a:r>
            <a:r>
              <a:rPr lang="tr-TR" sz="2400" dirty="0"/>
              <a:t> izleme programlarının parçasını oluşturur</a:t>
            </a:r>
            <a:r>
              <a:rPr lang="tr-TR" sz="2400" dirty="0" smtClean="0"/>
              <a:t>. Ancak bu durumda izlemede daha sık olacaktır. </a:t>
            </a:r>
            <a:endParaRPr lang="tr-TR" sz="2400" dirty="0"/>
          </a:p>
        </p:txBody>
      </p:sp>
      <p:pic>
        <p:nvPicPr>
          <p:cNvPr id="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6949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97932"/>
            <a:ext cx="8424936" cy="5472608"/>
          </a:xfrm>
        </p:spPr>
        <p:txBody>
          <a:bodyPr>
            <a:normAutofit/>
          </a:bodyPr>
          <a:lstStyle/>
          <a:p>
            <a:pPr marL="0" indent="0">
              <a:buNone/>
            </a:pPr>
            <a:r>
              <a:rPr lang="tr-TR" sz="2800" b="1" dirty="0" smtClean="0">
                <a:solidFill>
                  <a:srgbClr val="C00000"/>
                </a:solidFill>
              </a:rPr>
              <a:t>Miktar izleme ağları; </a:t>
            </a:r>
          </a:p>
          <a:p>
            <a:pPr marL="0" indent="0">
              <a:buNone/>
            </a:pPr>
            <a:endParaRPr lang="tr-TR" sz="800" dirty="0"/>
          </a:p>
          <a:p>
            <a:pPr marL="0" indent="0" algn="just">
              <a:buNone/>
            </a:pPr>
            <a:r>
              <a:rPr lang="tr-TR" sz="2400" dirty="0" smtClean="0"/>
              <a:t>	</a:t>
            </a:r>
            <a:r>
              <a:rPr lang="tr-TR" sz="2400" dirty="0" err="1" smtClean="0"/>
              <a:t>Operasyonel</a:t>
            </a:r>
            <a:r>
              <a:rPr lang="tr-TR" sz="2400" dirty="0" smtClean="0"/>
              <a:t> ve </a:t>
            </a:r>
            <a:r>
              <a:rPr lang="tr-TR" sz="2400" dirty="0" err="1" smtClean="0"/>
              <a:t>Gözetimsel</a:t>
            </a:r>
            <a:r>
              <a:rPr lang="tr-TR" sz="2400" dirty="0" smtClean="0"/>
              <a:t> İzleme </a:t>
            </a:r>
            <a:r>
              <a:rPr lang="tr-TR" sz="2400" dirty="0"/>
              <a:t>p</a:t>
            </a:r>
            <a:r>
              <a:rPr lang="tr-TR" sz="2400" dirty="0" smtClean="0"/>
              <a:t>rogramları göz önüne alındığında</a:t>
            </a:r>
            <a:r>
              <a:rPr lang="tr-TR" sz="2400" dirty="0"/>
              <a:t>;</a:t>
            </a:r>
            <a:r>
              <a:rPr lang="tr-TR" sz="2400" dirty="0" smtClean="0"/>
              <a:t> </a:t>
            </a:r>
            <a:r>
              <a:rPr lang="tr-TR" sz="2400" dirty="0" err="1" smtClean="0"/>
              <a:t>karakterizasyona</a:t>
            </a:r>
            <a:r>
              <a:rPr lang="tr-TR" sz="2400" dirty="0" smtClean="0"/>
              <a:t> </a:t>
            </a:r>
            <a:r>
              <a:rPr lang="tr-TR" sz="2400" dirty="0"/>
              <a:t>yardımcı </a:t>
            </a:r>
            <a:r>
              <a:rPr lang="tr-TR" sz="2400" dirty="0" smtClean="0"/>
              <a:t>olması, yeraltı </a:t>
            </a:r>
            <a:r>
              <a:rPr lang="tr-TR" sz="2400" dirty="0"/>
              <a:t>suyunun nicel durumunu belirlemesi, kimyasal durum ve eğilim analizi değerlendirmelerini desteklemesi ve tedbir programlarının tasarım ve değerlendirilmesine yardımcı olması </a:t>
            </a:r>
            <a:r>
              <a:rPr lang="tr-TR" sz="2400" dirty="0" smtClean="0"/>
              <a:t>bakımından önem arz eder.</a:t>
            </a:r>
          </a:p>
          <a:p>
            <a:pPr marL="0" indent="0" algn="just">
              <a:buNone/>
            </a:pPr>
            <a:endParaRPr lang="tr-TR" sz="800" dirty="0" smtClean="0"/>
          </a:p>
          <a:p>
            <a:pPr marL="0" indent="0" algn="just">
              <a:buNone/>
            </a:pPr>
            <a:r>
              <a:rPr lang="tr-TR" sz="2400" dirty="0" smtClean="0"/>
              <a:t>	Yeraltı suyu miktar izlemeleri, insani faaliyetlerin etkilerinin gözden geçirilmesi maksadıyla yapılır. </a:t>
            </a:r>
            <a:endParaRPr lang="tr-TR" sz="2400" dirty="0"/>
          </a:p>
        </p:txBody>
      </p:sp>
      <p:sp>
        <p:nvSpPr>
          <p:cNvPr id="4" name="Başlık 1"/>
          <p:cNvSpPr>
            <a:spLocks noGrp="1"/>
          </p:cNvSpPr>
          <p:nvPr>
            <p:ph type="title"/>
          </p:nvPr>
        </p:nvSpPr>
        <p:spPr>
          <a:xfrm>
            <a:off x="457200" y="-27384"/>
            <a:ext cx="8229600" cy="1143000"/>
          </a:xfrm>
        </p:spPr>
        <p:txBody>
          <a:bodyPr>
            <a:normAutofit/>
          </a:bodyPr>
          <a:lstStyle/>
          <a:p>
            <a:r>
              <a:rPr lang="tr-TR" sz="3600" b="1" dirty="0" smtClean="0">
                <a:solidFill>
                  <a:srgbClr val="C00000"/>
                </a:solidFill>
              </a:rPr>
              <a:t>Miktar İzlemesi</a:t>
            </a:r>
            <a:endParaRPr lang="tr-TR" sz="3600" b="1" dirty="0">
              <a:solidFill>
                <a:srgbClr val="C00000"/>
              </a:solidFill>
            </a:endParaRPr>
          </a:p>
        </p:txBody>
      </p:sp>
      <p:pic>
        <p:nvPicPr>
          <p:cNvPr id="5"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9902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424936" cy="5472608"/>
          </a:xfrm>
        </p:spPr>
        <p:txBody>
          <a:bodyPr>
            <a:normAutofit/>
          </a:bodyPr>
          <a:lstStyle/>
          <a:p>
            <a:pPr marL="0" indent="0" algn="just">
              <a:buNone/>
            </a:pPr>
            <a:r>
              <a:rPr lang="tr-TR" sz="2400" dirty="0" smtClean="0"/>
              <a:t> 	Seviye izleme ağı, yas kütle ya da kütle gruplarının miktar durumlarının güvenilir bir şekilde değerlendirilmesini sağlayacak şekilde oluşturulur. </a:t>
            </a:r>
          </a:p>
          <a:p>
            <a:pPr marL="0" indent="0" algn="just">
              <a:buNone/>
            </a:pPr>
            <a:endParaRPr lang="tr-TR" sz="1000" dirty="0"/>
          </a:p>
          <a:p>
            <a:pPr marL="0" indent="0" algn="just">
              <a:buNone/>
            </a:pPr>
            <a:r>
              <a:rPr lang="tr-TR" sz="2400" dirty="0" smtClean="0"/>
              <a:t>	Harita ya da haritalar üzerinde gösterilir. </a:t>
            </a:r>
          </a:p>
          <a:p>
            <a:pPr marL="0" indent="0" algn="just">
              <a:buNone/>
            </a:pPr>
            <a:endParaRPr lang="tr-TR" sz="800" dirty="0" smtClean="0"/>
          </a:p>
          <a:p>
            <a:pPr marL="0" indent="0" algn="just">
              <a:buNone/>
            </a:pPr>
            <a:r>
              <a:rPr lang="tr-TR" sz="2400" dirty="0" smtClean="0"/>
              <a:t>	İzleme ağı oluşturulurken her bir yas kütlesi ya da kütle gruplarında; </a:t>
            </a:r>
          </a:p>
          <a:p>
            <a:pPr algn="just">
              <a:buFont typeface="Wingdings" panose="05000000000000000000" pitchFamily="2" charset="2"/>
              <a:buChar char="Ø"/>
            </a:pPr>
            <a:r>
              <a:rPr lang="tr-TR" sz="2400" dirty="0" smtClean="0"/>
              <a:t>yas seviyesi </a:t>
            </a:r>
          </a:p>
          <a:p>
            <a:pPr algn="just">
              <a:buFont typeface="Wingdings" panose="05000000000000000000" pitchFamily="2" charset="2"/>
              <a:buChar char="Ø"/>
            </a:pPr>
            <a:r>
              <a:rPr lang="tr-TR" sz="2400" dirty="0" err="1" smtClean="0"/>
              <a:t>beslenimdeki</a:t>
            </a:r>
            <a:r>
              <a:rPr lang="tr-TR" sz="2400" dirty="0" smtClean="0"/>
              <a:t> kısa dönem ve uzun dönem değişiklikler</a:t>
            </a:r>
          </a:p>
          <a:p>
            <a:pPr algn="just">
              <a:buFont typeface="Wingdings" panose="05000000000000000000" pitchFamily="2" charset="2"/>
              <a:buChar char="Ø"/>
            </a:pPr>
            <a:r>
              <a:rPr lang="tr-TR" sz="2400" dirty="0" smtClean="0"/>
              <a:t>Kalite standartlarını sağlayamama </a:t>
            </a:r>
            <a:r>
              <a:rPr lang="tr-TR" sz="2400" dirty="0" err="1" smtClean="0"/>
              <a:t>olasığı</a:t>
            </a:r>
            <a:r>
              <a:rPr lang="tr-TR" sz="2400" dirty="0" smtClean="0"/>
              <a:t> </a:t>
            </a:r>
          </a:p>
          <a:p>
            <a:pPr algn="just">
              <a:buFont typeface="Wingdings" panose="05000000000000000000" pitchFamily="2" charset="2"/>
              <a:buChar char="Ø"/>
            </a:pPr>
            <a:r>
              <a:rPr lang="tr-TR" sz="2400" dirty="0" err="1" smtClean="0"/>
              <a:t>Beslenim</a:t>
            </a:r>
            <a:r>
              <a:rPr lang="tr-TR" sz="2400" dirty="0" smtClean="0"/>
              <a:t> ve boşalım etkisini değerlendirmek için </a:t>
            </a:r>
          </a:p>
          <a:p>
            <a:pPr marL="0" indent="0" algn="r">
              <a:buNone/>
            </a:pPr>
            <a:r>
              <a:rPr lang="tr-TR" sz="2400" dirty="0"/>
              <a:t>y</a:t>
            </a:r>
            <a:r>
              <a:rPr lang="tr-TR" sz="2400" dirty="0" smtClean="0"/>
              <a:t>eterli yoğunlukta izleme noktası belirlenir.</a:t>
            </a:r>
            <a:endParaRPr lang="tr-TR" sz="2400" dirty="0"/>
          </a:p>
        </p:txBody>
      </p:sp>
      <p:sp>
        <p:nvSpPr>
          <p:cNvPr id="4" name="Başlık 1"/>
          <p:cNvSpPr>
            <a:spLocks noGrp="1"/>
          </p:cNvSpPr>
          <p:nvPr>
            <p:ph type="title"/>
          </p:nvPr>
        </p:nvSpPr>
        <p:spPr>
          <a:xfrm>
            <a:off x="457200" y="-27384"/>
            <a:ext cx="8229600" cy="1143000"/>
          </a:xfrm>
        </p:spPr>
        <p:txBody>
          <a:bodyPr>
            <a:normAutofit/>
          </a:bodyPr>
          <a:lstStyle/>
          <a:p>
            <a:r>
              <a:rPr lang="tr-TR" sz="3600" b="1" dirty="0" smtClean="0">
                <a:solidFill>
                  <a:srgbClr val="C00000"/>
                </a:solidFill>
              </a:rPr>
              <a:t>Miktar İzlemesi</a:t>
            </a:r>
            <a:endParaRPr lang="tr-TR" sz="3600" b="1" dirty="0">
              <a:solidFill>
                <a:srgbClr val="C00000"/>
              </a:solidFill>
            </a:endParaRPr>
          </a:p>
        </p:txBody>
      </p:sp>
      <p:pic>
        <p:nvPicPr>
          <p:cNvPr id="5"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477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2"/>
          <p:cNvSpPr txBox="1">
            <a:spLocks/>
          </p:cNvSpPr>
          <p:nvPr/>
        </p:nvSpPr>
        <p:spPr>
          <a:xfrm>
            <a:off x="468818" y="1700634"/>
            <a:ext cx="8208962" cy="2880667"/>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spcAft>
                <a:spcPts val="0"/>
              </a:spcAft>
              <a:buFont typeface="Arial" pitchFamily="34" charset="0"/>
              <a:buNone/>
              <a:defRPr/>
            </a:pPr>
            <a:r>
              <a:rPr lang="tr-TR" sz="2800" dirty="0" smtClean="0"/>
              <a:t>Yeraltı suyu izleme programları;</a:t>
            </a:r>
          </a:p>
          <a:p>
            <a:pPr marL="0" indent="0" algn="just" fontAlgn="auto">
              <a:spcAft>
                <a:spcPts val="0"/>
              </a:spcAft>
              <a:buFont typeface="Arial" pitchFamily="34" charset="0"/>
              <a:buNone/>
              <a:defRPr/>
            </a:pPr>
            <a:endParaRPr lang="tr-TR" sz="2800" dirty="0" smtClean="0"/>
          </a:p>
          <a:p>
            <a:pPr algn="just" fontAlgn="auto">
              <a:spcAft>
                <a:spcPts val="0"/>
              </a:spcAft>
              <a:buFont typeface="Wingdings" pitchFamily="2" charset="2"/>
              <a:buChar char="Ø"/>
              <a:defRPr/>
            </a:pPr>
            <a:r>
              <a:rPr lang="tr-TR" sz="2800" dirty="0" smtClean="0"/>
              <a:t>Yeraltı suyu miktar durumu,</a:t>
            </a:r>
          </a:p>
          <a:p>
            <a:pPr algn="just" fontAlgn="auto">
              <a:spcAft>
                <a:spcPts val="0"/>
              </a:spcAft>
              <a:buFont typeface="Wingdings" pitchFamily="2" charset="2"/>
              <a:buChar char="Ø"/>
              <a:defRPr/>
            </a:pPr>
            <a:r>
              <a:rPr lang="tr-TR" sz="2800" dirty="0" smtClean="0"/>
              <a:t>Yeraltı suyu kimyasal durumu, </a:t>
            </a:r>
          </a:p>
          <a:p>
            <a:pPr algn="just" fontAlgn="auto">
              <a:spcAft>
                <a:spcPts val="0"/>
              </a:spcAft>
              <a:buFont typeface="Wingdings" pitchFamily="2" charset="2"/>
              <a:buChar char="Ø"/>
              <a:defRPr/>
            </a:pPr>
            <a:r>
              <a:rPr lang="tr-TR" sz="2800" dirty="0" smtClean="0"/>
              <a:t>Doğal koşullardaki uzun dönemli eğilimler ve  yeraltı su kütlelerinde insan aktivitelerinden kaynaklanan  eğilimlerin değerlendirilmesi </a:t>
            </a:r>
          </a:p>
          <a:p>
            <a:pPr marL="0" indent="0" algn="r" fontAlgn="auto">
              <a:spcAft>
                <a:spcPts val="0"/>
              </a:spcAft>
              <a:buNone/>
              <a:defRPr/>
            </a:pPr>
            <a:r>
              <a:rPr lang="tr-TR" sz="2800" dirty="0" smtClean="0"/>
              <a:t>ile ilgili bilgileri öncelikli olarak sağlamalıdır.</a:t>
            </a:r>
          </a:p>
        </p:txBody>
      </p:sp>
      <p:pic>
        <p:nvPicPr>
          <p:cNvPr id="18441" name="Picture 2" descr="C:\Users\eos\Desktop\sunumfoto\raptiy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0277" y="2924944"/>
            <a:ext cx="739255" cy="736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pPr>
              <a:defRPr/>
            </a:pPr>
            <a:fld id="{6AAAD48F-BA77-4A53-8478-D80EC58C5EAC}" type="slidenum">
              <a:rPr lang="tr-TR" smtClean="0"/>
              <a:pPr>
                <a:defRPr/>
              </a:pPr>
              <a:t>3</a:t>
            </a:fld>
            <a:endParaRPr lang="tr-TR"/>
          </a:p>
        </p:txBody>
      </p:sp>
      <p:sp>
        <p:nvSpPr>
          <p:cNvPr id="12" name="Metin kutusu 11"/>
          <p:cNvSpPr txBox="1"/>
          <p:nvPr/>
        </p:nvSpPr>
        <p:spPr>
          <a:xfrm>
            <a:off x="3715179" y="109397"/>
            <a:ext cx="1152880" cy="707886"/>
          </a:xfrm>
          <a:prstGeom prst="rect">
            <a:avLst/>
          </a:prstGeom>
          <a:noFill/>
        </p:spPr>
        <p:txBody>
          <a:bodyPr wrap="none" rtlCol="0">
            <a:spAutoFit/>
          </a:bodyPr>
          <a:lstStyle/>
          <a:p>
            <a:pPr algn="ctr"/>
            <a:r>
              <a:rPr lang="tr-TR" sz="4000" b="1" dirty="0" smtClean="0">
                <a:solidFill>
                  <a:srgbClr val="C00000"/>
                </a:solidFill>
              </a:rPr>
              <a:t>Giriş</a:t>
            </a:r>
            <a:endParaRPr lang="tr-TR" sz="4000" b="1" dirty="0">
              <a:solidFill>
                <a:srgbClr val="C00000"/>
              </a:solidFill>
            </a:endParaRPr>
          </a:p>
        </p:txBody>
      </p:sp>
      <p:pic>
        <p:nvPicPr>
          <p:cNvPr id="13"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Resim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3801" y="1634475"/>
            <a:ext cx="1137860" cy="1704888"/>
          </a:xfrm>
          <a:prstGeom prst="rect">
            <a:avLst/>
          </a:prstGeom>
        </p:spPr>
      </p:pic>
    </p:spTree>
    <p:extLst>
      <p:ext uri="{BB962C8B-B14F-4D97-AF65-F5344CB8AC3E}">
        <p14:creationId xmlns:p14="http://schemas.microsoft.com/office/powerpoint/2010/main" val="3902075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cgok\Desktop\logo\logoyeniseff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İçerik Yer Tutucusu 4"/>
          <p:cNvSpPr>
            <a:spLocks noGrp="1"/>
          </p:cNvSpPr>
          <p:nvPr>
            <p:ph idx="1"/>
          </p:nvPr>
        </p:nvSpPr>
        <p:spPr>
          <a:xfrm>
            <a:off x="539552" y="2348880"/>
            <a:ext cx="8229600" cy="2620888"/>
          </a:xfrm>
        </p:spPr>
        <p:txBody>
          <a:bodyPr>
            <a:normAutofit/>
          </a:bodyPr>
          <a:lstStyle/>
          <a:p>
            <a:pPr marL="0" indent="0" algn="ctr">
              <a:buNone/>
            </a:pPr>
            <a:r>
              <a:rPr lang="tr-TR" sz="3600" b="1" i="1" dirty="0" smtClean="0">
                <a:solidFill>
                  <a:srgbClr val="C00000"/>
                </a:solidFill>
              </a:rPr>
              <a:t>Dinlediğiniz için </a:t>
            </a:r>
          </a:p>
          <a:p>
            <a:pPr marL="0" indent="0" algn="ctr">
              <a:buNone/>
            </a:pPr>
            <a:r>
              <a:rPr lang="tr-TR" sz="3600" b="1" i="1" dirty="0" smtClean="0">
                <a:solidFill>
                  <a:srgbClr val="C00000"/>
                </a:solidFill>
              </a:rPr>
              <a:t>Teşekkür Ederim…</a:t>
            </a:r>
            <a:endParaRPr lang="tr-TR" sz="3600" b="1" i="1" dirty="0">
              <a:solidFill>
                <a:srgbClr val="C00000"/>
              </a:solidFill>
            </a:endParaRPr>
          </a:p>
        </p:txBody>
      </p:sp>
    </p:spTree>
    <p:extLst>
      <p:ext uri="{BB962C8B-B14F-4D97-AF65-F5344CB8AC3E}">
        <p14:creationId xmlns:p14="http://schemas.microsoft.com/office/powerpoint/2010/main" val="922828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2813" y="1494584"/>
            <a:ext cx="8229600" cy="4925144"/>
          </a:xfrm>
        </p:spPr>
        <p:txBody>
          <a:bodyPr>
            <a:normAutofit/>
          </a:bodyPr>
          <a:lstStyle/>
          <a:p>
            <a:pPr marL="0" indent="0" algn="just">
              <a:buNone/>
            </a:pPr>
            <a:r>
              <a:rPr lang="tr-TR" sz="1800" dirty="0" smtClean="0"/>
              <a:t>    </a:t>
            </a:r>
            <a:r>
              <a:rPr lang="tr-TR" sz="2000" dirty="0" smtClean="0"/>
              <a:t>Yeraltı </a:t>
            </a:r>
            <a:r>
              <a:rPr lang="tr-TR" sz="2000" dirty="0"/>
              <a:t>suyu izleme </a:t>
            </a:r>
            <a:r>
              <a:rPr lang="tr-TR" sz="2000" dirty="0" smtClean="0"/>
              <a:t>programının </a:t>
            </a:r>
            <a:r>
              <a:rPr lang="tr-TR" sz="2000" dirty="0"/>
              <a:t>etkinliği ve </a:t>
            </a:r>
            <a:r>
              <a:rPr lang="tr-TR" sz="2000" dirty="0" smtClean="0"/>
              <a:t>yeterliliği:       </a:t>
            </a:r>
            <a:r>
              <a:rPr lang="tr-TR" sz="2000" b="1" i="1" dirty="0" smtClean="0">
                <a:solidFill>
                  <a:srgbClr val="C00000"/>
                </a:solidFill>
              </a:rPr>
              <a:t>hidrojeoloji</a:t>
            </a:r>
            <a:r>
              <a:rPr lang="tr-TR" sz="2000" dirty="0" smtClean="0"/>
              <a:t> </a:t>
            </a:r>
          </a:p>
          <a:p>
            <a:pPr marL="0" indent="0" algn="just">
              <a:buNone/>
            </a:pPr>
            <a:endParaRPr lang="tr-TR" sz="800" dirty="0"/>
          </a:p>
          <a:p>
            <a:pPr marL="0" indent="0" algn="just">
              <a:buNone/>
            </a:pPr>
            <a:r>
              <a:rPr lang="tr-TR" sz="1800" dirty="0" smtClean="0"/>
              <a:t>	</a:t>
            </a:r>
            <a:r>
              <a:rPr lang="tr-TR" sz="2000" dirty="0" smtClean="0"/>
              <a:t>Yeraltı </a:t>
            </a:r>
            <a:r>
              <a:rPr lang="tr-TR" sz="2000" dirty="0"/>
              <a:t>suyu </a:t>
            </a:r>
            <a:r>
              <a:rPr lang="tr-TR" sz="2000" dirty="0" smtClean="0"/>
              <a:t>sistemlerinde izlemenin </a:t>
            </a:r>
            <a:r>
              <a:rPr lang="tr-TR" sz="2000" i="1" dirty="0"/>
              <a:t>nerede</a:t>
            </a:r>
            <a:r>
              <a:rPr lang="tr-TR" sz="2000" dirty="0"/>
              <a:t>, </a:t>
            </a:r>
            <a:r>
              <a:rPr lang="tr-TR" sz="2000" i="1" dirty="0"/>
              <a:t>hangi derinlikte</a:t>
            </a:r>
            <a:r>
              <a:rPr lang="tr-TR" sz="2000" dirty="0"/>
              <a:t>, </a:t>
            </a:r>
            <a:r>
              <a:rPr lang="tr-TR" sz="2000" i="1" dirty="0"/>
              <a:t>ne zaman </a:t>
            </a:r>
            <a:r>
              <a:rPr lang="tr-TR" sz="2000" dirty="0"/>
              <a:t>ve </a:t>
            </a:r>
            <a:r>
              <a:rPr lang="tr-TR" sz="2000" i="1" dirty="0"/>
              <a:t>hangi sıklıkla</a:t>
            </a:r>
            <a:r>
              <a:rPr lang="tr-TR" sz="2000" dirty="0"/>
              <a:t> yapılacağı, öncelikle </a:t>
            </a:r>
            <a:r>
              <a:rPr lang="tr-TR" sz="2000" b="1" i="1" dirty="0">
                <a:solidFill>
                  <a:srgbClr val="C00000"/>
                </a:solidFill>
              </a:rPr>
              <a:t>hidrojeolojik sistemin kavramsallaştırılması</a:t>
            </a:r>
            <a:r>
              <a:rPr lang="tr-TR" sz="2000" dirty="0"/>
              <a:t>nı </a:t>
            </a:r>
            <a:r>
              <a:rPr lang="tr-TR" sz="2000" dirty="0" smtClean="0"/>
              <a:t>gerektirir.</a:t>
            </a:r>
          </a:p>
          <a:p>
            <a:pPr marL="0" indent="0" algn="just">
              <a:buNone/>
            </a:pPr>
            <a:endParaRPr lang="tr-TR" sz="800" dirty="0" smtClean="0"/>
          </a:p>
          <a:p>
            <a:pPr algn="just">
              <a:buFont typeface="Wingdings" panose="05000000000000000000" pitchFamily="2" charset="2"/>
              <a:buChar char="§"/>
            </a:pPr>
            <a:r>
              <a:rPr lang="tr-TR" sz="2000" dirty="0" smtClean="0"/>
              <a:t>İzleme </a:t>
            </a:r>
            <a:r>
              <a:rPr lang="tr-TR" sz="2000" dirty="0"/>
              <a:t>kuyularının sayısı, </a:t>
            </a:r>
            <a:endParaRPr lang="tr-TR" sz="2000" dirty="0" smtClean="0"/>
          </a:p>
          <a:p>
            <a:pPr algn="just">
              <a:buFont typeface="Wingdings" panose="05000000000000000000" pitchFamily="2" charset="2"/>
              <a:buChar char="§"/>
            </a:pPr>
            <a:r>
              <a:rPr lang="tr-TR" sz="2000" dirty="0"/>
              <a:t>Y</a:t>
            </a:r>
            <a:r>
              <a:rPr lang="tr-TR" sz="2000" dirty="0" smtClean="0"/>
              <a:t>eri </a:t>
            </a:r>
            <a:r>
              <a:rPr lang="tr-TR" sz="2000" dirty="0"/>
              <a:t>ve derinliği </a:t>
            </a:r>
            <a:endParaRPr lang="tr-TR" sz="2000" dirty="0" smtClean="0"/>
          </a:p>
          <a:p>
            <a:pPr algn="just">
              <a:buFont typeface="Wingdings" panose="05000000000000000000" pitchFamily="2" charset="2"/>
              <a:buChar char="§"/>
            </a:pPr>
            <a:r>
              <a:rPr lang="tr-TR" sz="2000" dirty="0"/>
              <a:t>K</a:t>
            </a:r>
            <a:r>
              <a:rPr lang="tr-TR" sz="2000" dirty="0" smtClean="0"/>
              <a:t>uyu tasarımı</a:t>
            </a:r>
            <a:r>
              <a:rPr lang="tr-TR" sz="2000" dirty="0"/>
              <a:t>, </a:t>
            </a:r>
            <a:endParaRPr lang="tr-TR" sz="2000" dirty="0" smtClean="0"/>
          </a:p>
          <a:p>
            <a:pPr algn="just"/>
            <a:endParaRPr lang="tr-TR" sz="800" dirty="0"/>
          </a:p>
          <a:p>
            <a:pPr algn="just"/>
            <a:endParaRPr lang="tr-TR" sz="800" dirty="0" smtClean="0"/>
          </a:p>
          <a:p>
            <a:pPr marL="0" indent="0" algn="just">
              <a:buNone/>
            </a:pPr>
            <a:r>
              <a:rPr lang="tr-TR" sz="2000" dirty="0" smtClean="0"/>
              <a:t>Bu </a:t>
            </a:r>
            <a:r>
              <a:rPr lang="tr-TR" sz="2000" dirty="0"/>
              <a:t>nedenle, </a:t>
            </a:r>
            <a:r>
              <a:rPr lang="tr-TR" sz="2000" i="1" dirty="0" smtClean="0"/>
              <a:t>yeraltı </a:t>
            </a:r>
            <a:r>
              <a:rPr lang="tr-TR" sz="2000" i="1" dirty="0"/>
              <a:t>suyu </a:t>
            </a:r>
            <a:r>
              <a:rPr lang="tr-TR" sz="2000" i="1" dirty="0" smtClean="0"/>
              <a:t>kütleleri tanımlanmalıdır.</a:t>
            </a:r>
          </a:p>
          <a:p>
            <a:pPr algn="just"/>
            <a:endParaRPr lang="tr-TR" sz="2000" dirty="0" smtClean="0"/>
          </a:p>
          <a:p>
            <a:pPr marL="0" indent="0" algn="just">
              <a:buNone/>
            </a:pPr>
            <a:r>
              <a:rPr lang="tr-TR" sz="2000" dirty="0" smtClean="0"/>
              <a:t>		Yeraltı </a:t>
            </a:r>
            <a:r>
              <a:rPr lang="tr-TR" sz="2000" dirty="0"/>
              <a:t>suyu kütlelerinin bağlı bulundukları hidrojeolojik sistemin </a:t>
            </a:r>
            <a:r>
              <a:rPr lang="tr-TR" sz="2000" dirty="0" err="1"/>
              <a:t>karakterizasyonu</a:t>
            </a:r>
            <a:r>
              <a:rPr lang="tr-TR" sz="2000" dirty="0"/>
              <a:t> ve </a:t>
            </a:r>
            <a:r>
              <a:rPr lang="tr-TR" sz="2000" i="1" dirty="0"/>
              <a:t>kavramsal modelinin </a:t>
            </a:r>
            <a:r>
              <a:rPr lang="tr-TR" sz="2000" dirty="0"/>
              <a:t>ortaya </a:t>
            </a:r>
            <a:r>
              <a:rPr lang="tr-TR" sz="2000" dirty="0" smtClean="0"/>
              <a:t>konması önem kazanır.</a:t>
            </a:r>
            <a:endParaRPr lang="tr-TR" sz="2000" dirty="0"/>
          </a:p>
        </p:txBody>
      </p:sp>
      <p:sp>
        <p:nvSpPr>
          <p:cNvPr id="4" name="Metin kutusu 3"/>
          <p:cNvSpPr txBox="1"/>
          <p:nvPr/>
        </p:nvSpPr>
        <p:spPr>
          <a:xfrm>
            <a:off x="4427984" y="3140968"/>
            <a:ext cx="4032448"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dirty="0" err="1">
                <a:solidFill>
                  <a:prstClr val="black"/>
                </a:solidFill>
              </a:rPr>
              <a:t>hidrostratigrafik</a:t>
            </a:r>
            <a:r>
              <a:rPr lang="tr-TR" dirty="0">
                <a:solidFill>
                  <a:prstClr val="black"/>
                </a:solidFill>
              </a:rPr>
              <a:t> birimlerin geometrisi</a:t>
            </a:r>
          </a:p>
          <a:p>
            <a:pPr algn="ctr"/>
            <a:r>
              <a:rPr lang="tr-TR" dirty="0">
                <a:solidFill>
                  <a:prstClr val="black"/>
                </a:solidFill>
              </a:rPr>
              <a:t>ve </a:t>
            </a:r>
          </a:p>
          <a:p>
            <a:pPr algn="ctr"/>
            <a:r>
              <a:rPr lang="tr-TR" dirty="0">
                <a:solidFill>
                  <a:prstClr val="black"/>
                </a:solidFill>
              </a:rPr>
              <a:t>beslenme-dolaşım-depolama-boşalım ilişkilerine bağlıdır. </a:t>
            </a:r>
          </a:p>
        </p:txBody>
      </p:sp>
      <p:sp>
        <p:nvSpPr>
          <p:cNvPr id="5" name="Sağ Ok 4"/>
          <p:cNvSpPr/>
          <p:nvPr/>
        </p:nvSpPr>
        <p:spPr>
          <a:xfrm>
            <a:off x="1310916" y="5274916"/>
            <a:ext cx="648072" cy="24231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pic>
        <p:nvPicPr>
          <p:cNvPr id="7"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Başlık 1"/>
          <p:cNvSpPr>
            <a:spLocks noGrp="1"/>
          </p:cNvSpPr>
          <p:nvPr>
            <p:ph type="title"/>
          </p:nvPr>
        </p:nvSpPr>
        <p:spPr>
          <a:xfrm>
            <a:off x="566358" y="116632"/>
            <a:ext cx="8229600" cy="1143000"/>
          </a:xfrm>
        </p:spPr>
        <p:txBody>
          <a:bodyPr>
            <a:noAutofit/>
          </a:bodyPr>
          <a:lstStyle/>
          <a:p>
            <a:r>
              <a:rPr lang="tr-TR" sz="3000" b="1" dirty="0" err="1" smtClean="0">
                <a:solidFill>
                  <a:srgbClr val="C00000"/>
                </a:solidFill>
              </a:rPr>
              <a:t>Yeraltısuyu</a:t>
            </a:r>
            <a:r>
              <a:rPr lang="tr-TR" sz="3000" b="1" dirty="0" smtClean="0">
                <a:solidFill>
                  <a:srgbClr val="C00000"/>
                </a:solidFill>
              </a:rPr>
              <a:t> İzleme Sistemlerinin Tasarımında Hidrojeolojik Kavramsallaştırma</a:t>
            </a:r>
            <a:br>
              <a:rPr lang="tr-TR" sz="3000" b="1" dirty="0" smtClean="0">
                <a:solidFill>
                  <a:srgbClr val="C00000"/>
                </a:solidFill>
              </a:rPr>
            </a:br>
            <a:endParaRPr lang="tr-TR" sz="3000" dirty="0">
              <a:solidFill>
                <a:srgbClr val="C00000"/>
              </a:solidFill>
            </a:endParaRPr>
          </a:p>
        </p:txBody>
      </p:sp>
    </p:spTree>
    <p:extLst>
      <p:ext uri="{BB962C8B-B14F-4D97-AF65-F5344CB8AC3E}">
        <p14:creationId xmlns:p14="http://schemas.microsoft.com/office/powerpoint/2010/main" val="3595017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6358" y="116632"/>
            <a:ext cx="8229600" cy="1143000"/>
          </a:xfrm>
        </p:spPr>
        <p:txBody>
          <a:bodyPr>
            <a:noAutofit/>
          </a:bodyPr>
          <a:lstStyle/>
          <a:p>
            <a:r>
              <a:rPr lang="tr-TR" sz="3000" b="1" dirty="0" err="1" smtClean="0">
                <a:solidFill>
                  <a:srgbClr val="C00000"/>
                </a:solidFill>
              </a:rPr>
              <a:t>Yeraltısuyu</a:t>
            </a:r>
            <a:r>
              <a:rPr lang="tr-TR" sz="3000" b="1" dirty="0" smtClean="0">
                <a:solidFill>
                  <a:srgbClr val="C00000"/>
                </a:solidFill>
              </a:rPr>
              <a:t> İzleme Sistemlerinin Tasarımında Hidrojeolojik Kavramsallaştırma</a:t>
            </a:r>
            <a:br>
              <a:rPr lang="tr-TR" sz="3000" b="1" dirty="0" smtClean="0">
                <a:solidFill>
                  <a:srgbClr val="C00000"/>
                </a:solidFill>
              </a:rPr>
            </a:br>
            <a:endParaRPr lang="tr-TR" sz="3000" dirty="0">
              <a:solidFill>
                <a:srgbClr val="C00000"/>
              </a:solidFill>
            </a:endParaRPr>
          </a:p>
        </p:txBody>
      </p:sp>
      <p:sp>
        <p:nvSpPr>
          <p:cNvPr id="3" name="İçerik Yer Tutucusu 2"/>
          <p:cNvSpPr>
            <a:spLocks noGrp="1"/>
          </p:cNvSpPr>
          <p:nvPr>
            <p:ph idx="1"/>
          </p:nvPr>
        </p:nvSpPr>
        <p:spPr>
          <a:xfrm>
            <a:off x="457200" y="1484784"/>
            <a:ext cx="8229600" cy="4641379"/>
          </a:xfrm>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r>
              <a:rPr lang="tr-TR" dirty="0" smtClean="0"/>
              <a:t>                    </a:t>
            </a:r>
          </a:p>
          <a:p>
            <a:pPr marL="0" indent="0" algn="just">
              <a:buNone/>
            </a:pPr>
            <a:r>
              <a:rPr lang="tr-TR" dirty="0"/>
              <a:t> </a:t>
            </a:r>
            <a:r>
              <a:rPr lang="tr-TR" dirty="0" smtClean="0"/>
              <a:t>          </a:t>
            </a:r>
          </a:p>
          <a:p>
            <a:pPr marL="0" indent="0" algn="just">
              <a:buNone/>
            </a:pPr>
            <a:r>
              <a:rPr lang="tr-TR" dirty="0" smtClean="0"/>
              <a:t> </a:t>
            </a:r>
            <a:r>
              <a:rPr lang="tr-TR" sz="2400" dirty="0" smtClean="0"/>
              <a:t>Bölgedeki </a:t>
            </a:r>
            <a:r>
              <a:rPr lang="tr-TR" sz="2400" dirty="0"/>
              <a:t>mevcut hidrolojik ve </a:t>
            </a:r>
            <a:r>
              <a:rPr lang="tr-TR" sz="2400" dirty="0" err="1"/>
              <a:t>hidrojeokimyasal</a:t>
            </a:r>
            <a:r>
              <a:rPr lang="tr-TR" sz="2400" dirty="0"/>
              <a:t> </a:t>
            </a:r>
            <a:r>
              <a:rPr lang="tr-TR" sz="2400" dirty="0" smtClean="0"/>
              <a:t>süreçler </a:t>
            </a:r>
            <a:r>
              <a:rPr lang="tr-TR" sz="2400" dirty="0"/>
              <a:t>de dikkate </a:t>
            </a:r>
            <a:r>
              <a:rPr lang="tr-TR" sz="2400" dirty="0" smtClean="0"/>
              <a:t>alınarak </a:t>
            </a:r>
            <a:r>
              <a:rPr lang="tr-TR" sz="2400" i="1" dirty="0"/>
              <a:t>hidrojeolojik sistemin </a:t>
            </a:r>
            <a:r>
              <a:rPr lang="tr-TR" sz="2400" i="1" dirty="0" smtClean="0"/>
              <a:t>tanımlanması. </a:t>
            </a:r>
          </a:p>
          <a:p>
            <a:pPr marL="0" indent="0" algn="just">
              <a:buNone/>
            </a:pPr>
            <a:r>
              <a:rPr lang="tr-TR" sz="2400" dirty="0" smtClean="0"/>
              <a:t>	</a:t>
            </a:r>
            <a:endParaRPr lang="tr-TR" sz="1000" dirty="0" smtClean="0"/>
          </a:p>
          <a:p>
            <a:pPr marL="0" indent="0" algn="just">
              <a:buNone/>
            </a:pPr>
            <a:r>
              <a:rPr lang="tr-TR" sz="2400" dirty="0"/>
              <a:t>	</a:t>
            </a:r>
            <a:r>
              <a:rPr lang="en-US" sz="2400" dirty="0" err="1" smtClean="0"/>
              <a:t>Kavramsal</a:t>
            </a:r>
            <a:r>
              <a:rPr lang="en-US" sz="2400" dirty="0" smtClean="0"/>
              <a:t> </a:t>
            </a:r>
            <a:r>
              <a:rPr lang="en-US" sz="2400" dirty="0"/>
              <a:t>model </a:t>
            </a:r>
            <a:r>
              <a:rPr lang="en-US" sz="2400" dirty="0" err="1"/>
              <a:t>yeraltısuyu</a:t>
            </a:r>
            <a:r>
              <a:rPr lang="en-US" sz="2400" dirty="0"/>
              <a:t> </a:t>
            </a:r>
            <a:r>
              <a:rPr lang="en-US" sz="2400" dirty="0" err="1"/>
              <a:t>sisteminin</a:t>
            </a:r>
            <a:r>
              <a:rPr lang="en-US" sz="2400" dirty="0"/>
              <a:t> </a:t>
            </a:r>
            <a:r>
              <a:rPr lang="en-US" sz="2400" i="1" dirty="0" err="1"/>
              <a:t>başlangıç</a:t>
            </a:r>
            <a:r>
              <a:rPr lang="en-US" sz="2400" i="1" dirty="0"/>
              <a:t> </a:t>
            </a:r>
            <a:r>
              <a:rPr lang="en-US" sz="2400" i="1" dirty="0" err="1"/>
              <a:t>analizlerinde</a:t>
            </a:r>
            <a:r>
              <a:rPr lang="en-US" sz="2400" i="1" dirty="0"/>
              <a:t> </a:t>
            </a:r>
            <a:r>
              <a:rPr lang="en-US" sz="2400" dirty="0" err="1"/>
              <a:t>önemli</a:t>
            </a:r>
            <a:r>
              <a:rPr lang="en-US" sz="2400" dirty="0"/>
              <a:t> </a:t>
            </a:r>
            <a:r>
              <a:rPr lang="en-US" sz="2400" dirty="0" err="1"/>
              <a:t>bir</a:t>
            </a:r>
            <a:r>
              <a:rPr lang="en-US" sz="2400" dirty="0"/>
              <a:t> </a:t>
            </a:r>
            <a:r>
              <a:rPr lang="en-US" sz="2400" dirty="0" err="1"/>
              <a:t>rol</a:t>
            </a:r>
            <a:r>
              <a:rPr lang="en-US" sz="2400" dirty="0"/>
              <a:t> </a:t>
            </a:r>
            <a:r>
              <a:rPr lang="en-US" sz="2400" dirty="0" err="1" smtClean="0"/>
              <a:t>oyn</a:t>
            </a:r>
            <a:r>
              <a:rPr lang="tr-TR" sz="2400" dirty="0" smtClean="0"/>
              <a:t>ar, </a:t>
            </a:r>
            <a:r>
              <a:rPr lang="en-US" sz="2400" i="1" dirty="0" err="1" smtClean="0">
                <a:solidFill>
                  <a:srgbClr val="C00000"/>
                </a:solidFill>
              </a:rPr>
              <a:t>yeraltısuyu</a:t>
            </a:r>
            <a:r>
              <a:rPr lang="en-US" sz="2400" i="1" dirty="0" smtClean="0">
                <a:solidFill>
                  <a:srgbClr val="C00000"/>
                </a:solidFill>
              </a:rPr>
              <a:t> </a:t>
            </a:r>
            <a:r>
              <a:rPr lang="en-US" sz="2400" i="1" dirty="0" err="1">
                <a:solidFill>
                  <a:srgbClr val="C00000"/>
                </a:solidFill>
              </a:rPr>
              <a:t>izleme</a:t>
            </a:r>
            <a:r>
              <a:rPr lang="en-US" sz="2400" i="1" dirty="0">
                <a:solidFill>
                  <a:srgbClr val="C00000"/>
                </a:solidFill>
              </a:rPr>
              <a:t> </a:t>
            </a:r>
            <a:r>
              <a:rPr lang="en-US" sz="2400" i="1" dirty="0" err="1">
                <a:solidFill>
                  <a:srgbClr val="C00000"/>
                </a:solidFill>
              </a:rPr>
              <a:t>programlarının</a:t>
            </a:r>
            <a:r>
              <a:rPr lang="en-US" sz="2400" dirty="0"/>
              <a:t> da </a:t>
            </a:r>
            <a:r>
              <a:rPr lang="en-US" sz="2400" dirty="0" err="1"/>
              <a:t>temelini</a:t>
            </a:r>
            <a:r>
              <a:rPr lang="en-US" sz="2400" dirty="0"/>
              <a:t> </a:t>
            </a:r>
            <a:r>
              <a:rPr lang="en-US" sz="2400" dirty="0" err="1" smtClean="0"/>
              <a:t>oluşturur</a:t>
            </a:r>
            <a:r>
              <a:rPr lang="tr-TR" sz="2400" dirty="0" smtClean="0"/>
              <a:t>.</a:t>
            </a:r>
            <a:endParaRPr lang="tr-TR" sz="2400" dirty="0"/>
          </a:p>
          <a:p>
            <a:endParaRPr lang="tr-TR" dirty="0"/>
          </a:p>
        </p:txBody>
      </p:sp>
      <p:sp>
        <p:nvSpPr>
          <p:cNvPr id="4" name="Metin kutusu 3"/>
          <p:cNvSpPr txBox="1"/>
          <p:nvPr/>
        </p:nvSpPr>
        <p:spPr>
          <a:xfrm rot="21051650">
            <a:off x="608508" y="1798894"/>
            <a:ext cx="1446264"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tr-TR" i="1" dirty="0">
                <a:solidFill>
                  <a:prstClr val="white"/>
                </a:solidFill>
              </a:rPr>
              <a:t>kavramsal model</a:t>
            </a:r>
            <a:endParaRPr lang="tr-TR" dirty="0">
              <a:solidFill>
                <a:prstClr val="white"/>
              </a:solidFill>
            </a:endParaRPr>
          </a:p>
        </p:txBody>
      </p:sp>
      <p:pic>
        <p:nvPicPr>
          <p:cNvPr id="6"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623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95251"/>
            <a:ext cx="8229600" cy="1143000"/>
          </a:xfrm>
        </p:spPr>
        <p:txBody>
          <a:bodyPr>
            <a:normAutofit/>
          </a:bodyPr>
          <a:lstStyle/>
          <a:p>
            <a:r>
              <a:rPr lang="tr-TR" sz="3000" b="1" dirty="0" err="1">
                <a:solidFill>
                  <a:srgbClr val="C00000"/>
                </a:solidFill>
              </a:rPr>
              <a:t>Yeraltısuyu</a:t>
            </a:r>
            <a:r>
              <a:rPr lang="tr-TR" sz="3000" b="1" dirty="0">
                <a:solidFill>
                  <a:srgbClr val="C00000"/>
                </a:solidFill>
              </a:rPr>
              <a:t> İzleme Sistemlerinin Tasarımında Hidrojeolojik Kavramsallaştırma</a:t>
            </a:r>
            <a:endParaRPr lang="tr-TR" sz="3000" dirty="0"/>
          </a:p>
        </p:txBody>
      </p:sp>
      <p:sp>
        <p:nvSpPr>
          <p:cNvPr id="3" name="İçerik Yer Tutucusu 2"/>
          <p:cNvSpPr>
            <a:spLocks noGrp="1"/>
          </p:cNvSpPr>
          <p:nvPr>
            <p:ph idx="1"/>
          </p:nvPr>
        </p:nvSpPr>
        <p:spPr>
          <a:xfrm>
            <a:off x="360975" y="1539894"/>
            <a:ext cx="8229600" cy="4525963"/>
          </a:xfrm>
        </p:spPr>
        <p:txBody>
          <a:bodyPr>
            <a:normAutofit/>
          </a:bodyPr>
          <a:lstStyle/>
          <a:p>
            <a:pPr marL="0" indent="0" algn="just">
              <a:buNone/>
            </a:pPr>
            <a:r>
              <a:rPr lang="tr-TR" dirty="0" smtClean="0"/>
              <a:t>	</a:t>
            </a:r>
            <a:r>
              <a:rPr lang="en-US" sz="2400" dirty="0" err="1" smtClean="0"/>
              <a:t>Kavramsal</a:t>
            </a:r>
            <a:r>
              <a:rPr lang="en-US" sz="2400" dirty="0" smtClean="0"/>
              <a:t> </a:t>
            </a:r>
            <a:r>
              <a:rPr lang="en-US" sz="2400" dirty="0" err="1"/>
              <a:t>modelin</a:t>
            </a:r>
            <a:r>
              <a:rPr lang="en-US" sz="2400" dirty="0"/>
              <a:t> </a:t>
            </a:r>
            <a:r>
              <a:rPr lang="tr-TR" sz="2400" dirty="0" smtClean="0"/>
              <a:t>kapsamı </a:t>
            </a:r>
            <a:r>
              <a:rPr lang="en-US" sz="2400" dirty="0" err="1" smtClean="0"/>
              <a:t>mevcut</a:t>
            </a:r>
            <a:r>
              <a:rPr lang="tr-TR" sz="2400" dirty="0"/>
              <a:t> </a:t>
            </a:r>
            <a:r>
              <a:rPr lang="en-US" sz="2400" dirty="0" err="1" smtClean="0"/>
              <a:t>verilerin</a:t>
            </a:r>
            <a:r>
              <a:rPr lang="en-US" sz="2400" dirty="0" smtClean="0"/>
              <a:t> </a:t>
            </a:r>
            <a:r>
              <a:rPr lang="en-US" sz="2400" dirty="0" err="1" smtClean="0"/>
              <a:t>miktar</a:t>
            </a:r>
            <a:r>
              <a:rPr lang="en-US" sz="2400" dirty="0" smtClean="0"/>
              <a:t> </a:t>
            </a:r>
            <a:r>
              <a:rPr lang="en-US" sz="2400" dirty="0" err="1"/>
              <a:t>ve</a:t>
            </a:r>
            <a:r>
              <a:rPr lang="en-US" sz="2400" dirty="0"/>
              <a:t> </a:t>
            </a:r>
            <a:r>
              <a:rPr lang="en-US" sz="2400" dirty="0" err="1"/>
              <a:t>kalitesi</a:t>
            </a:r>
            <a:r>
              <a:rPr lang="en-US" sz="2400" dirty="0"/>
              <a:t> </a:t>
            </a:r>
            <a:r>
              <a:rPr lang="en-US" sz="2400" dirty="0" err="1"/>
              <a:t>ile</a:t>
            </a:r>
            <a:r>
              <a:rPr lang="en-US" sz="2400" dirty="0"/>
              <a:t> </a:t>
            </a:r>
            <a:r>
              <a:rPr lang="en-US" sz="2400" dirty="0" err="1"/>
              <a:t>doğrudan</a:t>
            </a:r>
            <a:r>
              <a:rPr lang="en-US" sz="2400" dirty="0"/>
              <a:t> </a:t>
            </a:r>
            <a:r>
              <a:rPr lang="en-US" sz="2400" dirty="0" err="1"/>
              <a:t>ilişkilidir</a:t>
            </a:r>
            <a:r>
              <a:rPr lang="en-US" sz="2400" dirty="0" smtClean="0"/>
              <a:t>.</a:t>
            </a:r>
            <a:endParaRPr lang="tr-TR" sz="2400" dirty="0" smtClean="0"/>
          </a:p>
          <a:p>
            <a:pPr marL="0" indent="0" algn="just">
              <a:buNone/>
            </a:pPr>
            <a:endParaRPr lang="tr-TR" sz="2400" dirty="0" smtClean="0"/>
          </a:p>
          <a:p>
            <a:pPr marL="0" indent="0" algn="just">
              <a:buNone/>
            </a:pPr>
            <a:r>
              <a:rPr lang="tr-TR" sz="2400" dirty="0" smtClean="0"/>
              <a:t>	Kavramsallaştırma</a:t>
            </a:r>
            <a:r>
              <a:rPr lang="tr-TR" sz="2400" dirty="0"/>
              <a:t>, sistemi karakterize eden verilerin elde </a:t>
            </a:r>
            <a:r>
              <a:rPr lang="tr-TR" sz="2400" dirty="0" smtClean="0"/>
              <a:t>edilebilirliğinin, </a:t>
            </a:r>
            <a:r>
              <a:rPr lang="tr-TR" sz="2400" dirty="0"/>
              <a:t>nitelik ve nicelik açısından temsil ediciliklerinin </a:t>
            </a:r>
            <a:r>
              <a:rPr lang="tr-TR" sz="2400" dirty="0" smtClean="0"/>
              <a:t>durumuna </a:t>
            </a:r>
            <a:r>
              <a:rPr lang="tr-TR" sz="2400" dirty="0"/>
              <a:t>bağlı olarak </a:t>
            </a:r>
            <a:r>
              <a:rPr lang="tr-TR" sz="2400" i="1" dirty="0">
                <a:solidFill>
                  <a:srgbClr val="C00000"/>
                </a:solidFill>
              </a:rPr>
              <a:t>sürekli güncellenmesi </a:t>
            </a:r>
            <a:r>
              <a:rPr lang="tr-TR" sz="2400" dirty="0"/>
              <a:t>gereken bir süreçtir.</a:t>
            </a:r>
          </a:p>
        </p:txBody>
      </p:sp>
      <p:sp>
        <p:nvSpPr>
          <p:cNvPr id="4" name="Metin kutusu 3"/>
          <p:cNvSpPr txBox="1"/>
          <p:nvPr/>
        </p:nvSpPr>
        <p:spPr>
          <a:xfrm>
            <a:off x="1475654" y="4509266"/>
            <a:ext cx="1666097"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400" dirty="0" err="1">
                <a:solidFill>
                  <a:prstClr val="white"/>
                </a:solidFill>
              </a:rPr>
              <a:t>topoğrafya</a:t>
            </a:r>
            <a:endParaRPr lang="tr-TR" sz="2400" dirty="0">
              <a:solidFill>
                <a:prstClr val="white"/>
              </a:solidFill>
            </a:endParaRPr>
          </a:p>
        </p:txBody>
      </p:sp>
      <p:sp>
        <p:nvSpPr>
          <p:cNvPr id="5" name="Metin kutusu 4"/>
          <p:cNvSpPr txBox="1"/>
          <p:nvPr/>
        </p:nvSpPr>
        <p:spPr>
          <a:xfrm>
            <a:off x="2547184" y="5429248"/>
            <a:ext cx="1469569"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dirty="0" err="1">
                <a:solidFill>
                  <a:prstClr val="white"/>
                </a:solidFill>
              </a:rPr>
              <a:t>hidroloji</a:t>
            </a:r>
            <a:endParaRPr lang="tr-TR" sz="2400" dirty="0">
              <a:solidFill>
                <a:prstClr val="white"/>
              </a:solidFill>
            </a:endParaRPr>
          </a:p>
        </p:txBody>
      </p:sp>
      <p:sp>
        <p:nvSpPr>
          <p:cNvPr id="6" name="Metin kutusu 5"/>
          <p:cNvSpPr txBox="1"/>
          <p:nvPr/>
        </p:nvSpPr>
        <p:spPr>
          <a:xfrm>
            <a:off x="4523280" y="4554397"/>
            <a:ext cx="1825632"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dirty="0" err="1">
                <a:solidFill>
                  <a:prstClr val="white"/>
                </a:solidFill>
              </a:rPr>
              <a:t>hidrojeoloji</a:t>
            </a:r>
            <a:endParaRPr lang="tr-TR" sz="2400" dirty="0">
              <a:solidFill>
                <a:prstClr val="white"/>
              </a:solidFill>
            </a:endParaRPr>
          </a:p>
        </p:txBody>
      </p:sp>
      <p:sp>
        <p:nvSpPr>
          <p:cNvPr id="7" name="Metin kutusu 6"/>
          <p:cNvSpPr txBox="1"/>
          <p:nvPr/>
        </p:nvSpPr>
        <p:spPr>
          <a:xfrm>
            <a:off x="5436096" y="5397326"/>
            <a:ext cx="2396753" cy="46166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dirty="0" err="1">
                <a:solidFill>
                  <a:prstClr val="white"/>
                </a:solidFill>
              </a:rPr>
              <a:t>hidrojeokimya</a:t>
            </a:r>
            <a:endParaRPr lang="tr-TR" sz="2400" dirty="0">
              <a:solidFill>
                <a:prstClr val="white"/>
              </a:solidFill>
            </a:endParaRPr>
          </a:p>
        </p:txBody>
      </p:sp>
      <p:pic>
        <p:nvPicPr>
          <p:cNvPr id="8"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103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r>
              <a:rPr lang="tr-TR" sz="3600" b="1" dirty="0">
                <a:solidFill>
                  <a:srgbClr val="C00000"/>
                </a:solidFill>
              </a:rPr>
              <a:t>Kavramsal </a:t>
            </a:r>
            <a:r>
              <a:rPr lang="tr-TR" sz="3600" b="1" dirty="0" smtClean="0">
                <a:solidFill>
                  <a:srgbClr val="C00000"/>
                </a:solidFill>
              </a:rPr>
              <a:t>Model Yaklaşımları</a:t>
            </a:r>
            <a:endParaRPr lang="tr-TR" sz="3600" dirty="0">
              <a:solidFill>
                <a:srgbClr val="C00000"/>
              </a:solidFill>
            </a:endParaRPr>
          </a:p>
        </p:txBody>
      </p:sp>
      <p:sp>
        <p:nvSpPr>
          <p:cNvPr id="3" name="İçerik Yer Tutucusu 2"/>
          <p:cNvSpPr>
            <a:spLocks noGrp="1"/>
          </p:cNvSpPr>
          <p:nvPr>
            <p:ph idx="1"/>
          </p:nvPr>
        </p:nvSpPr>
        <p:spPr>
          <a:xfrm>
            <a:off x="395536" y="1124744"/>
            <a:ext cx="8568952" cy="5145435"/>
          </a:xfrm>
        </p:spPr>
        <p:txBody>
          <a:bodyPr>
            <a:noAutofit/>
          </a:bodyPr>
          <a:lstStyle/>
          <a:p>
            <a:pPr marL="0" indent="0" algn="ctr">
              <a:buNone/>
            </a:pPr>
            <a:r>
              <a:rPr lang="tr-TR" sz="2400" dirty="0" smtClean="0"/>
              <a:t>İki </a:t>
            </a:r>
            <a:r>
              <a:rPr lang="tr-TR" sz="2400" dirty="0"/>
              <a:t>tür kavramsal </a:t>
            </a:r>
            <a:r>
              <a:rPr lang="tr-TR" sz="2400" dirty="0" smtClean="0"/>
              <a:t>model kullanılmaktadır:</a:t>
            </a:r>
          </a:p>
          <a:p>
            <a:pPr marL="0" indent="0" algn="just">
              <a:buNone/>
            </a:pPr>
            <a:endParaRPr lang="tr-TR" sz="2400" dirty="0" smtClean="0"/>
          </a:p>
          <a:p>
            <a:pPr marL="0" indent="0" algn="just">
              <a:buNone/>
            </a:pPr>
            <a:r>
              <a:rPr lang="tr-TR" sz="2400" dirty="0" smtClean="0"/>
              <a:t> </a:t>
            </a:r>
          </a:p>
          <a:p>
            <a:pPr marL="0" indent="0" algn="just">
              <a:buNone/>
            </a:pPr>
            <a:endParaRPr lang="tr-TR" sz="1000" dirty="0" smtClean="0"/>
          </a:p>
          <a:p>
            <a:pPr algn="just">
              <a:buFont typeface="Wingdings" panose="05000000000000000000" pitchFamily="2" charset="2"/>
              <a:buChar char="Ø"/>
            </a:pPr>
            <a:r>
              <a:rPr lang="tr-TR" sz="2400" dirty="0" smtClean="0"/>
              <a:t>Bölgesel </a:t>
            </a:r>
            <a:r>
              <a:rPr lang="tr-TR" sz="2400" dirty="0"/>
              <a:t>boyutta kavramsal model – bir izleme </a:t>
            </a:r>
            <a:r>
              <a:rPr lang="tr-TR" sz="2400" dirty="0" smtClean="0"/>
              <a:t>ağı </a:t>
            </a:r>
            <a:r>
              <a:rPr lang="tr-TR" sz="2400" dirty="0"/>
              <a:t>kurma gerekliliğini ve verilerin nasıl kullanılacağını tanımlayacak şekilde </a:t>
            </a:r>
            <a:r>
              <a:rPr lang="tr-TR" sz="2400" b="1" i="1" dirty="0"/>
              <a:t>yeraltı suyu kütlesi ölçeğindeki etmenlerin</a:t>
            </a:r>
            <a:r>
              <a:rPr lang="tr-TR" sz="2400" dirty="0"/>
              <a:t> </a:t>
            </a:r>
            <a:r>
              <a:rPr lang="tr-TR" sz="2400" dirty="0" smtClean="0"/>
              <a:t>anlaşılması</a:t>
            </a:r>
          </a:p>
          <a:p>
            <a:pPr marL="0" lvl="0" indent="0" algn="just">
              <a:buNone/>
            </a:pPr>
            <a:r>
              <a:rPr lang="tr-TR" sz="2400" dirty="0"/>
              <a:t>	</a:t>
            </a:r>
            <a:r>
              <a:rPr lang="tr-TR" sz="2400" dirty="0" smtClean="0"/>
              <a:t>Nehir </a:t>
            </a:r>
            <a:r>
              <a:rPr lang="tr-TR" sz="2400" dirty="0"/>
              <a:t>havzalarında, yeraltı suyu </a:t>
            </a:r>
            <a:r>
              <a:rPr lang="tr-TR" sz="2400" dirty="0" smtClean="0"/>
              <a:t>kütlelerinin </a:t>
            </a:r>
            <a:r>
              <a:rPr lang="tr-TR" sz="2400" dirty="0" err="1"/>
              <a:t>jeokimyasal</a:t>
            </a:r>
            <a:r>
              <a:rPr lang="tr-TR" sz="2400" dirty="0"/>
              <a:t> ve hidrojeolojik özellikleri büyük farklılıklar </a:t>
            </a:r>
            <a:r>
              <a:rPr lang="tr-TR" sz="2400" dirty="0" smtClean="0"/>
              <a:t>gösterebilir. </a:t>
            </a:r>
            <a:endParaRPr lang="tr-TR" sz="800" dirty="0" smtClean="0"/>
          </a:p>
          <a:p>
            <a:pPr marL="0" lvl="0" indent="0" algn="just">
              <a:buNone/>
            </a:pPr>
            <a:r>
              <a:rPr lang="tr-TR" sz="2400" dirty="0" smtClean="0"/>
              <a:t>             Kavramsal modeller de farklılık </a:t>
            </a:r>
            <a:r>
              <a:rPr lang="tr-TR" sz="2400" dirty="0"/>
              <a:t>gösterebilir. </a:t>
            </a:r>
            <a:endParaRPr lang="tr-TR" sz="2400" dirty="0" smtClean="0"/>
          </a:p>
          <a:p>
            <a:pPr marL="0" lvl="0" indent="0" algn="just">
              <a:buNone/>
            </a:pPr>
            <a:endParaRPr lang="tr-TR" sz="1000" dirty="0" smtClean="0"/>
          </a:p>
          <a:p>
            <a:pPr marL="0" lvl="0" indent="0" algn="just">
              <a:buNone/>
            </a:pPr>
            <a:r>
              <a:rPr lang="tr-TR" sz="2400" dirty="0"/>
              <a:t>Bölgesel boyutta bir kavramsal </a:t>
            </a:r>
            <a:r>
              <a:rPr lang="tr-TR" sz="2400" dirty="0" smtClean="0"/>
              <a:t>model, </a:t>
            </a:r>
            <a:r>
              <a:rPr lang="tr-TR" sz="2400" dirty="0"/>
              <a:t>bir izleme ağı kurulması için gerekli şartları ve izleme derecesini </a:t>
            </a:r>
            <a:r>
              <a:rPr lang="tr-TR" sz="2400" i="1" dirty="0"/>
              <a:t>alan sayısı</a:t>
            </a:r>
            <a:r>
              <a:rPr lang="tr-TR" sz="2400" dirty="0"/>
              <a:t>, </a:t>
            </a:r>
            <a:r>
              <a:rPr lang="tr-TR" sz="2400" i="1" dirty="0"/>
              <a:t>alan yoğunluğu ve izleme sıklığı </a:t>
            </a:r>
            <a:r>
              <a:rPr lang="tr-TR" sz="2400" dirty="0"/>
              <a:t>açısından tespit edecektir. </a:t>
            </a:r>
            <a:endParaRPr lang="tr-TR" sz="2400" dirty="0" smtClean="0"/>
          </a:p>
          <a:p>
            <a:pPr marL="0" indent="0" algn="just">
              <a:buNone/>
            </a:pPr>
            <a:endParaRPr lang="tr-TR" sz="2400" dirty="0"/>
          </a:p>
          <a:p>
            <a:endParaRPr lang="tr-TR" sz="2400" dirty="0"/>
          </a:p>
        </p:txBody>
      </p:sp>
      <p:sp>
        <p:nvSpPr>
          <p:cNvPr id="4" name="Sağ Ok 3"/>
          <p:cNvSpPr/>
          <p:nvPr/>
        </p:nvSpPr>
        <p:spPr>
          <a:xfrm>
            <a:off x="645892" y="4748002"/>
            <a:ext cx="648072" cy="24231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5" name="Yuvarlatılmış Dikdörtgen 4"/>
          <p:cNvSpPr/>
          <p:nvPr/>
        </p:nvSpPr>
        <p:spPr>
          <a:xfrm>
            <a:off x="2483768" y="1700808"/>
            <a:ext cx="2016224"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t>Bölgesel Kavramsal Model</a:t>
            </a:r>
            <a:endParaRPr lang="tr-TR" b="1" dirty="0"/>
          </a:p>
        </p:txBody>
      </p:sp>
      <p:sp>
        <p:nvSpPr>
          <p:cNvPr id="6" name="Yuvarlatılmış Dikdörtgen 5"/>
          <p:cNvSpPr/>
          <p:nvPr/>
        </p:nvSpPr>
        <p:spPr>
          <a:xfrm>
            <a:off x="4716016" y="1700808"/>
            <a:ext cx="2016224"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t>Yerel Kavramsal Model</a:t>
            </a:r>
            <a:endParaRPr lang="tr-TR" b="1" dirty="0"/>
          </a:p>
        </p:txBody>
      </p:sp>
      <p:pic>
        <p:nvPicPr>
          <p:cNvPr id="7"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6902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12968" cy="6408712"/>
          </a:xfrm>
        </p:spPr>
        <p:txBody>
          <a:bodyPr>
            <a:normAutofit fontScale="85000" lnSpcReduction="20000"/>
          </a:bodyPr>
          <a:lstStyle/>
          <a:p>
            <a:pPr marL="0" indent="0" algn="ctr">
              <a:buNone/>
            </a:pPr>
            <a:r>
              <a:rPr lang="tr-TR" sz="4200" b="1" dirty="0">
                <a:solidFill>
                  <a:srgbClr val="C00000"/>
                </a:solidFill>
              </a:rPr>
              <a:t>Kavramsal Model </a:t>
            </a:r>
            <a:r>
              <a:rPr lang="tr-TR" sz="4200" b="1" dirty="0" smtClean="0">
                <a:solidFill>
                  <a:srgbClr val="C00000"/>
                </a:solidFill>
              </a:rPr>
              <a:t>Yaklaşımları</a:t>
            </a:r>
          </a:p>
          <a:p>
            <a:pPr marL="0" indent="0" algn="ctr">
              <a:buNone/>
            </a:pPr>
            <a:endParaRPr lang="tr-TR" dirty="0" smtClean="0"/>
          </a:p>
          <a:p>
            <a:pPr marL="0" lvl="0" indent="0" algn="just">
              <a:buNone/>
            </a:pPr>
            <a:r>
              <a:rPr lang="tr-TR" dirty="0" smtClean="0"/>
              <a:t> </a:t>
            </a:r>
            <a:r>
              <a:rPr lang="tr-TR" sz="2800" dirty="0"/>
              <a:t>Yerel boyutta kavramsal model – hem kimyasal hem de miktar açısından her bir izleme noktasının davranışını etkileyen </a:t>
            </a:r>
            <a:r>
              <a:rPr lang="tr-TR" sz="2800" b="1" i="1" dirty="0"/>
              <a:t>yerel etmenlerin </a:t>
            </a:r>
            <a:r>
              <a:rPr lang="tr-TR" sz="2800" dirty="0"/>
              <a:t>anlaşılması</a:t>
            </a:r>
          </a:p>
          <a:p>
            <a:pPr marL="0" indent="0">
              <a:buNone/>
            </a:pPr>
            <a:endParaRPr lang="tr-TR" dirty="0" smtClean="0"/>
          </a:p>
          <a:p>
            <a:pPr marL="0" indent="0">
              <a:buNone/>
            </a:pPr>
            <a:endParaRPr lang="tr-TR" dirty="0" smtClean="0"/>
          </a:p>
          <a:p>
            <a:pPr marL="0" indent="0">
              <a:buNone/>
            </a:pPr>
            <a:endParaRPr lang="tr-TR" dirty="0"/>
          </a:p>
          <a:p>
            <a:pPr lvl="0">
              <a:buFont typeface="Wingdings" panose="05000000000000000000" pitchFamily="2" charset="2"/>
              <a:buChar char="Ø"/>
            </a:pPr>
            <a:r>
              <a:rPr lang="tr-TR" sz="2800" dirty="0"/>
              <a:t>izleme noktası inşasına ilişkin bilgiler,</a:t>
            </a:r>
          </a:p>
          <a:p>
            <a:pPr lvl="0">
              <a:buFont typeface="Wingdings" panose="05000000000000000000" pitchFamily="2" charset="2"/>
              <a:buChar char="Ø"/>
            </a:pPr>
            <a:r>
              <a:rPr lang="tr-TR" sz="2800" dirty="0"/>
              <a:t>hidrojeolojik durum</a:t>
            </a:r>
          </a:p>
          <a:p>
            <a:pPr lvl="0">
              <a:buFont typeface="Wingdings" panose="05000000000000000000" pitchFamily="2" charset="2"/>
              <a:buChar char="Ø"/>
            </a:pPr>
            <a:r>
              <a:rPr lang="tr-TR" sz="2800" dirty="0"/>
              <a:t>beslenme kaynaklarının ve şekillerinin anlaşılması</a:t>
            </a:r>
          </a:p>
          <a:p>
            <a:pPr lvl="0">
              <a:buFont typeface="Wingdings" panose="05000000000000000000" pitchFamily="2" charset="2"/>
              <a:buChar char="Ø"/>
            </a:pPr>
            <a:r>
              <a:rPr lang="tr-TR" sz="2800" dirty="0"/>
              <a:t>su toplama alanı içindeki yerel yeraltı suyu akış düzen(</a:t>
            </a:r>
            <a:r>
              <a:rPr lang="tr-TR" sz="2800" dirty="0" err="1"/>
              <a:t>ler</a:t>
            </a:r>
            <a:r>
              <a:rPr lang="tr-TR" sz="2800" dirty="0"/>
              <a:t>)i ve rejimi</a:t>
            </a:r>
          </a:p>
          <a:p>
            <a:pPr lvl="0">
              <a:buFont typeface="Wingdings" panose="05000000000000000000" pitchFamily="2" charset="2"/>
              <a:buChar char="Ø"/>
            </a:pPr>
            <a:r>
              <a:rPr lang="tr-TR" sz="2800" dirty="0"/>
              <a:t>çıkarma etkileri</a:t>
            </a:r>
          </a:p>
          <a:p>
            <a:pPr lvl="0">
              <a:buFont typeface="Wingdings" panose="05000000000000000000" pitchFamily="2" charset="2"/>
              <a:buChar char="Ø"/>
            </a:pPr>
            <a:r>
              <a:rPr lang="tr-TR" sz="2800" dirty="0"/>
              <a:t>mevcut </a:t>
            </a:r>
            <a:r>
              <a:rPr lang="tr-TR" sz="2800" dirty="0" err="1"/>
              <a:t>hidrokimyasal</a:t>
            </a:r>
            <a:r>
              <a:rPr lang="tr-TR" sz="2800" dirty="0"/>
              <a:t> veriler</a:t>
            </a:r>
          </a:p>
          <a:p>
            <a:pPr lvl="0">
              <a:buFont typeface="Wingdings" panose="05000000000000000000" pitchFamily="2" charset="2"/>
              <a:buChar char="Ø"/>
            </a:pPr>
            <a:r>
              <a:rPr lang="tr-TR" sz="2800" dirty="0"/>
              <a:t>su toplama alanının yaklaşık boyutu</a:t>
            </a:r>
          </a:p>
          <a:p>
            <a:pPr lvl="0">
              <a:buFont typeface="Wingdings" panose="05000000000000000000" pitchFamily="2" charset="2"/>
              <a:buChar char="Ø"/>
            </a:pPr>
            <a:r>
              <a:rPr lang="tr-TR" sz="2800" dirty="0"/>
              <a:t>su toplama alanı içinde arazi kullanımı ve baskılar</a:t>
            </a:r>
          </a:p>
          <a:p>
            <a:pPr>
              <a:buFont typeface="Wingdings" panose="05000000000000000000" pitchFamily="2" charset="2"/>
              <a:buChar char="ü"/>
            </a:pPr>
            <a:endParaRPr lang="tr-TR" sz="2800" dirty="0"/>
          </a:p>
        </p:txBody>
      </p:sp>
      <p:sp>
        <p:nvSpPr>
          <p:cNvPr id="4" name="Yuvarlatılmış Dikdörtgen 3"/>
          <p:cNvSpPr/>
          <p:nvPr/>
        </p:nvSpPr>
        <p:spPr>
          <a:xfrm>
            <a:off x="467544" y="2304059"/>
            <a:ext cx="2016224"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b="1" dirty="0" smtClean="0"/>
              <a:t>Hidrojeolojik koşullar  </a:t>
            </a:r>
            <a:endParaRPr lang="tr-TR" b="1" dirty="0"/>
          </a:p>
        </p:txBody>
      </p:sp>
      <p:sp>
        <p:nvSpPr>
          <p:cNvPr id="5" name="Yuvarlatılmış Dikdörtgen 4"/>
          <p:cNvSpPr/>
          <p:nvPr/>
        </p:nvSpPr>
        <p:spPr>
          <a:xfrm>
            <a:off x="3275856" y="2311914"/>
            <a:ext cx="2232248"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b="1" dirty="0" smtClean="0"/>
              <a:t>Çevresel koşullar</a:t>
            </a:r>
            <a:endParaRPr lang="tr-TR" b="1" dirty="0"/>
          </a:p>
        </p:txBody>
      </p:sp>
      <p:sp>
        <p:nvSpPr>
          <p:cNvPr id="8" name="Metin kutusu 7"/>
          <p:cNvSpPr txBox="1"/>
          <p:nvPr/>
        </p:nvSpPr>
        <p:spPr>
          <a:xfrm>
            <a:off x="2699792" y="2479433"/>
            <a:ext cx="402033" cy="369332"/>
          </a:xfrm>
          <a:prstGeom prst="rect">
            <a:avLst/>
          </a:prstGeom>
          <a:noFill/>
        </p:spPr>
        <p:txBody>
          <a:bodyPr wrap="none" rtlCol="0">
            <a:spAutoFit/>
          </a:bodyPr>
          <a:lstStyle/>
          <a:p>
            <a:r>
              <a:rPr lang="tr-TR" dirty="0" smtClean="0"/>
              <a:t>ve</a:t>
            </a:r>
            <a:endParaRPr lang="tr-TR" dirty="0"/>
          </a:p>
        </p:txBody>
      </p:sp>
      <p:sp>
        <p:nvSpPr>
          <p:cNvPr id="9" name="Metin kutusu 8"/>
          <p:cNvSpPr txBox="1"/>
          <p:nvPr/>
        </p:nvSpPr>
        <p:spPr>
          <a:xfrm>
            <a:off x="5724128" y="2461851"/>
            <a:ext cx="3239220" cy="369332"/>
          </a:xfrm>
          <a:prstGeom prst="rect">
            <a:avLst/>
          </a:prstGeom>
          <a:noFill/>
        </p:spPr>
        <p:txBody>
          <a:bodyPr wrap="none" rtlCol="0">
            <a:spAutoFit/>
          </a:bodyPr>
          <a:lstStyle/>
          <a:p>
            <a:r>
              <a:rPr lang="tr-TR" dirty="0"/>
              <a:t>h</a:t>
            </a:r>
            <a:r>
              <a:rPr lang="tr-TR" dirty="0" smtClean="0"/>
              <a:t>akkında bilgi sahibi olunmalıdır.</a:t>
            </a:r>
            <a:endParaRPr lang="tr-TR" dirty="0"/>
          </a:p>
        </p:txBody>
      </p:sp>
      <p:pic>
        <p:nvPicPr>
          <p:cNvPr id="14" name="Picture 3" descr="C:\Users\cgok\Desktop\logo\logoyeniseffa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4025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Flow chart.jpg"/>
          <p:cNvPicPr/>
          <p:nvPr/>
        </p:nvPicPr>
        <p:blipFill>
          <a:blip r:embed="rId3" cstate="print"/>
          <a:srcRect/>
          <a:stretch>
            <a:fillRect/>
          </a:stretch>
        </p:blipFill>
        <p:spPr bwMode="auto">
          <a:xfrm>
            <a:off x="556247" y="1124744"/>
            <a:ext cx="8136904" cy="5400600"/>
          </a:xfrm>
          <a:prstGeom prst="rect">
            <a:avLst/>
          </a:prstGeom>
          <a:noFill/>
          <a:ln w="9525">
            <a:noFill/>
            <a:miter lim="800000"/>
            <a:headEnd/>
            <a:tailEnd/>
          </a:ln>
        </p:spPr>
      </p:pic>
      <p:sp>
        <p:nvSpPr>
          <p:cNvPr id="3" name="Başlık 1"/>
          <p:cNvSpPr>
            <a:spLocks noGrp="1"/>
          </p:cNvSpPr>
          <p:nvPr>
            <p:ph type="title"/>
          </p:nvPr>
        </p:nvSpPr>
        <p:spPr>
          <a:xfrm>
            <a:off x="463551" y="18071"/>
            <a:ext cx="8229600" cy="1008112"/>
          </a:xfrm>
        </p:spPr>
        <p:txBody>
          <a:bodyPr>
            <a:normAutofit/>
          </a:bodyPr>
          <a:lstStyle/>
          <a:p>
            <a:r>
              <a:rPr lang="tr-TR" sz="3600" b="1" dirty="0" smtClean="0">
                <a:solidFill>
                  <a:srgbClr val="C00000"/>
                </a:solidFill>
              </a:rPr>
              <a:t>Kavramsallaştırma Adımları</a:t>
            </a:r>
            <a:endParaRPr lang="tr-TR" sz="3600" dirty="0"/>
          </a:p>
        </p:txBody>
      </p:sp>
      <p:pic>
        <p:nvPicPr>
          <p:cNvPr id="5" name="Picture 3" descr="C:\Users\cgok\Desktop\logo\logoyeniseffa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1661" y="79374"/>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88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8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F0C8F96-E30F-405A-86C0-50AD6DED69FF}"/>
</file>

<file path=customXml/itemProps2.xml><?xml version="1.0" encoding="utf-8"?>
<ds:datastoreItem xmlns:ds="http://schemas.openxmlformats.org/officeDocument/2006/customXml" ds:itemID="{56E9D7F1-495D-4747-833A-9ED9B5E8F37C}"/>
</file>

<file path=customXml/itemProps3.xml><?xml version="1.0" encoding="utf-8"?>
<ds:datastoreItem xmlns:ds="http://schemas.openxmlformats.org/officeDocument/2006/customXml" ds:itemID="{4900E890-B711-4902-A591-AF8642B675E2}"/>
</file>

<file path=docProps/app.xml><?xml version="1.0" encoding="utf-8"?>
<Properties xmlns="http://schemas.openxmlformats.org/officeDocument/2006/extended-properties" xmlns:vt="http://schemas.openxmlformats.org/officeDocument/2006/docPropsVTypes">
  <TotalTime>336</TotalTime>
  <Words>2560</Words>
  <Application>Microsoft Office PowerPoint</Application>
  <PresentationFormat>Ekran Gösterisi (4:3)</PresentationFormat>
  <Paragraphs>488</Paragraphs>
  <Slides>30</Slides>
  <Notes>21</Notes>
  <HiddenSlides>6</HiddenSlides>
  <MMClips>0</MMClips>
  <ScaleCrop>false</ScaleCrop>
  <HeadingPairs>
    <vt:vector size="4" baseType="variant">
      <vt:variant>
        <vt:lpstr>Tema</vt:lpstr>
      </vt:variant>
      <vt:variant>
        <vt:i4>7</vt:i4>
      </vt:variant>
      <vt:variant>
        <vt:lpstr>Slayt Başlıkları</vt:lpstr>
      </vt:variant>
      <vt:variant>
        <vt:i4>30</vt:i4>
      </vt:variant>
    </vt:vector>
  </HeadingPairs>
  <TitlesOfParts>
    <vt:vector size="37" baseType="lpstr">
      <vt:lpstr>Ofis Teması</vt:lpstr>
      <vt:lpstr>1_Ofis Teması</vt:lpstr>
      <vt:lpstr>2_Ofis Teması</vt:lpstr>
      <vt:lpstr>3_Ofis Teması</vt:lpstr>
      <vt:lpstr>4_Ofis Teması</vt:lpstr>
      <vt:lpstr>5_Ofis Teması</vt:lpstr>
      <vt:lpstr>8_Ofis Teması</vt:lpstr>
      <vt:lpstr>PowerPoint Sunusu</vt:lpstr>
      <vt:lpstr>PowerPoint Sunusu</vt:lpstr>
      <vt:lpstr>PowerPoint Sunusu</vt:lpstr>
      <vt:lpstr>Yeraltısuyu İzleme Sistemlerinin Tasarımında Hidrojeolojik Kavramsallaştırma </vt:lpstr>
      <vt:lpstr>Yeraltısuyu İzleme Sistemlerinin Tasarımında Hidrojeolojik Kavramsallaştırma </vt:lpstr>
      <vt:lpstr>Yeraltısuyu İzleme Sistemlerinin Tasarımında Hidrojeolojik Kavramsallaştırma</vt:lpstr>
      <vt:lpstr>Kavramsal Model Yaklaşımları</vt:lpstr>
      <vt:lpstr>PowerPoint Sunusu</vt:lpstr>
      <vt:lpstr>Kavramsallaştırma Adımları</vt:lpstr>
      <vt:lpstr>İlksel Kavramsal Model ile…</vt:lpstr>
      <vt:lpstr>Hidrolojik Sistemin Yüzey Karakterizasyonu</vt:lpstr>
      <vt:lpstr>Yeraltı Sistemlerinin Tanımlanması </vt:lpstr>
      <vt:lpstr>Yeraltı Suyu Sistemlerinin Tanımlanması</vt:lpstr>
      <vt:lpstr>Yeraltısuyu Sistemlerinin Sayısallaştırılması</vt:lpstr>
      <vt:lpstr>İzleme Ağı </vt:lpstr>
      <vt:lpstr>    İzleme Noktalarına İlişkin Bilgi Şartları   </vt:lpstr>
      <vt:lpstr>PowerPoint Sunusu</vt:lpstr>
      <vt:lpstr>Gözetimsel İzleme</vt:lpstr>
      <vt:lpstr> Gözetimsel İzleme</vt:lpstr>
      <vt:lpstr>Gözetimsel İzleme Sıklığı </vt:lpstr>
      <vt:lpstr>  Operasyonel İzleme</vt:lpstr>
      <vt:lpstr>  Operasyonel İzleme</vt:lpstr>
      <vt:lpstr>Operasyonel İzleme Sıklığı </vt:lpstr>
      <vt:lpstr>  </vt:lpstr>
      <vt:lpstr>  Bütünleşik İzleme </vt:lpstr>
      <vt:lpstr>Korunan Alan İzlemesi</vt:lpstr>
      <vt:lpstr>Korunan Alan İzlemesi</vt:lpstr>
      <vt:lpstr>Miktar İzlemesi</vt:lpstr>
      <vt:lpstr>Miktar İzlemesi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Ozge ERDEM</dc:creator>
  <cp:lastModifiedBy>Ezgi PARLAR GUNGOR</cp:lastModifiedBy>
  <cp:revision>60</cp:revision>
  <dcterms:created xsi:type="dcterms:W3CDTF">2014-06-10T13:08:24Z</dcterms:created>
  <dcterms:modified xsi:type="dcterms:W3CDTF">2015-12-16T08:24:38Z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