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8.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17.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310" r:id="rId2"/>
    <p:sldId id="340" r:id="rId3"/>
    <p:sldId id="341" r:id="rId4"/>
    <p:sldId id="342" r:id="rId5"/>
    <p:sldId id="343" r:id="rId6"/>
    <p:sldId id="358" r:id="rId7"/>
    <p:sldId id="382" r:id="rId8"/>
    <p:sldId id="388" r:id="rId9"/>
    <p:sldId id="387" r:id="rId10"/>
    <p:sldId id="389" r:id="rId11"/>
    <p:sldId id="390" r:id="rId12"/>
    <p:sldId id="391" r:id="rId13"/>
    <p:sldId id="392" r:id="rId14"/>
    <p:sldId id="393" r:id="rId15"/>
    <p:sldId id="394" r:id="rId16"/>
    <p:sldId id="395" r:id="rId17"/>
    <p:sldId id="396" r:id="rId18"/>
    <p:sldId id="397" r:id="rId19"/>
    <p:sldId id="398" r:id="rId20"/>
    <p:sldId id="399" r:id="rId21"/>
    <p:sldId id="400" r:id="rId22"/>
    <p:sldId id="401" r:id="rId23"/>
    <p:sldId id="402" r:id="rId24"/>
    <p:sldId id="348" r:id="rId2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31" autoAdjust="0"/>
    <p:restoredTop sz="94660"/>
  </p:normalViewPr>
  <p:slideViewPr>
    <p:cSldViewPr>
      <p:cViewPr varScale="1">
        <p:scale>
          <a:sx n="111" d="100"/>
          <a:sy n="111" d="100"/>
        </p:scale>
        <p:origin x="-1602"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15BF05-3B3D-431D-9765-BCF0F7E41915}" type="datetimeFigureOut">
              <a:rPr lang="tr-TR" smtClean="0"/>
              <a:pPr/>
              <a:t>16.12.2015</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F95881-4BC1-4274-BC1B-73EBB7A03279}" type="slidenum">
              <a:rPr lang="tr-TR" smtClean="0"/>
              <a:pPr/>
              <a:t>‹#›</a:t>
            </a:fld>
            <a:endParaRPr lang="tr-TR"/>
          </a:p>
        </p:txBody>
      </p:sp>
    </p:spTree>
    <p:extLst>
      <p:ext uri="{BB962C8B-B14F-4D97-AF65-F5344CB8AC3E}">
        <p14:creationId xmlns:p14="http://schemas.microsoft.com/office/powerpoint/2010/main" val="11027297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97283" name="2 Not Yer Tutucusu"/>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
        <p:nvSpPr>
          <p:cNvPr id="4" name="3 Slayt Numarası Yer Tutucusu"/>
          <p:cNvSpPr>
            <a:spLocks noGrp="1"/>
          </p:cNvSpPr>
          <p:nvPr>
            <p:ph type="sldNum" sz="quarter" idx="5"/>
          </p:nvPr>
        </p:nvSpPr>
        <p:spPr/>
        <p:txBody>
          <a:bodyPr/>
          <a:lstStyle/>
          <a:p>
            <a:pPr>
              <a:defRPr/>
            </a:pPr>
            <a:fld id="{56C102F6-48DC-4703-859B-1923A89EAFAE}" type="slidenum">
              <a:rPr lang="tr-TR" smtClean="0"/>
              <a:pPr>
                <a:defRPr/>
              </a:pPr>
              <a:t>4</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98307" name="2 Not Yer Tutucusu"/>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
        <p:nvSpPr>
          <p:cNvPr id="4" name="3 Slayt Numarası Yer Tutucusu"/>
          <p:cNvSpPr>
            <a:spLocks noGrp="1"/>
          </p:cNvSpPr>
          <p:nvPr>
            <p:ph type="sldNum" sz="quarter" idx="5"/>
          </p:nvPr>
        </p:nvSpPr>
        <p:spPr/>
        <p:txBody>
          <a:bodyPr/>
          <a:lstStyle/>
          <a:p>
            <a:pPr>
              <a:defRPr/>
            </a:pPr>
            <a:fld id="{601F7351-615F-4D62-9A0F-8C6413158DFA}" type="slidenum">
              <a:rPr lang="tr-TR" smtClean="0"/>
              <a:pPr>
                <a:defRPr/>
              </a:pPr>
              <a:t>5</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487AE1C0-6189-4460-96BE-722434D8A594}" type="datetime1">
              <a:rPr lang="tr-TR" smtClean="0"/>
              <a:pPr/>
              <a:t>16.12.2015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074D3DE-980D-4C5C-BCF3-B6CC04699227}"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B9732319-ABFC-4051-84C0-4D25C89A9F59}" type="datetime1">
              <a:rPr lang="tr-TR" smtClean="0"/>
              <a:pPr/>
              <a:t>16.12.2015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074D3DE-980D-4C5C-BCF3-B6CC04699227}"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CC508573-056A-4A26-B263-5A4226622ED6}" type="datetime1">
              <a:rPr lang="tr-TR" smtClean="0"/>
              <a:pPr/>
              <a:t>16.12.2015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074D3DE-980D-4C5C-BCF3-B6CC04699227}"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3AA5D844-3B07-45EC-8738-3DD9B471B3C9}" type="datetime1">
              <a:rPr lang="tr-TR" smtClean="0"/>
              <a:pPr/>
              <a:t>16.12.2015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074D3DE-980D-4C5C-BCF3-B6CC04699227}"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226F29D7-EB77-43E9-8347-C5BA643988D5}" type="datetime1">
              <a:rPr lang="tr-TR" smtClean="0"/>
              <a:pPr/>
              <a:t>16.12.2015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074D3DE-980D-4C5C-BCF3-B6CC04699227}"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6E0243A2-1100-4540-A4BF-33CBC9149D4E}" type="datetime1">
              <a:rPr lang="tr-TR" smtClean="0"/>
              <a:pPr/>
              <a:t>16.12.2015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C074D3DE-980D-4C5C-BCF3-B6CC04699227}"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245C84E2-CE11-4C24-BF07-DC43C58889DD}" type="datetime1">
              <a:rPr lang="tr-TR" smtClean="0"/>
              <a:pPr/>
              <a:t>16.12.2015</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C074D3DE-980D-4C5C-BCF3-B6CC04699227}"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5558768B-CDB6-47B3-8DA0-BDF4591ECC50}" type="datetime1">
              <a:rPr lang="tr-TR" smtClean="0"/>
              <a:pPr/>
              <a:t>16.12.2015</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C074D3DE-980D-4C5C-BCF3-B6CC04699227}"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FF4A1B8E-BA48-4012-AB2F-24177CFB9D99}" type="datetime1">
              <a:rPr lang="tr-TR" smtClean="0"/>
              <a:pPr/>
              <a:t>16.12.2015</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C074D3DE-980D-4C5C-BCF3-B6CC04699227}"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85B0387B-72F0-4AC8-A6FB-99F1593DAB3D}" type="datetime1">
              <a:rPr lang="tr-TR" smtClean="0"/>
              <a:pPr/>
              <a:t>16.12.2015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C074D3DE-980D-4C5C-BCF3-B6CC04699227}"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FCA73C3B-721D-40B4-A295-C4D3D2F575B9}" type="datetime1">
              <a:rPr lang="tr-TR" smtClean="0"/>
              <a:pPr/>
              <a:t>16.12.2015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C074D3DE-980D-4C5C-BCF3-B6CC04699227}"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15F3CD-295E-4CFF-9AEB-4F32B9258EDB}" type="datetime1">
              <a:rPr lang="tr-TR" smtClean="0"/>
              <a:pPr/>
              <a:t>16.12.2015</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74D3DE-980D-4C5C-BCF3-B6CC04699227}"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wmf"/></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descr="C:\Users\suzunalioglu\Desktop\Resim1.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12" name="11 Dikdörtgen"/>
          <p:cNvSpPr/>
          <p:nvPr/>
        </p:nvSpPr>
        <p:spPr>
          <a:xfrm>
            <a:off x="1476375" y="-100013"/>
            <a:ext cx="7056438" cy="1077913"/>
          </a:xfrm>
          <a:prstGeom prst="rect">
            <a:avLst/>
          </a:prstGeom>
        </p:spPr>
        <p:txBody>
          <a:bodyPr>
            <a:spAutoFit/>
          </a:bodyPr>
          <a:lstStyle/>
          <a:p>
            <a:pPr algn="ctr" fontAlgn="auto">
              <a:spcBef>
                <a:spcPts val="0"/>
              </a:spcBef>
              <a:spcAft>
                <a:spcPts val="0"/>
              </a:spcAft>
              <a:defRPr/>
            </a:pPr>
            <a:r>
              <a:rPr lang="tr-TR" sz="3200" b="1" kern="0" dirty="0">
                <a:ln w="11430"/>
                <a:solidFill>
                  <a:srgbClr val="FF0000"/>
                </a:solidFill>
                <a:effectLst>
                  <a:outerShdw blurRad="50800" dist="39000" dir="5460000" algn="tl">
                    <a:srgbClr val="000000">
                      <a:alpha val="38000"/>
                    </a:srgbClr>
                  </a:outerShdw>
                </a:effectLst>
                <a:latin typeface="Arial"/>
              </a:rPr>
              <a:t>T.C.</a:t>
            </a:r>
          </a:p>
          <a:p>
            <a:pPr algn="ctr" fontAlgn="auto">
              <a:spcBef>
                <a:spcPts val="0"/>
              </a:spcBef>
              <a:spcAft>
                <a:spcPts val="0"/>
              </a:spcAft>
              <a:defRPr/>
            </a:pPr>
            <a:r>
              <a:rPr lang="tr-TR" sz="3200" b="1" kern="0" dirty="0">
                <a:ln w="11430"/>
                <a:solidFill>
                  <a:srgbClr val="FF0000"/>
                </a:solidFill>
                <a:effectLst>
                  <a:outerShdw blurRad="50800" dist="39000" dir="5460000" algn="tl">
                    <a:srgbClr val="000000">
                      <a:alpha val="38000"/>
                    </a:srgbClr>
                  </a:outerShdw>
                </a:effectLst>
                <a:latin typeface="Arial"/>
              </a:rPr>
              <a:t>ORMAN VE SU İŞLERİ BAKANLIĞI</a:t>
            </a:r>
          </a:p>
        </p:txBody>
      </p:sp>
      <p:sp>
        <p:nvSpPr>
          <p:cNvPr id="8" name="1 Başlık"/>
          <p:cNvSpPr txBox="1">
            <a:spLocks/>
          </p:cNvSpPr>
          <p:nvPr/>
        </p:nvSpPr>
        <p:spPr bwMode="auto">
          <a:xfrm>
            <a:off x="542693" y="4581128"/>
            <a:ext cx="8229600" cy="365125"/>
          </a:xfrm>
          <a:prstGeom prst="rect">
            <a:avLst/>
          </a:prstGeom>
          <a:noFill/>
          <a:ln w="9525">
            <a:noFill/>
            <a:miter lim="800000"/>
            <a:headEnd/>
            <a:tailEnd/>
          </a:ln>
        </p:spPr>
        <p:txBody>
          <a:bodyPr anchor="ctr"/>
          <a:lstStyle/>
          <a:p>
            <a:pPr algn="ctr" eaLnBrk="0" hangingPunct="0">
              <a:defRPr/>
            </a:pPr>
            <a:endParaRPr lang="tr-TR" sz="3200" b="1" dirty="0"/>
          </a:p>
          <a:p>
            <a:pPr algn="ctr" eaLnBrk="0" hangingPunct="0">
              <a:defRPr/>
            </a:pPr>
            <a:endParaRPr lang="tr-TR" sz="3200" b="1" dirty="0"/>
          </a:p>
          <a:p>
            <a:pPr algn="ctr" eaLnBrk="0" hangingPunct="0">
              <a:defRPr/>
            </a:pPr>
            <a:endParaRPr lang="tr-TR" sz="3200" b="1" dirty="0"/>
          </a:p>
          <a:p>
            <a:pPr algn="ctr" eaLnBrk="0" hangingPunct="0">
              <a:defRPr/>
            </a:pPr>
            <a:endParaRPr lang="tr-TR" sz="3200" b="1" dirty="0">
              <a:latin typeface="Arial" pitchFamily="34" charset="0"/>
              <a:cs typeface="Arial" pitchFamily="34" charset="0"/>
            </a:endParaRPr>
          </a:p>
          <a:p>
            <a:pPr algn="ctr" eaLnBrk="0" hangingPunct="0">
              <a:defRPr/>
            </a:pPr>
            <a:r>
              <a:rPr lang="tr-TR" sz="3200" b="1" dirty="0" smtClean="0">
                <a:solidFill>
                  <a:srgbClr val="0000FF"/>
                </a:solidFill>
                <a:latin typeface="+mj-lt"/>
                <a:ea typeface="+mj-ea"/>
                <a:cs typeface="Arial" pitchFamily="34" charset="0"/>
              </a:rPr>
              <a:t>İzleme Dairesi Başkanlığı</a:t>
            </a:r>
          </a:p>
          <a:p>
            <a:pPr algn="ctr" eaLnBrk="0" hangingPunct="0">
              <a:defRPr/>
            </a:pPr>
            <a:r>
              <a:rPr lang="tr-TR" sz="3200" b="1" dirty="0" smtClean="0">
                <a:solidFill>
                  <a:srgbClr val="0000FF"/>
                </a:solidFill>
                <a:latin typeface="+mj-lt"/>
                <a:ea typeface="+mj-ea"/>
                <a:cs typeface="Arial" pitchFamily="34" charset="0"/>
              </a:rPr>
              <a:t>Laboratuvarlar Şube Müdürlüğü</a:t>
            </a:r>
          </a:p>
          <a:p>
            <a:pPr algn="ctr" eaLnBrk="0" hangingPunct="0">
              <a:defRPr/>
            </a:pPr>
            <a:r>
              <a:rPr lang="tr-TR" sz="3200" b="1" dirty="0" smtClean="0">
                <a:solidFill>
                  <a:srgbClr val="00B050"/>
                </a:solidFill>
                <a:latin typeface="+mj-lt"/>
                <a:ea typeface="+mj-ea"/>
                <a:cs typeface="+mj-cs"/>
              </a:rPr>
              <a:t>GENEL MÜDÜRLÜK MAKAMI</a:t>
            </a:r>
          </a:p>
          <a:p>
            <a:pPr algn="ctr" eaLnBrk="0" hangingPunct="0">
              <a:defRPr/>
            </a:pPr>
            <a:r>
              <a:rPr lang="tr-TR" sz="3200" b="1" dirty="0" smtClean="0">
                <a:solidFill>
                  <a:srgbClr val="00B050"/>
                </a:solidFill>
                <a:latin typeface="+mj-lt"/>
                <a:ea typeface="+mj-ea"/>
                <a:cs typeface="+mj-cs"/>
              </a:rPr>
              <a:t>Haziran 2013</a:t>
            </a:r>
            <a:r>
              <a:rPr lang="tr-TR" sz="3200" b="1" dirty="0">
                <a:latin typeface="+mj-lt"/>
                <a:ea typeface="+mj-ea"/>
                <a:cs typeface="+mj-cs"/>
              </a:rPr>
              <a:t/>
            </a:r>
            <a:br>
              <a:rPr lang="tr-TR" sz="3200" b="1" dirty="0">
                <a:latin typeface="+mj-lt"/>
                <a:ea typeface="+mj-ea"/>
                <a:cs typeface="+mj-cs"/>
              </a:rPr>
            </a:br>
            <a:endParaRPr lang="tr-TR" sz="3200" b="1" dirty="0">
              <a:latin typeface="+mj-lt"/>
              <a:ea typeface="+mj-ea"/>
              <a:cs typeface="+mj-cs"/>
            </a:endParaRPr>
          </a:p>
        </p:txBody>
      </p:sp>
      <p:sp>
        <p:nvSpPr>
          <p:cNvPr id="6149" name="6 Dikdörtgen"/>
          <p:cNvSpPr>
            <a:spLocks noChangeArrowheads="1"/>
          </p:cNvSpPr>
          <p:nvPr/>
        </p:nvSpPr>
        <p:spPr bwMode="auto">
          <a:xfrm>
            <a:off x="971550" y="2720975"/>
            <a:ext cx="7129463" cy="923925"/>
          </a:xfrm>
          <a:prstGeom prst="rect">
            <a:avLst/>
          </a:prstGeom>
          <a:noFill/>
          <a:ln w="9525">
            <a:noFill/>
            <a:miter lim="800000"/>
            <a:headEnd/>
            <a:tailEnd/>
          </a:ln>
        </p:spPr>
        <p:txBody>
          <a:bodyPr>
            <a:spAutoFit/>
          </a:bodyPr>
          <a:lstStyle/>
          <a:p>
            <a:pPr algn="ctr"/>
            <a:endParaRPr lang="tr-TR" b="1"/>
          </a:p>
          <a:p>
            <a:pPr algn="ctr"/>
            <a:endParaRPr lang="tr-TR" b="1"/>
          </a:p>
          <a:p>
            <a:pPr algn="ctr"/>
            <a:endParaRPr lang="tr-TR" b="1"/>
          </a:p>
        </p:txBody>
      </p:sp>
      <p:pic>
        <p:nvPicPr>
          <p:cNvPr id="9" name="Picture 3" descr="C:\Users\edoganay\Documents\Alınan Dosyalarım\Logo şeffaf(1).png"/>
          <p:cNvPicPr>
            <a:picLocks noChangeAspect="1" noChangeArrowheads="1"/>
          </p:cNvPicPr>
          <p:nvPr/>
        </p:nvPicPr>
        <p:blipFill>
          <a:blip r:embed="rId3" cstate="print"/>
          <a:srcRect/>
          <a:stretch>
            <a:fillRect/>
          </a:stretch>
        </p:blipFill>
        <p:spPr bwMode="auto">
          <a:xfrm>
            <a:off x="8228448" y="0"/>
            <a:ext cx="915552" cy="871200"/>
          </a:xfrm>
          <a:prstGeom prst="rect">
            <a:avLst/>
          </a:prstGeom>
          <a:noFill/>
        </p:spPr>
      </p:pic>
      <p:pic>
        <p:nvPicPr>
          <p:cNvPr id="10" name="Picture 3" descr="C:\Users\edoganay\Documents\Alınan Dosyalarım\Logo şeffaf(1).png"/>
          <p:cNvPicPr>
            <a:picLocks noChangeAspect="1" noChangeArrowheads="1"/>
          </p:cNvPicPr>
          <p:nvPr/>
        </p:nvPicPr>
        <p:blipFill>
          <a:blip r:embed="rId3" cstate="print"/>
          <a:srcRect/>
          <a:stretch>
            <a:fillRect/>
          </a:stretch>
        </p:blipFill>
        <p:spPr bwMode="auto">
          <a:xfrm>
            <a:off x="3635896" y="2708920"/>
            <a:ext cx="2043194" cy="1944216"/>
          </a:xfrm>
          <a:prstGeom prst="rect">
            <a:avLst/>
          </a:prstGeom>
          <a:noFill/>
        </p:spPr>
      </p:pic>
      <p:sp>
        <p:nvSpPr>
          <p:cNvPr id="2" name="Metin kutusu 1"/>
          <p:cNvSpPr txBox="1"/>
          <p:nvPr/>
        </p:nvSpPr>
        <p:spPr>
          <a:xfrm>
            <a:off x="1115616" y="1412776"/>
            <a:ext cx="7570608" cy="1077218"/>
          </a:xfrm>
          <a:prstGeom prst="rect">
            <a:avLst/>
          </a:prstGeom>
          <a:noFill/>
        </p:spPr>
        <p:txBody>
          <a:bodyPr wrap="square" rtlCol="0">
            <a:spAutoFit/>
          </a:bodyPr>
          <a:lstStyle/>
          <a:p>
            <a:pPr algn="ctr"/>
            <a:r>
              <a:rPr lang="tr-TR" sz="3200" b="1" dirty="0">
                <a:solidFill>
                  <a:srgbClr val="0000FF"/>
                </a:solidFill>
                <a:latin typeface="+mj-lt"/>
                <a:ea typeface="+mj-ea"/>
                <a:cs typeface="Arial" pitchFamily="34" charset="0"/>
              </a:rPr>
              <a:t>YÜZEYSEL SULAR VE YERALTI SULARININ İZLENMESİNE DAİR YÖNETMELİK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6498" name="Picture 2" descr="C:\Users\suzunalioglu\Desktop\Resim1.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4" name="19 Başlık"/>
          <p:cNvSpPr>
            <a:spLocks noGrp="1"/>
          </p:cNvSpPr>
          <p:nvPr>
            <p:ph type="ctrTitle"/>
          </p:nvPr>
        </p:nvSpPr>
        <p:spPr>
          <a:xfrm>
            <a:off x="899592" y="2111950"/>
            <a:ext cx="9793088" cy="2308324"/>
          </a:xfrm>
          <a:solidFill>
            <a:schemeClr val="tx2">
              <a:lumMod val="60000"/>
              <a:lumOff val="40000"/>
              <a:alpha val="72000"/>
            </a:schemeClr>
          </a:solidFill>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a:extLst/>
        </p:spPr>
        <p:txBody>
          <a:bodyPr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lvl="1" algn="ctr" rtl="0">
              <a:defRPr/>
            </a:pPr>
            <a:r>
              <a:rPr lang="tr-TR" sz="3600" b="1" dirty="0" smtClean="0">
                <a:solidFill>
                  <a:srgbClr val="FF0000"/>
                </a:solidFill>
              </a:rPr>
              <a:t/>
            </a:r>
            <a:br>
              <a:rPr lang="tr-TR" sz="3600" b="1" dirty="0" smtClean="0">
                <a:solidFill>
                  <a:srgbClr val="FF0000"/>
                </a:solidFill>
              </a:rPr>
            </a:br>
            <a:r>
              <a:rPr lang="tr-TR" sz="3600" b="1" dirty="0">
                <a:solidFill>
                  <a:srgbClr val="FF0000"/>
                </a:solidFill>
              </a:rPr>
              <a:t>YÜZEYSEL SULAR VE YERALTI SULARININ İZLENMESİNE DAİR </a:t>
            </a:r>
            <a:r>
              <a:rPr lang="tr-TR" sz="3600" b="1" dirty="0" smtClean="0">
                <a:solidFill>
                  <a:srgbClr val="FF0000"/>
                </a:solidFill>
              </a:rPr>
              <a:t>YÖNETMELİK</a:t>
            </a:r>
            <a:br>
              <a:rPr lang="tr-TR" sz="3600" b="1" dirty="0" smtClean="0">
                <a:solidFill>
                  <a:srgbClr val="FF0000"/>
                </a:solidFill>
              </a:rPr>
            </a:br>
            <a:endParaRPr lang="tr-TR" sz="3600" spc="50" dirty="0">
              <a:ln w="11430"/>
              <a:solidFill>
                <a:srgbClr val="FF0000"/>
              </a:solidFill>
              <a:effectLst>
                <a:outerShdw blurRad="76200" dist="50800" dir="5400000" algn="tl" rotWithShape="0">
                  <a:srgbClr val="000000">
                    <a:alpha val="65000"/>
                  </a:srgbClr>
                </a:outerShdw>
              </a:effectLst>
            </a:endParaRPr>
          </a:p>
        </p:txBody>
      </p:sp>
      <p:pic>
        <p:nvPicPr>
          <p:cNvPr id="5" name="Picture 3" descr="C:\Users\edoganay\Documents\Alınan Dosyalarım\Logo şeffaf(1).png"/>
          <p:cNvPicPr>
            <a:picLocks noChangeAspect="1" noChangeArrowheads="1"/>
          </p:cNvPicPr>
          <p:nvPr/>
        </p:nvPicPr>
        <p:blipFill>
          <a:blip r:embed="rId3" cstate="print"/>
          <a:srcRect/>
          <a:stretch>
            <a:fillRect/>
          </a:stretch>
        </p:blipFill>
        <p:spPr bwMode="auto">
          <a:xfrm>
            <a:off x="8228448" y="0"/>
            <a:ext cx="915552" cy="871200"/>
          </a:xfrm>
          <a:prstGeom prst="rect">
            <a:avLst/>
          </a:prstGeom>
          <a:noFill/>
        </p:spPr>
      </p:pic>
    </p:spTree>
    <p:extLst>
      <p:ext uri="{BB962C8B-B14F-4D97-AF65-F5344CB8AC3E}">
        <p14:creationId xmlns:p14="http://schemas.microsoft.com/office/powerpoint/2010/main" val="40720679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7522" name="Picture 2" descr="C:\Users\suzunalioglu\Desktop\Resim1.jpg"/>
          <p:cNvPicPr>
            <a:picLocks noChangeAspect="1" noChangeArrowheads="1"/>
          </p:cNvPicPr>
          <p:nvPr/>
        </p:nvPicPr>
        <p:blipFill>
          <a:blip r:embed="rId2" cstate="print"/>
          <a:srcRect/>
          <a:stretch>
            <a:fillRect/>
          </a:stretch>
        </p:blipFill>
        <p:spPr bwMode="auto">
          <a:xfrm>
            <a:off x="0" y="-98137"/>
            <a:ext cx="9144000" cy="6858000"/>
          </a:xfrm>
          <a:prstGeom prst="rect">
            <a:avLst/>
          </a:prstGeom>
          <a:noFill/>
        </p:spPr>
      </p:pic>
      <p:pic>
        <p:nvPicPr>
          <p:cNvPr id="8" name="Picture 3" descr="C:\Users\edoganay\Documents\Alınan Dosyalarım\Logo şeffaf(1).png"/>
          <p:cNvPicPr>
            <a:picLocks noChangeAspect="1" noChangeArrowheads="1"/>
          </p:cNvPicPr>
          <p:nvPr/>
        </p:nvPicPr>
        <p:blipFill>
          <a:blip r:embed="rId3" cstate="print"/>
          <a:srcRect/>
          <a:stretch>
            <a:fillRect/>
          </a:stretch>
        </p:blipFill>
        <p:spPr bwMode="auto">
          <a:xfrm>
            <a:off x="8228448" y="0"/>
            <a:ext cx="915552" cy="871200"/>
          </a:xfrm>
          <a:prstGeom prst="rect">
            <a:avLst/>
          </a:prstGeom>
          <a:noFill/>
        </p:spPr>
      </p:pic>
      <p:sp>
        <p:nvSpPr>
          <p:cNvPr id="6" name="5 Dikdörtgen"/>
          <p:cNvSpPr/>
          <p:nvPr/>
        </p:nvSpPr>
        <p:spPr>
          <a:xfrm>
            <a:off x="395536" y="1128801"/>
            <a:ext cx="8496944" cy="5016758"/>
          </a:xfrm>
          <a:prstGeom prst="rect">
            <a:avLst/>
          </a:prstGeom>
        </p:spPr>
        <p:txBody>
          <a:bodyPr wrap="square">
            <a:spAutoFit/>
          </a:bodyPr>
          <a:lstStyle/>
          <a:p>
            <a:pPr lvl="1" indent="-457200" algn="just">
              <a:spcAft>
                <a:spcPts val="1200"/>
              </a:spcAft>
              <a:buFont typeface="Wingdings" pitchFamily="2" charset="2"/>
              <a:buChar char="§"/>
            </a:pPr>
            <a:r>
              <a:rPr lang="tr-TR" sz="3200" b="1" dirty="0" smtClean="0">
                <a:solidFill>
                  <a:srgbClr val="0000CC"/>
                </a:solidFill>
              </a:rPr>
              <a:t>Ülke </a:t>
            </a:r>
            <a:r>
              <a:rPr lang="tr-TR" sz="3200" b="1" dirty="0">
                <a:solidFill>
                  <a:srgbClr val="0000CC"/>
                </a:solidFill>
              </a:rPr>
              <a:t>genelindeki bütün yüzeysel sular ve yeraltı sularının miktar, kalite ve </a:t>
            </a:r>
            <a:r>
              <a:rPr lang="tr-TR" sz="3200" b="1" dirty="0" err="1">
                <a:solidFill>
                  <a:srgbClr val="0000CC"/>
                </a:solidFill>
              </a:rPr>
              <a:t>hidromorfolojik</a:t>
            </a:r>
            <a:r>
              <a:rPr lang="tr-TR" sz="3200" b="1" dirty="0">
                <a:solidFill>
                  <a:srgbClr val="0000CC"/>
                </a:solidFill>
              </a:rPr>
              <a:t> unsurlar bakımından mevcut durumunun ortaya konulması, suların ekosistem bütünlüğünü esas alan bir yaklaşımla izlenmesi, izlemede standardizasyonun ve izleme yapan kurum ve kuruluşlar arasında koordinasyonun sağlanmasına yönelik usul ve esasları belirlemektir.</a:t>
            </a:r>
          </a:p>
        </p:txBody>
      </p:sp>
      <p:sp>
        <p:nvSpPr>
          <p:cNvPr id="9" name="19 Başlık"/>
          <p:cNvSpPr txBox="1">
            <a:spLocks/>
          </p:cNvSpPr>
          <p:nvPr/>
        </p:nvSpPr>
        <p:spPr bwMode="auto">
          <a:xfrm>
            <a:off x="827584" y="23718"/>
            <a:ext cx="8229600" cy="707886"/>
          </a:xfrm>
          <a:prstGeom prst="rect">
            <a:avLst/>
          </a:prstGeom>
          <a:noFill/>
          <a:ln w="9525">
            <a:noFill/>
            <a:miter lim="800000"/>
            <a:headEnd/>
            <a:tailEnd/>
          </a:ln>
        </p:spPr>
        <p:txBody>
          <a:bodyPr anchor="ct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tr-TR" sz="2800" dirty="0" smtClean="0"/>
              <a:t> </a:t>
            </a:r>
            <a:r>
              <a:rPr lang="tr-TR" sz="4000" b="1" dirty="0" smtClean="0">
                <a:solidFill>
                  <a:srgbClr val="FF3300"/>
                </a:solidFill>
                <a:latin typeface="Arial" pitchFamily="34" charset="0"/>
                <a:ea typeface="+mj-ea"/>
                <a:cs typeface="Arial" pitchFamily="34" charset="0"/>
              </a:rPr>
              <a:t>MAKSAT</a:t>
            </a:r>
          </a:p>
        </p:txBody>
      </p:sp>
    </p:spTree>
    <p:extLst>
      <p:ext uri="{BB962C8B-B14F-4D97-AF65-F5344CB8AC3E}">
        <p14:creationId xmlns:p14="http://schemas.microsoft.com/office/powerpoint/2010/main" val="17312979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7522" name="Picture 2" descr="C:\Users\suzunalioglu\Desktop\Resim1.jpg"/>
          <p:cNvPicPr>
            <a:picLocks noChangeAspect="1" noChangeArrowheads="1"/>
          </p:cNvPicPr>
          <p:nvPr/>
        </p:nvPicPr>
        <p:blipFill>
          <a:blip r:embed="rId2" cstate="print"/>
          <a:srcRect/>
          <a:stretch>
            <a:fillRect/>
          </a:stretch>
        </p:blipFill>
        <p:spPr bwMode="auto">
          <a:xfrm>
            <a:off x="0" y="-98137"/>
            <a:ext cx="9144000" cy="6858000"/>
          </a:xfrm>
          <a:prstGeom prst="rect">
            <a:avLst/>
          </a:prstGeom>
          <a:noFill/>
        </p:spPr>
      </p:pic>
      <p:pic>
        <p:nvPicPr>
          <p:cNvPr id="8" name="Picture 3" descr="C:\Users\edoganay\Documents\Alınan Dosyalarım\Logo şeffaf(1).png"/>
          <p:cNvPicPr>
            <a:picLocks noChangeAspect="1" noChangeArrowheads="1"/>
          </p:cNvPicPr>
          <p:nvPr/>
        </p:nvPicPr>
        <p:blipFill>
          <a:blip r:embed="rId3" cstate="print"/>
          <a:srcRect/>
          <a:stretch>
            <a:fillRect/>
          </a:stretch>
        </p:blipFill>
        <p:spPr bwMode="auto">
          <a:xfrm>
            <a:off x="8228448" y="0"/>
            <a:ext cx="915552" cy="871200"/>
          </a:xfrm>
          <a:prstGeom prst="rect">
            <a:avLst/>
          </a:prstGeom>
          <a:noFill/>
        </p:spPr>
      </p:pic>
      <p:sp>
        <p:nvSpPr>
          <p:cNvPr id="6" name="5 Dikdörtgen"/>
          <p:cNvSpPr/>
          <p:nvPr/>
        </p:nvSpPr>
        <p:spPr>
          <a:xfrm>
            <a:off x="395536" y="944136"/>
            <a:ext cx="8496944" cy="5509200"/>
          </a:xfrm>
          <a:prstGeom prst="rect">
            <a:avLst/>
          </a:prstGeom>
        </p:spPr>
        <p:txBody>
          <a:bodyPr wrap="square">
            <a:spAutoFit/>
          </a:bodyPr>
          <a:lstStyle/>
          <a:p>
            <a:pPr marL="457200" indent="-457200" algn="just">
              <a:buFont typeface="Wingdings" pitchFamily="2" charset="2"/>
              <a:buChar char="ü"/>
            </a:pPr>
            <a:r>
              <a:rPr lang="tr-TR" sz="3200" b="1" dirty="0" smtClean="0">
                <a:solidFill>
                  <a:srgbClr val="0000CC"/>
                </a:solidFill>
              </a:rPr>
              <a:t>Jeotermal </a:t>
            </a:r>
            <a:r>
              <a:rPr lang="tr-TR" sz="3200" b="1" dirty="0">
                <a:solidFill>
                  <a:srgbClr val="0000CC"/>
                </a:solidFill>
              </a:rPr>
              <a:t>kaynaklar ve deniz suları hariç, </a:t>
            </a:r>
            <a:endParaRPr lang="tr-TR" sz="3200" b="1" dirty="0" smtClean="0">
              <a:solidFill>
                <a:srgbClr val="0000CC"/>
              </a:solidFill>
            </a:endParaRPr>
          </a:p>
          <a:p>
            <a:pPr marL="457200" indent="-457200" algn="just">
              <a:buFont typeface="Wingdings" pitchFamily="2" charset="2"/>
              <a:buChar char="ü"/>
            </a:pPr>
            <a:r>
              <a:rPr lang="tr-TR" sz="3200" b="1" dirty="0" smtClean="0">
                <a:solidFill>
                  <a:srgbClr val="0000CC"/>
                </a:solidFill>
              </a:rPr>
              <a:t>Kıyı </a:t>
            </a:r>
            <a:r>
              <a:rPr lang="tr-TR" sz="3200" b="1" dirty="0">
                <a:solidFill>
                  <a:srgbClr val="0000CC"/>
                </a:solidFill>
              </a:rPr>
              <a:t>çizgisinden bir deniz mili (1852 metre) mesafeye kadar olan kıyı </a:t>
            </a:r>
            <a:r>
              <a:rPr lang="tr-TR" sz="3200" b="1" dirty="0" smtClean="0">
                <a:solidFill>
                  <a:srgbClr val="0000CC"/>
                </a:solidFill>
              </a:rPr>
              <a:t>suları</a:t>
            </a:r>
          </a:p>
          <a:p>
            <a:pPr marL="457200" indent="-457200" algn="just">
              <a:buFont typeface="Wingdings" pitchFamily="2" charset="2"/>
              <a:buChar char="ü"/>
            </a:pPr>
            <a:r>
              <a:rPr lang="tr-TR" sz="3200" b="1" dirty="0" smtClean="0">
                <a:solidFill>
                  <a:srgbClr val="0000CC"/>
                </a:solidFill>
              </a:rPr>
              <a:t>Kıta </a:t>
            </a:r>
            <a:r>
              <a:rPr lang="tr-TR" sz="3200" b="1" dirty="0">
                <a:solidFill>
                  <a:srgbClr val="0000CC"/>
                </a:solidFill>
              </a:rPr>
              <a:t>içi yüzeysel, yeraltı, geçiş ve doğal mineralli </a:t>
            </a:r>
            <a:endParaRPr lang="tr-TR" sz="3200" b="1" dirty="0" smtClean="0">
              <a:solidFill>
                <a:srgbClr val="0000CC"/>
              </a:solidFill>
            </a:endParaRPr>
          </a:p>
          <a:p>
            <a:pPr algn="just">
              <a:tabLst>
                <a:tab pos="442913" algn="l"/>
              </a:tabLst>
            </a:pPr>
            <a:r>
              <a:rPr lang="tr-TR" sz="3200" b="1" dirty="0">
                <a:solidFill>
                  <a:srgbClr val="0000CC"/>
                </a:solidFill>
              </a:rPr>
              <a:t>	</a:t>
            </a:r>
            <a:r>
              <a:rPr lang="tr-TR" sz="3200" b="1" dirty="0" smtClean="0">
                <a:solidFill>
                  <a:srgbClr val="0000CC"/>
                </a:solidFill>
              </a:rPr>
              <a:t>suların </a:t>
            </a:r>
            <a:r>
              <a:rPr lang="tr-TR" sz="3200" b="1" dirty="0">
                <a:solidFill>
                  <a:srgbClr val="0000CC"/>
                </a:solidFill>
              </a:rPr>
              <a:t>izlenmesine ilişkin hususları </a:t>
            </a:r>
            <a:r>
              <a:rPr lang="tr-TR" sz="3200" b="1" dirty="0" smtClean="0">
                <a:solidFill>
                  <a:srgbClr val="FF0000"/>
                </a:solidFill>
              </a:rPr>
              <a:t>kapsar</a:t>
            </a:r>
            <a:r>
              <a:rPr lang="tr-TR" sz="3200" b="1" dirty="0" smtClean="0">
                <a:solidFill>
                  <a:srgbClr val="0000CC"/>
                </a:solidFill>
              </a:rPr>
              <a:t>.</a:t>
            </a:r>
          </a:p>
          <a:p>
            <a:pPr marL="457200" indent="-457200" algn="just">
              <a:buFont typeface="Wingdings" pitchFamily="2" charset="2"/>
              <a:buChar char="§"/>
            </a:pPr>
            <a:endParaRPr lang="tr-TR" sz="3200" b="1" dirty="0" smtClean="0">
              <a:solidFill>
                <a:srgbClr val="0000CC"/>
              </a:solidFill>
            </a:endParaRPr>
          </a:p>
          <a:p>
            <a:pPr marL="457200" indent="-457200" algn="just">
              <a:buFont typeface="Calibri" pitchFamily="34" charset="0"/>
              <a:buChar char="Ҳ"/>
            </a:pPr>
            <a:r>
              <a:rPr lang="tr-TR" sz="3200" b="1" dirty="0" smtClean="0">
                <a:solidFill>
                  <a:srgbClr val="0000CC"/>
                </a:solidFill>
              </a:rPr>
              <a:t>Yönetmelikte </a:t>
            </a:r>
            <a:r>
              <a:rPr lang="tr-TR" sz="3200" b="1" dirty="0">
                <a:solidFill>
                  <a:srgbClr val="0000CC"/>
                </a:solidFill>
              </a:rPr>
              <a:t>bulunmayan ancak kurumların kendi görev ve yetkileri kapsamında yapmaları gereken gözlem ve ölçümler, </a:t>
            </a:r>
            <a:r>
              <a:rPr lang="tr-TR" sz="3200" b="1" dirty="0" smtClean="0">
                <a:solidFill>
                  <a:srgbClr val="0000CC"/>
                </a:solidFill>
              </a:rPr>
              <a:t>Yönetmeliğe </a:t>
            </a:r>
            <a:r>
              <a:rPr lang="tr-TR" sz="3200" b="1" dirty="0">
                <a:solidFill>
                  <a:srgbClr val="FF0000"/>
                </a:solidFill>
              </a:rPr>
              <a:t>tabi değildir.  </a:t>
            </a:r>
          </a:p>
        </p:txBody>
      </p:sp>
      <p:sp>
        <p:nvSpPr>
          <p:cNvPr id="9" name="19 Başlık"/>
          <p:cNvSpPr txBox="1">
            <a:spLocks/>
          </p:cNvSpPr>
          <p:nvPr/>
        </p:nvSpPr>
        <p:spPr bwMode="auto">
          <a:xfrm>
            <a:off x="827584" y="23718"/>
            <a:ext cx="8229600" cy="707886"/>
          </a:xfrm>
          <a:prstGeom prst="rect">
            <a:avLst/>
          </a:prstGeom>
          <a:noFill/>
          <a:ln w="9525">
            <a:noFill/>
            <a:miter lim="800000"/>
            <a:headEnd/>
            <a:tailEnd/>
          </a:ln>
        </p:spPr>
        <p:txBody>
          <a:bodyPr anchor="ct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tr-TR" sz="4000" dirty="0" smtClean="0"/>
              <a:t> </a:t>
            </a:r>
            <a:r>
              <a:rPr lang="tr-TR" sz="4000" b="1" dirty="0" smtClean="0">
                <a:solidFill>
                  <a:srgbClr val="FF3300"/>
                </a:solidFill>
                <a:latin typeface="Arial" pitchFamily="34" charset="0"/>
                <a:ea typeface="+mj-ea"/>
                <a:cs typeface="Arial" pitchFamily="34" charset="0"/>
              </a:rPr>
              <a:t>KAPSAM</a:t>
            </a:r>
          </a:p>
        </p:txBody>
      </p:sp>
    </p:spTree>
    <p:extLst>
      <p:ext uri="{BB962C8B-B14F-4D97-AF65-F5344CB8AC3E}">
        <p14:creationId xmlns:p14="http://schemas.microsoft.com/office/powerpoint/2010/main" val="38776454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7522" name="Picture 2" descr="C:\Users\suzunalioglu\Desktop\Resim1.jpg"/>
          <p:cNvPicPr>
            <a:picLocks noChangeAspect="1" noChangeArrowheads="1"/>
          </p:cNvPicPr>
          <p:nvPr/>
        </p:nvPicPr>
        <p:blipFill>
          <a:blip r:embed="rId2" cstate="print"/>
          <a:srcRect/>
          <a:stretch>
            <a:fillRect/>
          </a:stretch>
        </p:blipFill>
        <p:spPr bwMode="auto">
          <a:xfrm>
            <a:off x="0" y="-98137"/>
            <a:ext cx="9144000" cy="6858000"/>
          </a:xfrm>
          <a:prstGeom prst="rect">
            <a:avLst/>
          </a:prstGeom>
          <a:noFill/>
        </p:spPr>
      </p:pic>
      <p:pic>
        <p:nvPicPr>
          <p:cNvPr id="8" name="Picture 3" descr="C:\Users\edoganay\Documents\Alınan Dosyalarım\Logo şeffaf(1).png"/>
          <p:cNvPicPr>
            <a:picLocks noChangeAspect="1" noChangeArrowheads="1"/>
          </p:cNvPicPr>
          <p:nvPr/>
        </p:nvPicPr>
        <p:blipFill>
          <a:blip r:embed="rId3" cstate="print"/>
          <a:srcRect/>
          <a:stretch>
            <a:fillRect/>
          </a:stretch>
        </p:blipFill>
        <p:spPr bwMode="auto">
          <a:xfrm>
            <a:off x="8228448" y="0"/>
            <a:ext cx="915552" cy="871200"/>
          </a:xfrm>
          <a:prstGeom prst="rect">
            <a:avLst/>
          </a:prstGeom>
          <a:noFill/>
        </p:spPr>
      </p:pic>
      <p:sp>
        <p:nvSpPr>
          <p:cNvPr id="6" name="5 Dikdörtgen"/>
          <p:cNvSpPr/>
          <p:nvPr/>
        </p:nvSpPr>
        <p:spPr>
          <a:xfrm>
            <a:off x="395536" y="944136"/>
            <a:ext cx="8496944" cy="4524315"/>
          </a:xfrm>
          <a:prstGeom prst="rect">
            <a:avLst/>
          </a:prstGeom>
        </p:spPr>
        <p:txBody>
          <a:bodyPr wrap="square">
            <a:spAutoFit/>
          </a:bodyPr>
          <a:lstStyle/>
          <a:p>
            <a:pPr marL="457200" indent="-457200" algn="just">
              <a:buFont typeface="Wingdings" pitchFamily="2" charset="2"/>
              <a:buChar char="q"/>
            </a:pPr>
            <a:r>
              <a:rPr lang="tr-TR" sz="3200" b="1" dirty="0">
                <a:solidFill>
                  <a:srgbClr val="0000CC"/>
                </a:solidFill>
              </a:rPr>
              <a:t>Yüzeysel sular ve yeraltı sularının mevcut miktar ve kalitesini, miktar ve kalitedeki doğal kaynaklı uzun dönemli değişimler ile insani faaliyetlerden kaynaklanan değişimleri, kazalardan kaynaklanan kirliliğin boyutlarını ve etkilerini, çevresel hedefin karşılanamaması halinde sebeplerini, referans şartları ve tedbirler programlarının etkinliğini belirlemek maksadıyla izleme yapılması, </a:t>
            </a:r>
          </a:p>
        </p:txBody>
      </p:sp>
      <p:sp>
        <p:nvSpPr>
          <p:cNvPr id="9" name="19 Başlık"/>
          <p:cNvSpPr txBox="1">
            <a:spLocks/>
          </p:cNvSpPr>
          <p:nvPr/>
        </p:nvSpPr>
        <p:spPr bwMode="auto">
          <a:xfrm>
            <a:off x="827584" y="23718"/>
            <a:ext cx="8229600" cy="707886"/>
          </a:xfrm>
          <a:prstGeom prst="rect">
            <a:avLst/>
          </a:prstGeom>
          <a:noFill/>
          <a:ln w="9525">
            <a:noFill/>
            <a:miter lim="800000"/>
            <a:headEnd/>
            <a:tailEnd/>
          </a:ln>
        </p:spPr>
        <p:txBody>
          <a:bodyPr anchor="ct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tr-TR" sz="4000" dirty="0" smtClean="0"/>
              <a:t> </a:t>
            </a:r>
            <a:r>
              <a:rPr lang="tr-TR" sz="4000" b="1" dirty="0" smtClean="0">
                <a:solidFill>
                  <a:srgbClr val="FF3300"/>
                </a:solidFill>
                <a:latin typeface="Arial" pitchFamily="34" charset="0"/>
                <a:ea typeface="+mj-ea"/>
                <a:cs typeface="Arial" pitchFamily="34" charset="0"/>
              </a:rPr>
              <a:t>ESASLAR</a:t>
            </a:r>
          </a:p>
        </p:txBody>
      </p:sp>
    </p:spTree>
    <p:extLst>
      <p:ext uri="{BB962C8B-B14F-4D97-AF65-F5344CB8AC3E}">
        <p14:creationId xmlns:p14="http://schemas.microsoft.com/office/powerpoint/2010/main" val="17752150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7522" name="Picture 2" descr="C:\Users\suzunalioglu\Desktop\Resim1.jpg"/>
          <p:cNvPicPr>
            <a:picLocks noChangeAspect="1" noChangeArrowheads="1"/>
          </p:cNvPicPr>
          <p:nvPr/>
        </p:nvPicPr>
        <p:blipFill>
          <a:blip r:embed="rId2" cstate="print"/>
          <a:srcRect/>
          <a:stretch>
            <a:fillRect/>
          </a:stretch>
        </p:blipFill>
        <p:spPr bwMode="auto">
          <a:xfrm>
            <a:off x="0" y="-98137"/>
            <a:ext cx="9144000" cy="6858000"/>
          </a:xfrm>
          <a:prstGeom prst="rect">
            <a:avLst/>
          </a:prstGeom>
          <a:noFill/>
        </p:spPr>
      </p:pic>
      <p:pic>
        <p:nvPicPr>
          <p:cNvPr id="8" name="Picture 3" descr="C:\Users\edoganay\Documents\Alınan Dosyalarım\Logo şeffaf(1).png"/>
          <p:cNvPicPr>
            <a:picLocks noChangeAspect="1" noChangeArrowheads="1"/>
          </p:cNvPicPr>
          <p:nvPr/>
        </p:nvPicPr>
        <p:blipFill>
          <a:blip r:embed="rId3" cstate="print"/>
          <a:srcRect/>
          <a:stretch>
            <a:fillRect/>
          </a:stretch>
        </p:blipFill>
        <p:spPr bwMode="auto">
          <a:xfrm>
            <a:off x="8228448" y="0"/>
            <a:ext cx="915552" cy="871200"/>
          </a:xfrm>
          <a:prstGeom prst="rect">
            <a:avLst/>
          </a:prstGeom>
          <a:noFill/>
        </p:spPr>
      </p:pic>
      <p:sp>
        <p:nvSpPr>
          <p:cNvPr id="6" name="5 Dikdörtgen"/>
          <p:cNvSpPr/>
          <p:nvPr/>
        </p:nvSpPr>
        <p:spPr>
          <a:xfrm>
            <a:off x="395536" y="1125319"/>
            <a:ext cx="8661648" cy="4031873"/>
          </a:xfrm>
          <a:prstGeom prst="rect">
            <a:avLst/>
          </a:prstGeom>
        </p:spPr>
        <p:txBody>
          <a:bodyPr wrap="square">
            <a:spAutoFit/>
          </a:bodyPr>
          <a:lstStyle/>
          <a:p>
            <a:pPr marL="457200" indent="-457200" algn="just">
              <a:buFont typeface="Wingdings" pitchFamily="2" charset="2"/>
              <a:buChar char="q"/>
            </a:pPr>
            <a:r>
              <a:rPr lang="tr-TR" sz="3200" b="1" dirty="0" smtClean="0">
                <a:solidFill>
                  <a:srgbClr val="0000CC"/>
                </a:solidFill>
              </a:rPr>
              <a:t>Koruma </a:t>
            </a:r>
            <a:r>
              <a:rPr lang="tr-TR" sz="3200" b="1" dirty="0">
                <a:solidFill>
                  <a:srgbClr val="0000CC"/>
                </a:solidFill>
              </a:rPr>
              <a:t>bölgelerine münhasır izleme faaliyetlerinin gerçekleştirilmesi, </a:t>
            </a:r>
          </a:p>
          <a:p>
            <a:pPr marL="457200" indent="-457200" algn="just">
              <a:buFont typeface="Wingdings" pitchFamily="2" charset="2"/>
              <a:buChar char="q"/>
            </a:pPr>
            <a:r>
              <a:rPr lang="tr-TR" sz="3200" b="1" dirty="0" smtClean="0">
                <a:solidFill>
                  <a:srgbClr val="0000CC"/>
                </a:solidFill>
              </a:rPr>
              <a:t>Havzalardaki </a:t>
            </a:r>
            <a:r>
              <a:rPr lang="tr-TR" sz="3200" b="1" dirty="0">
                <a:solidFill>
                  <a:srgbClr val="0000CC"/>
                </a:solidFill>
              </a:rPr>
              <a:t>baskı ve etkiler ile mevcut su kalitesi göz önünde bulundurularak operasyonel, genel maksatlı ve gerekli olan durumlarda araştırmacı izlemeyi de içerecek şekilde izleme programlarının oluşturularak Ulusal İzleme Ağının kurulması, </a:t>
            </a:r>
            <a:endParaRPr lang="tr-TR" sz="3200" b="1" dirty="0" smtClean="0">
              <a:solidFill>
                <a:srgbClr val="0000CC"/>
              </a:solidFill>
            </a:endParaRPr>
          </a:p>
        </p:txBody>
      </p:sp>
      <p:sp>
        <p:nvSpPr>
          <p:cNvPr id="9" name="19 Başlık"/>
          <p:cNvSpPr txBox="1">
            <a:spLocks/>
          </p:cNvSpPr>
          <p:nvPr/>
        </p:nvSpPr>
        <p:spPr bwMode="auto">
          <a:xfrm>
            <a:off x="827584" y="23718"/>
            <a:ext cx="8229600" cy="707886"/>
          </a:xfrm>
          <a:prstGeom prst="rect">
            <a:avLst/>
          </a:prstGeom>
          <a:noFill/>
          <a:ln w="9525">
            <a:noFill/>
            <a:miter lim="800000"/>
            <a:headEnd/>
            <a:tailEnd/>
          </a:ln>
        </p:spPr>
        <p:txBody>
          <a:bodyPr anchor="ct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tr-TR" sz="4000" dirty="0" smtClean="0"/>
              <a:t> </a:t>
            </a:r>
            <a:r>
              <a:rPr lang="tr-TR" sz="4000" b="1" dirty="0" smtClean="0">
                <a:solidFill>
                  <a:srgbClr val="FF3300"/>
                </a:solidFill>
                <a:latin typeface="Arial" pitchFamily="34" charset="0"/>
                <a:ea typeface="+mj-ea"/>
                <a:cs typeface="Arial" pitchFamily="34" charset="0"/>
              </a:rPr>
              <a:t>ESASLAR</a:t>
            </a:r>
          </a:p>
        </p:txBody>
      </p:sp>
    </p:spTree>
    <p:extLst>
      <p:ext uri="{BB962C8B-B14F-4D97-AF65-F5344CB8AC3E}">
        <p14:creationId xmlns:p14="http://schemas.microsoft.com/office/powerpoint/2010/main" val="3431857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7522" name="Picture 2" descr="C:\Users\suzunalioglu\Desktop\Resim1.jpg"/>
          <p:cNvPicPr>
            <a:picLocks noChangeAspect="1" noChangeArrowheads="1"/>
          </p:cNvPicPr>
          <p:nvPr/>
        </p:nvPicPr>
        <p:blipFill>
          <a:blip r:embed="rId2" cstate="print"/>
          <a:srcRect/>
          <a:stretch>
            <a:fillRect/>
          </a:stretch>
        </p:blipFill>
        <p:spPr bwMode="auto">
          <a:xfrm>
            <a:off x="0" y="-98137"/>
            <a:ext cx="9144000" cy="6858000"/>
          </a:xfrm>
          <a:prstGeom prst="rect">
            <a:avLst/>
          </a:prstGeom>
          <a:noFill/>
        </p:spPr>
      </p:pic>
      <p:pic>
        <p:nvPicPr>
          <p:cNvPr id="8" name="Picture 3" descr="C:\Users\edoganay\Documents\Alınan Dosyalarım\Logo şeffaf(1).png"/>
          <p:cNvPicPr>
            <a:picLocks noChangeAspect="1" noChangeArrowheads="1"/>
          </p:cNvPicPr>
          <p:nvPr/>
        </p:nvPicPr>
        <p:blipFill>
          <a:blip r:embed="rId3" cstate="print"/>
          <a:srcRect/>
          <a:stretch>
            <a:fillRect/>
          </a:stretch>
        </p:blipFill>
        <p:spPr bwMode="auto">
          <a:xfrm>
            <a:off x="8228448" y="0"/>
            <a:ext cx="915552" cy="871200"/>
          </a:xfrm>
          <a:prstGeom prst="rect">
            <a:avLst/>
          </a:prstGeom>
          <a:noFill/>
        </p:spPr>
      </p:pic>
      <p:sp>
        <p:nvSpPr>
          <p:cNvPr id="6" name="5 Dikdörtgen"/>
          <p:cNvSpPr/>
          <p:nvPr/>
        </p:nvSpPr>
        <p:spPr>
          <a:xfrm>
            <a:off x="395536" y="908720"/>
            <a:ext cx="8661648" cy="5016758"/>
          </a:xfrm>
          <a:prstGeom prst="rect">
            <a:avLst/>
          </a:prstGeom>
        </p:spPr>
        <p:txBody>
          <a:bodyPr wrap="square">
            <a:spAutoFit/>
          </a:bodyPr>
          <a:lstStyle/>
          <a:p>
            <a:pPr marL="457200" indent="-457200" algn="just">
              <a:buFont typeface="Wingdings" pitchFamily="2" charset="2"/>
              <a:buChar char="q"/>
            </a:pPr>
            <a:r>
              <a:rPr lang="tr-TR" sz="3200" b="1" dirty="0">
                <a:solidFill>
                  <a:srgbClr val="0000CC"/>
                </a:solidFill>
              </a:rPr>
              <a:t>Su kalitesi ve miktarı izlemesi yapan her kurum ve kuruluşun kendi görev ve yetkileri çerçevesinde bu Yönetmelik esaslarına göre izleme yapması, </a:t>
            </a:r>
            <a:endParaRPr lang="tr-TR" sz="3200" b="1" dirty="0" smtClean="0">
              <a:solidFill>
                <a:srgbClr val="0000CC"/>
              </a:solidFill>
            </a:endParaRPr>
          </a:p>
          <a:p>
            <a:pPr marL="457200" indent="-457200" algn="just">
              <a:buFont typeface="Wingdings" pitchFamily="2" charset="2"/>
              <a:buChar char="q"/>
            </a:pPr>
            <a:r>
              <a:rPr lang="tr-TR" sz="3200" b="1" dirty="0" smtClean="0">
                <a:solidFill>
                  <a:srgbClr val="0000CC"/>
                </a:solidFill>
              </a:rPr>
              <a:t>Su </a:t>
            </a:r>
            <a:r>
              <a:rPr lang="tr-TR" sz="3200" b="1" dirty="0">
                <a:solidFill>
                  <a:srgbClr val="0000CC"/>
                </a:solidFill>
              </a:rPr>
              <a:t>kalite ve miktarının izlenmesi sonucunda elde edilen verilerin Su Bilgi Sistemine aktarılması ve ilgili resmi kurum ve kuruluşlarla bedelsiz paylaşılması,</a:t>
            </a:r>
          </a:p>
          <a:p>
            <a:pPr marL="457200" indent="-457200" algn="just">
              <a:buFont typeface="Wingdings" pitchFamily="2" charset="2"/>
              <a:buChar char="q"/>
            </a:pPr>
            <a:r>
              <a:rPr lang="tr-TR" sz="3200" b="1" dirty="0" err="1" smtClean="0">
                <a:solidFill>
                  <a:srgbClr val="0000CC"/>
                </a:solidFill>
              </a:rPr>
              <a:t>Sınıraşan</a:t>
            </a:r>
            <a:r>
              <a:rPr lang="tr-TR" sz="3200" b="1" dirty="0" smtClean="0">
                <a:solidFill>
                  <a:srgbClr val="0000CC"/>
                </a:solidFill>
              </a:rPr>
              <a:t> </a:t>
            </a:r>
            <a:r>
              <a:rPr lang="tr-TR" sz="3200" b="1" dirty="0">
                <a:solidFill>
                  <a:srgbClr val="0000CC"/>
                </a:solidFill>
              </a:rPr>
              <a:t>sular konusunda veri paylaşımının Bakanlık inisiyatifinde olması, </a:t>
            </a:r>
          </a:p>
        </p:txBody>
      </p:sp>
      <p:sp>
        <p:nvSpPr>
          <p:cNvPr id="9" name="19 Başlık"/>
          <p:cNvSpPr txBox="1">
            <a:spLocks/>
          </p:cNvSpPr>
          <p:nvPr/>
        </p:nvSpPr>
        <p:spPr bwMode="auto">
          <a:xfrm>
            <a:off x="827584" y="23718"/>
            <a:ext cx="8229600" cy="707886"/>
          </a:xfrm>
          <a:prstGeom prst="rect">
            <a:avLst/>
          </a:prstGeom>
          <a:noFill/>
          <a:ln w="9525">
            <a:noFill/>
            <a:miter lim="800000"/>
            <a:headEnd/>
            <a:tailEnd/>
          </a:ln>
        </p:spPr>
        <p:txBody>
          <a:bodyPr anchor="ct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tr-TR" sz="4000" dirty="0" smtClean="0"/>
              <a:t> </a:t>
            </a:r>
            <a:r>
              <a:rPr lang="tr-TR" sz="4000" b="1" dirty="0" smtClean="0">
                <a:solidFill>
                  <a:srgbClr val="FF3300"/>
                </a:solidFill>
                <a:latin typeface="Arial" pitchFamily="34" charset="0"/>
                <a:ea typeface="+mj-ea"/>
                <a:cs typeface="Arial" pitchFamily="34" charset="0"/>
              </a:rPr>
              <a:t>ESASLAR</a:t>
            </a:r>
          </a:p>
        </p:txBody>
      </p:sp>
    </p:spTree>
    <p:extLst>
      <p:ext uri="{BB962C8B-B14F-4D97-AF65-F5344CB8AC3E}">
        <p14:creationId xmlns:p14="http://schemas.microsoft.com/office/powerpoint/2010/main" val="36123494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7522" name="Picture 2" descr="C:\Users\suzunalioglu\Desktop\Resim1.jpg"/>
          <p:cNvPicPr>
            <a:picLocks noChangeAspect="1" noChangeArrowheads="1"/>
          </p:cNvPicPr>
          <p:nvPr/>
        </p:nvPicPr>
        <p:blipFill>
          <a:blip r:embed="rId2" cstate="print"/>
          <a:srcRect/>
          <a:stretch>
            <a:fillRect/>
          </a:stretch>
        </p:blipFill>
        <p:spPr bwMode="auto">
          <a:xfrm>
            <a:off x="0" y="-98137"/>
            <a:ext cx="9144000" cy="6858000"/>
          </a:xfrm>
          <a:prstGeom prst="rect">
            <a:avLst/>
          </a:prstGeom>
          <a:noFill/>
        </p:spPr>
      </p:pic>
      <p:pic>
        <p:nvPicPr>
          <p:cNvPr id="8" name="Picture 3" descr="C:\Users\edoganay\Documents\Alınan Dosyalarım\Logo şeffaf(1).png"/>
          <p:cNvPicPr>
            <a:picLocks noChangeAspect="1" noChangeArrowheads="1"/>
          </p:cNvPicPr>
          <p:nvPr/>
        </p:nvPicPr>
        <p:blipFill>
          <a:blip r:embed="rId3" cstate="print"/>
          <a:srcRect/>
          <a:stretch>
            <a:fillRect/>
          </a:stretch>
        </p:blipFill>
        <p:spPr bwMode="auto">
          <a:xfrm>
            <a:off x="8228448" y="0"/>
            <a:ext cx="915552" cy="871200"/>
          </a:xfrm>
          <a:prstGeom prst="rect">
            <a:avLst/>
          </a:prstGeom>
          <a:noFill/>
        </p:spPr>
      </p:pic>
      <p:sp>
        <p:nvSpPr>
          <p:cNvPr id="6" name="5 Dikdörtgen"/>
          <p:cNvSpPr/>
          <p:nvPr/>
        </p:nvSpPr>
        <p:spPr>
          <a:xfrm>
            <a:off x="395536" y="908720"/>
            <a:ext cx="8496944" cy="5016758"/>
          </a:xfrm>
          <a:prstGeom prst="rect">
            <a:avLst/>
          </a:prstGeom>
        </p:spPr>
        <p:txBody>
          <a:bodyPr wrap="square">
            <a:spAutoFit/>
          </a:bodyPr>
          <a:lstStyle/>
          <a:p>
            <a:pPr marL="457200" indent="-457200" algn="just">
              <a:buFont typeface="Wingdings" pitchFamily="2" charset="2"/>
              <a:buChar char="q"/>
            </a:pPr>
            <a:r>
              <a:rPr lang="tr-TR" sz="3200" b="1" dirty="0" smtClean="0">
                <a:solidFill>
                  <a:srgbClr val="0000CC"/>
                </a:solidFill>
              </a:rPr>
              <a:t>İzlemede </a:t>
            </a:r>
            <a:r>
              <a:rPr lang="tr-TR" sz="3200" b="1" dirty="0">
                <a:solidFill>
                  <a:srgbClr val="0000CC"/>
                </a:solidFill>
              </a:rPr>
              <a:t>standardizasyonun sağlanması</a:t>
            </a:r>
            <a:r>
              <a:rPr lang="tr-TR" sz="3200" b="1" dirty="0" smtClean="0">
                <a:solidFill>
                  <a:srgbClr val="0000CC"/>
                </a:solidFill>
              </a:rPr>
              <a:t>,</a:t>
            </a:r>
          </a:p>
          <a:p>
            <a:pPr marL="457200" indent="-457200" algn="just">
              <a:buFont typeface="Wingdings" pitchFamily="2" charset="2"/>
              <a:buChar char="q"/>
            </a:pPr>
            <a:r>
              <a:rPr lang="tr-TR" sz="3200" b="1" dirty="0" smtClean="0">
                <a:solidFill>
                  <a:srgbClr val="0000CC"/>
                </a:solidFill>
              </a:rPr>
              <a:t>İzleme </a:t>
            </a:r>
            <a:r>
              <a:rPr lang="tr-TR" sz="3200" b="1" dirty="0">
                <a:solidFill>
                  <a:srgbClr val="0000CC"/>
                </a:solidFill>
              </a:rPr>
              <a:t>noktalarının belirlenmesinde su kütlelerinin, tipolojilerinin, referans şartların, baskı ve etkilerin dikkate alınması,  </a:t>
            </a:r>
          </a:p>
          <a:p>
            <a:pPr marL="457200" indent="-457200" algn="just">
              <a:buFont typeface="Wingdings" pitchFamily="2" charset="2"/>
              <a:buChar char="q"/>
            </a:pPr>
            <a:r>
              <a:rPr lang="tr-TR" sz="3200" b="1" dirty="0" smtClean="0">
                <a:solidFill>
                  <a:srgbClr val="0000CC"/>
                </a:solidFill>
              </a:rPr>
              <a:t>İzleme </a:t>
            </a:r>
            <a:r>
              <a:rPr lang="tr-TR" sz="3200" b="1" dirty="0">
                <a:solidFill>
                  <a:srgbClr val="0000CC"/>
                </a:solidFill>
              </a:rPr>
              <a:t>noktalarının ve izlenecek parametrelerin belirlenmesinde mükerrerliğin önlenmesi, </a:t>
            </a:r>
            <a:endParaRPr lang="tr-TR" sz="3200" b="1" dirty="0" smtClean="0">
              <a:solidFill>
                <a:srgbClr val="0000CC"/>
              </a:solidFill>
            </a:endParaRPr>
          </a:p>
          <a:p>
            <a:pPr algn="just"/>
            <a:endParaRPr lang="tr-TR" sz="3200" b="1" dirty="0" smtClean="0">
              <a:solidFill>
                <a:srgbClr val="0000CC"/>
              </a:solidFill>
            </a:endParaRPr>
          </a:p>
          <a:p>
            <a:pPr algn="just"/>
            <a:r>
              <a:rPr lang="tr-TR" sz="3200" b="1" dirty="0">
                <a:solidFill>
                  <a:srgbClr val="0000CC"/>
                </a:solidFill>
              </a:rPr>
              <a:t>e</a:t>
            </a:r>
            <a:r>
              <a:rPr lang="tr-TR" sz="3200" b="1" dirty="0" smtClean="0">
                <a:solidFill>
                  <a:srgbClr val="0000CC"/>
                </a:solidFill>
              </a:rPr>
              <a:t>sastır.</a:t>
            </a:r>
            <a:endParaRPr lang="tr-TR" sz="3200" b="1" dirty="0">
              <a:solidFill>
                <a:srgbClr val="0000CC"/>
              </a:solidFill>
            </a:endParaRPr>
          </a:p>
          <a:p>
            <a:pPr marL="457200" indent="-457200" algn="just">
              <a:buFont typeface="Wingdings" pitchFamily="2" charset="2"/>
              <a:buChar char="q"/>
            </a:pPr>
            <a:endParaRPr lang="tr-TR" sz="3200" b="1" dirty="0">
              <a:solidFill>
                <a:srgbClr val="0000CC"/>
              </a:solidFill>
            </a:endParaRPr>
          </a:p>
        </p:txBody>
      </p:sp>
      <p:sp>
        <p:nvSpPr>
          <p:cNvPr id="9" name="19 Başlık"/>
          <p:cNvSpPr txBox="1">
            <a:spLocks/>
          </p:cNvSpPr>
          <p:nvPr/>
        </p:nvSpPr>
        <p:spPr bwMode="auto">
          <a:xfrm>
            <a:off x="827584" y="23718"/>
            <a:ext cx="8229600" cy="707886"/>
          </a:xfrm>
          <a:prstGeom prst="rect">
            <a:avLst/>
          </a:prstGeom>
          <a:noFill/>
          <a:ln w="9525">
            <a:noFill/>
            <a:miter lim="800000"/>
            <a:headEnd/>
            <a:tailEnd/>
          </a:ln>
        </p:spPr>
        <p:txBody>
          <a:bodyPr anchor="ct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tr-TR" sz="4000" dirty="0" smtClean="0"/>
              <a:t> </a:t>
            </a:r>
            <a:r>
              <a:rPr lang="tr-TR" sz="4000" b="1" dirty="0" smtClean="0">
                <a:solidFill>
                  <a:srgbClr val="FF3300"/>
                </a:solidFill>
                <a:latin typeface="Arial" pitchFamily="34" charset="0"/>
                <a:ea typeface="+mj-ea"/>
                <a:cs typeface="Arial" pitchFamily="34" charset="0"/>
              </a:rPr>
              <a:t>ESASLAR</a:t>
            </a:r>
          </a:p>
        </p:txBody>
      </p:sp>
    </p:spTree>
    <p:extLst>
      <p:ext uri="{BB962C8B-B14F-4D97-AF65-F5344CB8AC3E}">
        <p14:creationId xmlns:p14="http://schemas.microsoft.com/office/powerpoint/2010/main" val="13073418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7522" name="Picture 2" descr="C:\Users\suzunalioglu\Desktop\Resim1.jpg"/>
          <p:cNvPicPr>
            <a:picLocks noChangeAspect="1" noChangeArrowheads="1"/>
          </p:cNvPicPr>
          <p:nvPr/>
        </p:nvPicPr>
        <p:blipFill>
          <a:blip r:embed="rId2" cstate="print"/>
          <a:srcRect/>
          <a:stretch>
            <a:fillRect/>
          </a:stretch>
        </p:blipFill>
        <p:spPr bwMode="auto">
          <a:xfrm>
            <a:off x="0" y="-98137"/>
            <a:ext cx="9144000" cy="6858000"/>
          </a:xfrm>
          <a:prstGeom prst="rect">
            <a:avLst/>
          </a:prstGeom>
          <a:noFill/>
        </p:spPr>
      </p:pic>
      <p:pic>
        <p:nvPicPr>
          <p:cNvPr id="8" name="Picture 3" descr="C:\Users\edoganay\Documents\Alınan Dosyalarım\Logo şeffaf(1).png"/>
          <p:cNvPicPr>
            <a:picLocks noChangeAspect="1" noChangeArrowheads="1"/>
          </p:cNvPicPr>
          <p:nvPr/>
        </p:nvPicPr>
        <p:blipFill>
          <a:blip r:embed="rId3" cstate="print"/>
          <a:srcRect/>
          <a:stretch>
            <a:fillRect/>
          </a:stretch>
        </p:blipFill>
        <p:spPr bwMode="auto">
          <a:xfrm>
            <a:off x="8228448" y="0"/>
            <a:ext cx="915552" cy="871200"/>
          </a:xfrm>
          <a:prstGeom prst="rect">
            <a:avLst/>
          </a:prstGeom>
          <a:noFill/>
        </p:spPr>
      </p:pic>
      <p:sp>
        <p:nvSpPr>
          <p:cNvPr id="6" name="5 Dikdörtgen"/>
          <p:cNvSpPr/>
          <p:nvPr/>
        </p:nvSpPr>
        <p:spPr>
          <a:xfrm>
            <a:off x="395536" y="1160160"/>
            <a:ext cx="8496944" cy="5509200"/>
          </a:xfrm>
          <a:prstGeom prst="rect">
            <a:avLst/>
          </a:prstGeom>
        </p:spPr>
        <p:txBody>
          <a:bodyPr wrap="square">
            <a:spAutoFit/>
          </a:bodyPr>
          <a:lstStyle/>
          <a:p>
            <a:pPr marL="514350" indent="-514350" algn="just">
              <a:buFont typeface="+mj-lt"/>
              <a:buAutoNum type="arabicPeriod"/>
            </a:pPr>
            <a:r>
              <a:rPr lang="tr-TR" sz="3200" b="1" dirty="0">
                <a:solidFill>
                  <a:srgbClr val="0000CC"/>
                </a:solidFill>
              </a:rPr>
              <a:t>Maksat, Kapsam, Dayanak, Tanımlar ve Esaslar </a:t>
            </a:r>
          </a:p>
          <a:p>
            <a:pPr marL="514350" indent="-514350" algn="just">
              <a:buFont typeface="+mj-lt"/>
              <a:buAutoNum type="arabicPeriod"/>
            </a:pPr>
            <a:r>
              <a:rPr lang="tr-TR" sz="3200" b="1" dirty="0">
                <a:solidFill>
                  <a:srgbClr val="0000CC"/>
                </a:solidFill>
              </a:rPr>
              <a:t>Su Kütlelerinin, Tipolojilerinin, Referans Şartların, Baskı-Etkilerin ve İzleme Noktalarının Belirlenmesi</a:t>
            </a:r>
          </a:p>
          <a:p>
            <a:pPr marL="514350" indent="-514350" algn="just">
              <a:buFont typeface="+mj-lt"/>
              <a:buAutoNum type="arabicPeriod"/>
            </a:pPr>
            <a:r>
              <a:rPr lang="tr-TR" sz="3200" b="1" dirty="0">
                <a:solidFill>
                  <a:srgbClr val="0000CC"/>
                </a:solidFill>
              </a:rPr>
              <a:t>Ulusal İzleme Ağı ve İzleme </a:t>
            </a:r>
            <a:r>
              <a:rPr lang="tr-TR" sz="3200" b="1" dirty="0" smtClean="0">
                <a:solidFill>
                  <a:srgbClr val="0000CC"/>
                </a:solidFill>
              </a:rPr>
              <a:t>Programları</a:t>
            </a:r>
          </a:p>
          <a:p>
            <a:pPr marL="514350" indent="-514350" algn="just">
              <a:buFont typeface="+mj-lt"/>
              <a:buAutoNum type="arabicPeriod"/>
            </a:pPr>
            <a:r>
              <a:rPr lang="tr-TR" sz="3200" b="1" dirty="0">
                <a:solidFill>
                  <a:srgbClr val="0000CC"/>
                </a:solidFill>
              </a:rPr>
              <a:t>Yüzeysel Suların İzlenmesi İle İlgili </a:t>
            </a:r>
            <a:r>
              <a:rPr lang="tr-TR" sz="3200" b="1" dirty="0" smtClean="0">
                <a:solidFill>
                  <a:srgbClr val="0000CC"/>
                </a:solidFill>
              </a:rPr>
              <a:t>Esaslar</a:t>
            </a:r>
          </a:p>
          <a:p>
            <a:pPr marL="514350" indent="-514350" algn="just">
              <a:buFont typeface="+mj-lt"/>
              <a:buAutoNum type="arabicPeriod"/>
            </a:pPr>
            <a:r>
              <a:rPr lang="tr-TR" sz="3200" b="1" dirty="0">
                <a:solidFill>
                  <a:srgbClr val="0000CC"/>
                </a:solidFill>
              </a:rPr>
              <a:t>Yeraltı Sularının İzlenmesi İle İlgili Esaslar</a:t>
            </a:r>
          </a:p>
          <a:p>
            <a:pPr marL="514350" indent="-514350" algn="just">
              <a:buFont typeface="+mj-lt"/>
              <a:buAutoNum type="arabicPeriod"/>
            </a:pPr>
            <a:endParaRPr lang="tr-TR" sz="3200" b="1" dirty="0">
              <a:solidFill>
                <a:srgbClr val="0000CC"/>
              </a:solidFill>
            </a:endParaRPr>
          </a:p>
          <a:p>
            <a:pPr algn="just"/>
            <a:endParaRPr lang="tr-TR" sz="3200" b="1" dirty="0">
              <a:solidFill>
                <a:srgbClr val="0000CC"/>
              </a:solidFill>
            </a:endParaRPr>
          </a:p>
          <a:p>
            <a:pPr marL="457200" indent="-457200" algn="just">
              <a:buFont typeface="Wingdings" pitchFamily="2" charset="2"/>
              <a:buChar char="q"/>
            </a:pPr>
            <a:endParaRPr lang="tr-TR" sz="3200" b="1" dirty="0">
              <a:solidFill>
                <a:srgbClr val="0000CC"/>
              </a:solidFill>
            </a:endParaRPr>
          </a:p>
        </p:txBody>
      </p:sp>
      <p:sp>
        <p:nvSpPr>
          <p:cNvPr id="9" name="19 Başlık"/>
          <p:cNvSpPr txBox="1">
            <a:spLocks/>
          </p:cNvSpPr>
          <p:nvPr/>
        </p:nvSpPr>
        <p:spPr bwMode="auto">
          <a:xfrm>
            <a:off x="827584" y="23718"/>
            <a:ext cx="8229600" cy="707886"/>
          </a:xfrm>
          <a:prstGeom prst="rect">
            <a:avLst/>
          </a:prstGeom>
          <a:noFill/>
          <a:ln w="9525">
            <a:noFill/>
            <a:miter lim="800000"/>
            <a:headEnd/>
            <a:tailEnd/>
          </a:ln>
        </p:spPr>
        <p:txBody>
          <a:bodyPr anchor="ct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tr-TR" sz="4000" dirty="0" smtClean="0"/>
              <a:t> </a:t>
            </a:r>
            <a:r>
              <a:rPr lang="tr-TR" sz="4000" b="1" dirty="0" smtClean="0">
                <a:solidFill>
                  <a:srgbClr val="FF3300"/>
                </a:solidFill>
                <a:latin typeface="Arial" pitchFamily="34" charset="0"/>
                <a:ea typeface="+mj-ea"/>
                <a:cs typeface="Arial" pitchFamily="34" charset="0"/>
              </a:rPr>
              <a:t>BÖLÜMLER</a:t>
            </a:r>
          </a:p>
        </p:txBody>
      </p:sp>
    </p:spTree>
    <p:extLst>
      <p:ext uri="{BB962C8B-B14F-4D97-AF65-F5344CB8AC3E}">
        <p14:creationId xmlns:p14="http://schemas.microsoft.com/office/powerpoint/2010/main" val="19154749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7522" name="Picture 2" descr="C:\Users\suzunalioglu\Desktop\Resim1.jpg"/>
          <p:cNvPicPr>
            <a:picLocks noChangeAspect="1" noChangeArrowheads="1"/>
          </p:cNvPicPr>
          <p:nvPr/>
        </p:nvPicPr>
        <p:blipFill>
          <a:blip r:embed="rId2" cstate="print"/>
          <a:srcRect/>
          <a:stretch>
            <a:fillRect/>
          </a:stretch>
        </p:blipFill>
        <p:spPr bwMode="auto">
          <a:xfrm>
            <a:off x="0" y="-98137"/>
            <a:ext cx="9144000" cy="6858000"/>
          </a:xfrm>
          <a:prstGeom prst="rect">
            <a:avLst/>
          </a:prstGeom>
          <a:noFill/>
        </p:spPr>
      </p:pic>
      <p:pic>
        <p:nvPicPr>
          <p:cNvPr id="8" name="Picture 3" descr="C:\Users\edoganay\Documents\Alınan Dosyalarım\Logo şeffaf(1).png"/>
          <p:cNvPicPr>
            <a:picLocks noChangeAspect="1" noChangeArrowheads="1"/>
          </p:cNvPicPr>
          <p:nvPr/>
        </p:nvPicPr>
        <p:blipFill>
          <a:blip r:embed="rId3" cstate="print"/>
          <a:srcRect/>
          <a:stretch>
            <a:fillRect/>
          </a:stretch>
        </p:blipFill>
        <p:spPr bwMode="auto">
          <a:xfrm>
            <a:off x="8228448" y="0"/>
            <a:ext cx="915552" cy="871200"/>
          </a:xfrm>
          <a:prstGeom prst="rect">
            <a:avLst/>
          </a:prstGeom>
          <a:noFill/>
        </p:spPr>
      </p:pic>
      <p:sp>
        <p:nvSpPr>
          <p:cNvPr id="6" name="5 Dikdörtgen"/>
          <p:cNvSpPr/>
          <p:nvPr/>
        </p:nvSpPr>
        <p:spPr>
          <a:xfrm>
            <a:off x="395536" y="908720"/>
            <a:ext cx="8496944" cy="6986528"/>
          </a:xfrm>
          <a:prstGeom prst="rect">
            <a:avLst/>
          </a:prstGeom>
        </p:spPr>
        <p:txBody>
          <a:bodyPr wrap="square">
            <a:spAutoFit/>
          </a:bodyPr>
          <a:lstStyle/>
          <a:p>
            <a:pPr marL="514350" indent="-514350" algn="just">
              <a:buFont typeface="+mj-lt"/>
              <a:buAutoNum type="arabicPeriod" startAt="6"/>
            </a:pPr>
            <a:r>
              <a:rPr lang="tr-TR" sz="3200" b="1" dirty="0">
                <a:solidFill>
                  <a:srgbClr val="0000CC"/>
                </a:solidFill>
              </a:rPr>
              <a:t>Koruma Bölgelerinin ve Hassas Alanların İzlenmesi İle İlgili Esaslar</a:t>
            </a:r>
          </a:p>
          <a:p>
            <a:pPr marL="514350" indent="-514350" algn="just">
              <a:buFont typeface="+mj-lt"/>
              <a:buAutoNum type="arabicPeriod" startAt="6"/>
            </a:pPr>
            <a:r>
              <a:rPr lang="tr-TR" sz="3200" b="1" dirty="0" smtClean="0">
                <a:solidFill>
                  <a:srgbClr val="0000CC"/>
                </a:solidFill>
              </a:rPr>
              <a:t>Biyolojik </a:t>
            </a:r>
            <a:r>
              <a:rPr lang="tr-TR" sz="3200" b="1" dirty="0">
                <a:solidFill>
                  <a:srgbClr val="0000CC"/>
                </a:solidFill>
              </a:rPr>
              <a:t>İzleme, Hidrolojik ve </a:t>
            </a:r>
            <a:r>
              <a:rPr lang="tr-TR" sz="3200" b="1" dirty="0" err="1">
                <a:solidFill>
                  <a:srgbClr val="0000CC"/>
                </a:solidFill>
              </a:rPr>
              <a:t>Hidromorfolojik</a:t>
            </a:r>
            <a:r>
              <a:rPr lang="tr-TR" sz="3200" b="1" dirty="0">
                <a:solidFill>
                  <a:srgbClr val="0000CC"/>
                </a:solidFill>
              </a:rPr>
              <a:t> İzleme ve Gerçek Zamanlı İzleme İle İlgili </a:t>
            </a:r>
            <a:r>
              <a:rPr lang="tr-TR" sz="3200" b="1" dirty="0" smtClean="0">
                <a:solidFill>
                  <a:srgbClr val="0000CC"/>
                </a:solidFill>
              </a:rPr>
              <a:t>Esaslar</a:t>
            </a:r>
          </a:p>
          <a:p>
            <a:pPr marL="514350" indent="-514350" algn="just">
              <a:buFont typeface="+mj-lt"/>
              <a:buAutoNum type="arabicPeriod" startAt="6"/>
            </a:pPr>
            <a:r>
              <a:rPr lang="tr-TR" sz="3200" b="1" dirty="0">
                <a:solidFill>
                  <a:srgbClr val="0000CC"/>
                </a:solidFill>
              </a:rPr>
              <a:t>Örnekleme, Ölçüm Metotları, Ölçüm Sonuçlarının </a:t>
            </a:r>
            <a:r>
              <a:rPr lang="tr-TR" sz="3200" b="1" dirty="0" smtClean="0">
                <a:solidFill>
                  <a:srgbClr val="0000CC"/>
                </a:solidFill>
              </a:rPr>
              <a:t>Değerlendirilmesi, Raporlama </a:t>
            </a:r>
            <a:r>
              <a:rPr lang="tr-TR" sz="3200" b="1" dirty="0">
                <a:solidFill>
                  <a:srgbClr val="0000CC"/>
                </a:solidFill>
              </a:rPr>
              <a:t>ve Standardizasyon ile İlgili </a:t>
            </a:r>
            <a:r>
              <a:rPr lang="tr-TR" sz="3200" b="1" dirty="0" smtClean="0">
                <a:solidFill>
                  <a:srgbClr val="0000CC"/>
                </a:solidFill>
              </a:rPr>
              <a:t>Esaslar</a:t>
            </a:r>
          </a:p>
          <a:p>
            <a:pPr marL="514350" indent="-514350" algn="just">
              <a:buFont typeface="+mj-lt"/>
              <a:buAutoNum type="arabicPeriod" startAt="6"/>
            </a:pPr>
            <a:r>
              <a:rPr lang="tr-TR" sz="3200" b="1" dirty="0">
                <a:solidFill>
                  <a:srgbClr val="0000CC"/>
                </a:solidFill>
              </a:rPr>
              <a:t>Çeşitli ve Son Hükümler</a:t>
            </a:r>
          </a:p>
          <a:p>
            <a:pPr marL="514350" indent="-514350" algn="just">
              <a:buFont typeface="+mj-lt"/>
              <a:buAutoNum type="arabicPeriod" startAt="6"/>
            </a:pPr>
            <a:endParaRPr lang="tr-TR" sz="3200" b="1" dirty="0">
              <a:solidFill>
                <a:srgbClr val="0000CC"/>
              </a:solidFill>
            </a:endParaRPr>
          </a:p>
          <a:p>
            <a:pPr marL="514350" indent="-514350" algn="just">
              <a:buFont typeface="+mj-lt"/>
              <a:buAutoNum type="arabicPeriod" startAt="6"/>
            </a:pPr>
            <a:endParaRPr lang="tr-TR" sz="3200" b="1" dirty="0">
              <a:solidFill>
                <a:srgbClr val="0000CC"/>
              </a:solidFill>
            </a:endParaRPr>
          </a:p>
          <a:p>
            <a:pPr marL="514350" indent="-514350" algn="just">
              <a:buFont typeface="+mj-lt"/>
              <a:buAutoNum type="arabicPeriod" startAt="6"/>
            </a:pPr>
            <a:endParaRPr lang="tr-TR" sz="3200" b="1" dirty="0">
              <a:solidFill>
                <a:srgbClr val="0000CC"/>
              </a:solidFill>
            </a:endParaRPr>
          </a:p>
          <a:p>
            <a:pPr algn="just"/>
            <a:endParaRPr lang="tr-TR" sz="3200" b="1" dirty="0">
              <a:solidFill>
                <a:srgbClr val="0000CC"/>
              </a:solidFill>
            </a:endParaRPr>
          </a:p>
          <a:p>
            <a:pPr marL="457200" indent="-457200" algn="just">
              <a:buFont typeface="Wingdings" pitchFamily="2" charset="2"/>
              <a:buChar char="q"/>
            </a:pPr>
            <a:endParaRPr lang="tr-TR" sz="3200" b="1" dirty="0">
              <a:solidFill>
                <a:srgbClr val="0000CC"/>
              </a:solidFill>
            </a:endParaRPr>
          </a:p>
        </p:txBody>
      </p:sp>
      <p:sp>
        <p:nvSpPr>
          <p:cNvPr id="9" name="19 Başlık"/>
          <p:cNvSpPr txBox="1">
            <a:spLocks/>
          </p:cNvSpPr>
          <p:nvPr/>
        </p:nvSpPr>
        <p:spPr bwMode="auto">
          <a:xfrm>
            <a:off x="827584" y="23718"/>
            <a:ext cx="8229600" cy="707886"/>
          </a:xfrm>
          <a:prstGeom prst="rect">
            <a:avLst/>
          </a:prstGeom>
          <a:noFill/>
          <a:ln w="9525">
            <a:noFill/>
            <a:miter lim="800000"/>
            <a:headEnd/>
            <a:tailEnd/>
          </a:ln>
        </p:spPr>
        <p:txBody>
          <a:bodyPr anchor="ct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tr-TR" sz="4000" dirty="0" smtClean="0"/>
              <a:t> </a:t>
            </a:r>
            <a:r>
              <a:rPr lang="tr-TR" sz="4000" b="1" dirty="0" smtClean="0">
                <a:solidFill>
                  <a:srgbClr val="FF3300"/>
                </a:solidFill>
                <a:latin typeface="Arial" pitchFamily="34" charset="0"/>
                <a:ea typeface="+mj-ea"/>
                <a:cs typeface="Arial" pitchFamily="34" charset="0"/>
              </a:rPr>
              <a:t>BÖLÜMLER</a:t>
            </a:r>
          </a:p>
        </p:txBody>
      </p:sp>
    </p:spTree>
    <p:extLst>
      <p:ext uri="{BB962C8B-B14F-4D97-AF65-F5344CB8AC3E}">
        <p14:creationId xmlns:p14="http://schemas.microsoft.com/office/powerpoint/2010/main" val="753689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7522" name="Picture 2" descr="C:\Users\suzunalioglu\Desktop\Resim1.jpg"/>
          <p:cNvPicPr>
            <a:picLocks noChangeAspect="1" noChangeArrowheads="1"/>
          </p:cNvPicPr>
          <p:nvPr/>
        </p:nvPicPr>
        <p:blipFill>
          <a:blip r:embed="rId2" cstate="print"/>
          <a:srcRect/>
          <a:stretch>
            <a:fillRect/>
          </a:stretch>
        </p:blipFill>
        <p:spPr bwMode="auto">
          <a:xfrm>
            <a:off x="0" y="-98137"/>
            <a:ext cx="9144000" cy="6858000"/>
          </a:xfrm>
          <a:prstGeom prst="rect">
            <a:avLst/>
          </a:prstGeom>
          <a:noFill/>
        </p:spPr>
      </p:pic>
      <p:pic>
        <p:nvPicPr>
          <p:cNvPr id="8" name="Picture 3" descr="C:\Users\edoganay\Documents\Alınan Dosyalarım\Logo şeffaf(1).png"/>
          <p:cNvPicPr>
            <a:picLocks noChangeAspect="1" noChangeArrowheads="1"/>
          </p:cNvPicPr>
          <p:nvPr/>
        </p:nvPicPr>
        <p:blipFill>
          <a:blip r:embed="rId3" cstate="print"/>
          <a:srcRect/>
          <a:stretch>
            <a:fillRect/>
          </a:stretch>
        </p:blipFill>
        <p:spPr bwMode="auto">
          <a:xfrm>
            <a:off x="8228448" y="0"/>
            <a:ext cx="915552" cy="871200"/>
          </a:xfrm>
          <a:prstGeom prst="rect">
            <a:avLst/>
          </a:prstGeom>
          <a:noFill/>
        </p:spPr>
      </p:pic>
      <p:sp>
        <p:nvSpPr>
          <p:cNvPr id="6" name="5 Dikdörtgen"/>
          <p:cNvSpPr/>
          <p:nvPr/>
        </p:nvSpPr>
        <p:spPr>
          <a:xfrm>
            <a:off x="395536" y="1053311"/>
            <a:ext cx="8496944" cy="4031873"/>
          </a:xfrm>
          <a:prstGeom prst="rect">
            <a:avLst/>
          </a:prstGeom>
        </p:spPr>
        <p:txBody>
          <a:bodyPr wrap="square">
            <a:spAutoFit/>
          </a:bodyPr>
          <a:lstStyle/>
          <a:p>
            <a:pPr marL="514350" indent="-514350" algn="just">
              <a:buFont typeface="Wingdings" pitchFamily="2" charset="2"/>
              <a:buChar char="Ø"/>
            </a:pPr>
            <a:r>
              <a:rPr lang="tr-TR" sz="3200" b="1" dirty="0" smtClean="0">
                <a:solidFill>
                  <a:srgbClr val="0000CC"/>
                </a:solidFill>
              </a:rPr>
              <a:t>Analiz parametreleri </a:t>
            </a:r>
            <a:r>
              <a:rPr lang="tr-TR" sz="3200" b="1" dirty="0">
                <a:solidFill>
                  <a:srgbClr val="0000CC"/>
                </a:solidFill>
              </a:rPr>
              <a:t>için uyum süresi </a:t>
            </a:r>
            <a:r>
              <a:rPr lang="tr-TR" sz="3200" b="1" dirty="0" smtClean="0">
                <a:solidFill>
                  <a:srgbClr val="0000CC"/>
                </a:solidFill>
              </a:rPr>
              <a:t>Yönetmelik </a:t>
            </a:r>
            <a:r>
              <a:rPr lang="tr-TR" sz="3200" b="1" dirty="0">
                <a:solidFill>
                  <a:srgbClr val="0000CC"/>
                </a:solidFill>
              </a:rPr>
              <a:t>yürürlüğe girdiği tarihten itibaren beş yıldır. </a:t>
            </a:r>
            <a:endParaRPr lang="tr-TR" sz="3200" b="1" dirty="0" smtClean="0">
              <a:solidFill>
                <a:srgbClr val="0000CC"/>
              </a:solidFill>
            </a:endParaRPr>
          </a:p>
          <a:p>
            <a:pPr marL="514350" indent="-514350" algn="just">
              <a:buFont typeface="Wingdings" pitchFamily="2" charset="2"/>
              <a:buChar char="Ø"/>
            </a:pPr>
            <a:r>
              <a:rPr lang="tr-TR" sz="3200" b="1" dirty="0" smtClean="0">
                <a:solidFill>
                  <a:srgbClr val="0000CC"/>
                </a:solidFill>
              </a:rPr>
              <a:t>Su </a:t>
            </a:r>
            <a:r>
              <a:rPr lang="tr-TR" sz="3200" b="1" dirty="0">
                <a:solidFill>
                  <a:srgbClr val="0000CC"/>
                </a:solidFill>
              </a:rPr>
              <a:t>kalitesi izleme çalışmaları yürüten ilgili kamu kurum ve kuruluşları, bu beş yıl içerisinde izleme alt yapısını oluşturarak, yüzeysel ve yeraltı su kütlelerinde izleme çalışmalarına başlar. </a:t>
            </a:r>
            <a:endParaRPr lang="tr-TR" sz="3200" b="1" dirty="0" smtClean="0">
              <a:solidFill>
                <a:srgbClr val="0000CC"/>
              </a:solidFill>
            </a:endParaRPr>
          </a:p>
        </p:txBody>
      </p:sp>
      <p:sp>
        <p:nvSpPr>
          <p:cNvPr id="9" name="19 Başlık"/>
          <p:cNvSpPr txBox="1">
            <a:spLocks/>
          </p:cNvSpPr>
          <p:nvPr/>
        </p:nvSpPr>
        <p:spPr bwMode="auto">
          <a:xfrm>
            <a:off x="827584" y="23718"/>
            <a:ext cx="8229600" cy="707886"/>
          </a:xfrm>
          <a:prstGeom prst="rect">
            <a:avLst/>
          </a:prstGeom>
          <a:noFill/>
          <a:ln w="9525">
            <a:noFill/>
            <a:miter lim="800000"/>
            <a:headEnd/>
            <a:tailEnd/>
          </a:ln>
        </p:spPr>
        <p:txBody>
          <a:bodyPr anchor="ct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tr-TR" sz="4000" dirty="0" smtClean="0"/>
              <a:t> </a:t>
            </a:r>
            <a:r>
              <a:rPr lang="tr-TR" sz="4000" b="1" dirty="0" smtClean="0">
                <a:solidFill>
                  <a:srgbClr val="FF3300"/>
                </a:solidFill>
                <a:latin typeface="Arial" pitchFamily="34" charset="0"/>
                <a:ea typeface="+mj-ea"/>
                <a:cs typeface="Arial" pitchFamily="34" charset="0"/>
              </a:rPr>
              <a:t>UYUM SÜRELERİ</a:t>
            </a:r>
          </a:p>
        </p:txBody>
      </p:sp>
    </p:spTree>
    <p:extLst>
      <p:ext uri="{BB962C8B-B14F-4D97-AF65-F5344CB8AC3E}">
        <p14:creationId xmlns:p14="http://schemas.microsoft.com/office/powerpoint/2010/main" val="26290623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6498" name="Picture 2" descr="C:\Users\suzunalioglu\Desktop\Resim1.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4" name="19 Başlık"/>
          <p:cNvSpPr>
            <a:spLocks noGrp="1"/>
          </p:cNvSpPr>
          <p:nvPr>
            <p:ph type="ctrTitle"/>
          </p:nvPr>
        </p:nvSpPr>
        <p:spPr>
          <a:xfrm>
            <a:off x="899592" y="1772816"/>
            <a:ext cx="9793088" cy="2000548"/>
          </a:xfrm>
          <a:solidFill>
            <a:schemeClr val="tx2">
              <a:lumMod val="60000"/>
              <a:lumOff val="40000"/>
              <a:alpha val="72000"/>
            </a:schemeClr>
          </a:solidFill>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a:extLst/>
        </p:spPr>
        <p:txBody>
          <a:bodyPr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eaLnBrk="1" fontAlgn="auto" hangingPunct="1">
              <a:spcBef>
                <a:spcPts val="0"/>
              </a:spcBef>
              <a:spcAft>
                <a:spcPts val="0"/>
              </a:spcAft>
              <a:defRPr/>
            </a:pPr>
            <a:r>
              <a:rPr lang="tr-TR" b="1" dirty="0">
                <a:solidFill>
                  <a:srgbClr val="FF0000"/>
                </a:solidFill>
              </a:rPr>
              <a:t/>
            </a:r>
            <a:br>
              <a:rPr lang="tr-TR" b="1" dirty="0">
                <a:solidFill>
                  <a:srgbClr val="FF0000"/>
                </a:solidFill>
              </a:rPr>
            </a:br>
            <a:r>
              <a:rPr lang="tr-TR" b="1" dirty="0">
                <a:solidFill>
                  <a:srgbClr val="FF0000"/>
                </a:solidFill>
              </a:rPr>
              <a:t>NEDEN </a:t>
            </a:r>
            <a:r>
              <a:rPr lang="tr-TR" b="1" dirty="0" smtClean="0">
                <a:solidFill>
                  <a:srgbClr val="FF0000"/>
                </a:solidFill>
              </a:rPr>
              <a:t>İZLEME YÖNETMELİĞİ ?</a:t>
            </a:r>
            <a:br>
              <a:rPr lang="tr-TR" b="1" dirty="0" smtClean="0">
                <a:solidFill>
                  <a:srgbClr val="FF0000"/>
                </a:solidFill>
              </a:rPr>
            </a:br>
            <a:endParaRPr lang="tr-TR" sz="3600" spc="50" dirty="0">
              <a:ln w="11430"/>
              <a:solidFill>
                <a:srgbClr val="FF0000"/>
              </a:solidFill>
              <a:effectLst>
                <a:outerShdw blurRad="76200" dist="50800" dir="5400000" algn="tl" rotWithShape="0">
                  <a:srgbClr val="000000">
                    <a:alpha val="65000"/>
                  </a:srgbClr>
                </a:outerShdw>
              </a:effectLst>
            </a:endParaRPr>
          </a:p>
        </p:txBody>
      </p:sp>
      <p:pic>
        <p:nvPicPr>
          <p:cNvPr id="5" name="Picture 3" descr="C:\Users\edoganay\Documents\Alınan Dosyalarım\Logo şeffaf(1).png"/>
          <p:cNvPicPr>
            <a:picLocks noChangeAspect="1" noChangeArrowheads="1"/>
          </p:cNvPicPr>
          <p:nvPr/>
        </p:nvPicPr>
        <p:blipFill>
          <a:blip r:embed="rId3" cstate="print"/>
          <a:srcRect/>
          <a:stretch>
            <a:fillRect/>
          </a:stretch>
        </p:blipFill>
        <p:spPr bwMode="auto">
          <a:xfrm>
            <a:off x="8228448" y="0"/>
            <a:ext cx="915552" cy="871200"/>
          </a:xfrm>
          <a:prstGeom prst="rect">
            <a:avLst/>
          </a:prstGeom>
          <a:noFill/>
        </p:spPr>
      </p:pic>
      <p:pic>
        <p:nvPicPr>
          <p:cNvPr id="1026" name="Picture 2" descr="C:\Program Files\Microsoft Office\MEDIA\CAGCAT10\j0300840.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15755" y="4365104"/>
            <a:ext cx="2493947" cy="210069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7522" name="Picture 2" descr="C:\Users\suzunalioglu\Desktop\Resim1.jpg"/>
          <p:cNvPicPr>
            <a:picLocks noChangeAspect="1" noChangeArrowheads="1"/>
          </p:cNvPicPr>
          <p:nvPr/>
        </p:nvPicPr>
        <p:blipFill>
          <a:blip r:embed="rId2" cstate="print"/>
          <a:srcRect/>
          <a:stretch>
            <a:fillRect/>
          </a:stretch>
        </p:blipFill>
        <p:spPr bwMode="auto">
          <a:xfrm>
            <a:off x="0" y="-98137"/>
            <a:ext cx="9144000" cy="6858000"/>
          </a:xfrm>
          <a:prstGeom prst="rect">
            <a:avLst/>
          </a:prstGeom>
          <a:noFill/>
        </p:spPr>
      </p:pic>
      <p:pic>
        <p:nvPicPr>
          <p:cNvPr id="8" name="Picture 3" descr="C:\Users\edoganay\Documents\Alınan Dosyalarım\Logo şeffaf(1).png"/>
          <p:cNvPicPr>
            <a:picLocks noChangeAspect="1" noChangeArrowheads="1"/>
          </p:cNvPicPr>
          <p:nvPr/>
        </p:nvPicPr>
        <p:blipFill>
          <a:blip r:embed="rId3" cstate="print"/>
          <a:srcRect/>
          <a:stretch>
            <a:fillRect/>
          </a:stretch>
        </p:blipFill>
        <p:spPr bwMode="auto">
          <a:xfrm>
            <a:off x="8228448" y="0"/>
            <a:ext cx="915552" cy="871200"/>
          </a:xfrm>
          <a:prstGeom prst="rect">
            <a:avLst/>
          </a:prstGeom>
          <a:noFill/>
        </p:spPr>
      </p:pic>
      <p:sp>
        <p:nvSpPr>
          <p:cNvPr id="6" name="5 Dikdörtgen"/>
          <p:cNvSpPr/>
          <p:nvPr/>
        </p:nvSpPr>
        <p:spPr>
          <a:xfrm>
            <a:off x="395536" y="1041698"/>
            <a:ext cx="8496944" cy="3539430"/>
          </a:xfrm>
          <a:prstGeom prst="rect">
            <a:avLst/>
          </a:prstGeom>
        </p:spPr>
        <p:txBody>
          <a:bodyPr wrap="square">
            <a:spAutoFit/>
          </a:bodyPr>
          <a:lstStyle/>
          <a:p>
            <a:pPr marL="514350" indent="-514350" algn="just">
              <a:buFont typeface="Wingdings" pitchFamily="2" charset="2"/>
              <a:buChar char="Ø"/>
            </a:pPr>
            <a:r>
              <a:rPr lang="tr-TR" sz="3200" b="1" dirty="0" smtClean="0">
                <a:solidFill>
                  <a:srgbClr val="0000CC"/>
                </a:solidFill>
              </a:rPr>
              <a:t>Biyolojik </a:t>
            </a:r>
            <a:r>
              <a:rPr lang="tr-TR" sz="3200" b="1" dirty="0">
                <a:solidFill>
                  <a:srgbClr val="0000CC"/>
                </a:solidFill>
              </a:rPr>
              <a:t>ve </a:t>
            </a:r>
            <a:r>
              <a:rPr lang="tr-TR" sz="3200" b="1" dirty="0" err="1">
                <a:solidFill>
                  <a:srgbClr val="0000CC"/>
                </a:solidFill>
              </a:rPr>
              <a:t>hidromorfolojik</a:t>
            </a:r>
            <a:r>
              <a:rPr lang="tr-TR" sz="3200" b="1" dirty="0">
                <a:solidFill>
                  <a:srgbClr val="0000CC"/>
                </a:solidFill>
              </a:rPr>
              <a:t> indeksler bu Yönetmeliğin yayımından itibaren sekiz yıl içerisinde </a:t>
            </a:r>
            <a:r>
              <a:rPr lang="tr-TR" sz="3200" b="1" dirty="0" smtClean="0">
                <a:solidFill>
                  <a:srgbClr val="0000CC"/>
                </a:solidFill>
              </a:rPr>
              <a:t>belirlenir.</a:t>
            </a:r>
          </a:p>
          <a:p>
            <a:pPr marL="514350" indent="-514350" algn="just">
              <a:buFont typeface="Wingdings" pitchFamily="2" charset="2"/>
              <a:buChar char="Ø"/>
            </a:pPr>
            <a:r>
              <a:rPr lang="tr-TR" sz="3200" b="1" dirty="0" smtClean="0">
                <a:solidFill>
                  <a:srgbClr val="0000CC"/>
                </a:solidFill>
              </a:rPr>
              <a:t>Ulusal </a:t>
            </a:r>
            <a:r>
              <a:rPr lang="tr-TR" sz="3200" b="1" dirty="0">
                <a:solidFill>
                  <a:srgbClr val="0000CC"/>
                </a:solidFill>
              </a:rPr>
              <a:t>İzleme Ağının oluşturulması bu Yönetmeliğin yürürlüğe girmesinden sonra en geç beş yıl içerisinde gerçekleştirilir ve uygulanır</a:t>
            </a:r>
            <a:r>
              <a:rPr lang="tr-TR" sz="3200" b="1" dirty="0" smtClean="0">
                <a:solidFill>
                  <a:srgbClr val="0000CC"/>
                </a:solidFill>
              </a:rPr>
              <a:t>.</a:t>
            </a:r>
            <a:endParaRPr lang="tr-TR" sz="3200" b="1" dirty="0">
              <a:solidFill>
                <a:srgbClr val="0000CC"/>
              </a:solidFill>
            </a:endParaRPr>
          </a:p>
        </p:txBody>
      </p:sp>
      <p:sp>
        <p:nvSpPr>
          <p:cNvPr id="9" name="19 Başlık"/>
          <p:cNvSpPr txBox="1">
            <a:spLocks/>
          </p:cNvSpPr>
          <p:nvPr/>
        </p:nvSpPr>
        <p:spPr bwMode="auto">
          <a:xfrm>
            <a:off x="827584" y="23718"/>
            <a:ext cx="8229600" cy="707886"/>
          </a:xfrm>
          <a:prstGeom prst="rect">
            <a:avLst/>
          </a:prstGeom>
          <a:noFill/>
          <a:ln w="9525">
            <a:noFill/>
            <a:miter lim="800000"/>
            <a:headEnd/>
            <a:tailEnd/>
          </a:ln>
        </p:spPr>
        <p:txBody>
          <a:bodyPr anchor="ct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tr-TR" sz="4000" dirty="0" smtClean="0"/>
              <a:t> </a:t>
            </a:r>
            <a:r>
              <a:rPr lang="tr-TR" sz="4000" b="1" dirty="0" smtClean="0">
                <a:solidFill>
                  <a:srgbClr val="FF3300"/>
                </a:solidFill>
                <a:latin typeface="Arial" pitchFamily="34" charset="0"/>
                <a:ea typeface="+mj-ea"/>
                <a:cs typeface="Arial" pitchFamily="34" charset="0"/>
              </a:rPr>
              <a:t>UYUM SÜRELERİ</a:t>
            </a:r>
          </a:p>
        </p:txBody>
      </p:sp>
    </p:spTree>
    <p:extLst>
      <p:ext uri="{BB962C8B-B14F-4D97-AF65-F5344CB8AC3E}">
        <p14:creationId xmlns:p14="http://schemas.microsoft.com/office/powerpoint/2010/main" val="11511759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7522" name="Picture 2" descr="C:\Users\suzunalioglu\Desktop\Resim1.jpg"/>
          <p:cNvPicPr>
            <a:picLocks noChangeAspect="1" noChangeArrowheads="1"/>
          </p:cNvPicPr>
          <p:nvPr/>
        </p:nvPicPr>
        <p:blipFill>
          <a:blip r:embed="rId2" cstate="print"/>
          <a:srcRect/>
          <a:stretch>
            <a:fillRect/>
          </a:stretch>
        </p:blipFill>
        <p:spPr bwMode="auto">
          <a:xfrm>
            <a:off x="0" y="-98137"/>
            <a:ext cx="9144000" cy="6858000"/>
          </a:xfrm>
          <a:prstGeom prst="rect">
            <a:avLst/>
          </a:prstGeom>
          <a:noFill/>
        </p:spPr>
      </p:pic>
      <p:pic>
        <p:nvPicPr>
          <p:cNvPr id="8" name="Picture 3" descr="C:\Users\edoganay\Documents\Alınan Dosyalarım\Logo şeffaf(1).png"/>
          <p:cNvPicPr>
            <a:picLocks noChangeAspect="1" noChangeArrowheads="1"/>
          </p:cNvPicPr>
          <p:nvPr/>
        </p:nvPicPr>
        <p:blipFill>
          <a:blip r:embed="rId3" cstate="print"/>
          <a:srcRect/>
          <a:stretch>
            <a:fillRect/>
          </a:stretch>
        </p:blipFill>
        <p:spPr bwMode="auto">
          <a:xfrm>
            <a:off x="8228448" y="0"/>
            <a:ext cx="915552" cy="871200"/>
          </a:xfrm>
          <a:prstGeom prst="rect">
            <a:avLst/>
          </a:prstGeom>
          <a:noFill/>
        </p:spPr>
      </p:pic>
      <p:sp>
        <p:nvSpPr>
          <p:cNvPr id="9" name="19 Başlık"/>
          <p:cNvSpPr txBox="1">
            <a:spLocks/>
          </p:cNvSpPr>
          <p:nvPr/>
        </p:nvSpPr>
        <p:spPr bwMode="auto">
          <a:xfrm>
            <a:off x="539552" y="23718"/>
            <a:ext cx="8229600" cy="707886"/>
          </a:xfrm>
          <a:prstGeom prst="rect">
            <a:avLst/>
          </a:prstGeom>
          <a:noFill/>
          <a:ln w="9525">
            <a:noFill/>
            <a:miter lim="800000"/>
            <a:headEnd/>
            <a:tailEnd/>
          </a:ln>
        </p:spPr>
        <p:txBody>
          <a:bodyPr anchor="ct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tr-TR" sz="4000" dirty="0" smtClean="0"/>
              <a:t> </a:t>
            </a:r>
            <a:r>
              <a:rPr lang="tr-TR" sz="2800" b="1" dirty="0" smtClean="0">
                <a:solidFill>
                  <a:srgbClr val="FF3300"/>
                </a:solidFill>
                <a:latin typeface="Arial" pitchFamily="34" charset="0"/>
                <a:ea typeface="+mj-ea"/>
                <a:cs typeface="Arial" pitchFamily="34" charset="0"/>
              </a:rPr>
              <a:t>GÖRÜŞ BİLDİREN KURUM/KURULUŞLAR</a:t>
            </a:r>
          </a:p>
        </p:txBody>
      </p:sp>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504" y="1273646"/>
            <a:ext cx="8928992" cy="4819650"/>
          </a:xfrm>
          <a:prstGeom prst="rect">
            <a:avLst/>
          </a:prstGeom>
          <a:noFill/>
          <a:ln w="44450">
            <a:solidFill>
              <a:srgbClr val="0000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657658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7522" name="Picture 2" descr="C:\Users\suzunalioglu\Desktop\Resim1.jpg"/>
          <p:cNvPicPr>
            <a:picLocks noChangeAspect="1" noChangeArrowheads="1"/>
          </p:cNvPicPr>
          <p:nvPr/>
        </p:nvPicPr>
        <p:blipFill>
          <a:blip r:embed="rId2" cstate="print"/>
          <a:srcRect/>
          <a:stretch>
            <a:fillRect/>
          </a:stretch>
        </p:blipFill>
        <p:spPr bwMode="auto">
          <a:xfrm>
            <a:off x="0" y="-98137"/>
            <a:ext cx="9144000" cy="6858000"/>
          </a:xfrm>
          <a:prstGeom prst="rect">
            <a:avLst/>
          </a:prstGeom>
          <a:noFill/>
        </p:spPr>
      </p:pic>
      <p:pic>
        <p:nvPicPr>
          <p:cNvPr id="8" name="Picture 3" descr="C:\Users\edoganay\Documents\Alınan Dosyalarım\Logo şeffaf(1).png"/>
          <p:cNvPicPr>
            <a:picLocks noChangeAspect="1" noChangeArrowheads="1"/>
          </p:cNvPicPr>
          <p:nvPr/>
        </p:nvPicPr>
        <p:blipFill>
          <a:blip r:embed="rId3" cstate="print"/>
          <a:srcRect/>
          <a:stretch>
            <a:fillRect/>
          </a:stretch>
        </p:blipFill>
        <p:spPr bwMode="auto">
          <a:xfrm>
            <a:off x="8228448" y="0"/>
            <a:ext cx="915552" cy="871200"/>
          </a:xfrm>
          <a:prstGeom prst="rect">
            <a:avLst/>
          </a:prstGeom>
          <a:noFill/>
        </p:spPr>
      </p:pic>
      <p:sp>
        <p:nvSpPr>
          <p:cNvPr id="9" name="19 Başlık"/>
          <p:cNvSpPr txBox="1">
            <a:spLocks/>
          </p:cNvSpPr>
          <p:nvPr/>
        </p:nvSpPr>
        <p:spPr bwMode="auto">
          <a:xfrm>
            <a:off x="539552" y="23718"/>
            <a:ext cx="8229600" cy="707886"/>
          </a:xfrm>
          <a:prstGeom prst="rect">
            <a:avLst/>
          </a:prstGeom>
          <a:noFill/>
          <a:ln w="9525">
            <a:noFill/>
            <a:miter lim="800000"/>
            <a:headEnd/>
            <a:tailEnd/>
          </a:ln>
        </p:spPr>
        <p:txBody>
          <a:bodyPr anchor="ct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tr-TR" sz="4000" dirty="0" smtClean="0"/>
              <a:t> </a:t>
            </a:r>
            <a:r>
              <a:rPr lang="tr-TR" sz="2800" b="1" dirty="0" smtClean="0">
                <a:solidFill>
                  <a:srgbClr val="FF3300"/>
                </a:solidFill>
                <a:latin typeface="Arial" pitchFamily="34" charset="0"/>
                <a:ea typeface="+mj-ea"/>
                <a:cs typeface="Arial" pitchFamily="34" charset="0"/>
              </a:rPr>
              <a:t>GÖRÜŞ BİLDİREN KURUM/KURULUŞLAR</a:t>
            </a:r>
          </a:p>
        </p:txBody>
      </p:sp>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504" y="1490663"/>
            <a:ext cx="8928992" cy="4170585"/>
          </a:xfrm>
          <a:prstGeom prst="rect">
            <a:avLst/>
          </a:prstGeom>
          <a:noFill/>
          <a:ln w="44450">
            <a:solidFill>
              <a:srgbClr val="0000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569057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7522" name="Picture 2" descr="C:\Users\suzunalioglu\Desktop\Resim1.jpg"/>
          <p:cNvPicPr>
            <a:picLocks noChangeAspect="1" noChangeArrowheads="1"/>
          </p:cNvPicPr>
          <p:nvPr/>
        </p:nvPicPr>
        <p:blipFill>
          <a:blip r:embed="rId2" cstate="print"/>
          <a:srcRect/>
          <a:stretch>
            <a:fillRect/>
          </a:stretch>
        </p:blipFill>
        <p:spPr bwMode="auto">
          <a:xfrm>
            <a:off x="0" y="-98137"/>
            <a:ext cx="9144000" cy="6858000"/>
          </a:xfrm>
          <a:prstGeom prst="rect">
            <a:avLst/>
          </a:prstGeom>
          <a:noFill/>
        </p:spPr>
      </p:pic>
      <p:pic>
        <p:nvPicPr>
          <p:cNvPr id="8" name="Picture 3" descr="C:\Users\edoganay\Documents\Alınan Dosyalarım\Logo şeffaf(1).png"/>
          <p:cNvPicPr>
            <a:picLocks noChangeAspect="1" noChangeArrowheads="1"/>
          </p:cNvPicPr>
          <p:nvPr/>
        </p:nvPicPr>
        <p:blipFill>
          <a:blip r:embed="rId3" cstate="print"/>
          <a:srcRect/>
          <a:stretch>
            <a:fillRect/>
          </a:stretch>
        </p:blipFill>
        <p:spPr bwMode="auto">
          <a:xfrm>
            <a:off x="8228448" y="0"/>
            <a:ext cx="915552" cy="871200"/>
          </a:xfrm>
          <a:prstGeom prst="rect">
            <a:avLst/>
          </a:prstGeom>
          <a:noFill/>
        </p:spPr>
      </p:pic>
      <p:sp>
        <p:nvSpPr>
          <p:cNvPr id="9" name="19 Başlık"/>
          <p:cNvSpPr txBox="1">
            <a:spLocks/>
          </p:cNvSpPr>
          <p:nvPr/>
        </p:nvSpPr>
        <p:spPr bwMode="auto">
          <a:xfrm>
            <a:off x="539552" y="23718"/>
            <a:ext cx="8229600" cy="707886"/>
          </a:xfrm>
          <a:prstGeom prst="rect">
            <a:avLst/>
          </a:prstGeom>
          <a:noFill/>
          <a:ln w="9525">
            <a:noFill/>
            <a:miter lim="800000"/>
            <a:headEnd/>
            <a:tailEnd/>
          </a:ln>
        </p:spPr>
        <p:txBody>
          <a:bodyPr anchor="ct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tr-TR" sz="4000" dirty="0" smtClean="0"/>
              <a:t> </a:t>
            </a:r>
            <a:r>
              <a:rPr lang="tr-TR" sz="2800" b="1" dirty="0" smtClean="0">
                <a:solidFill>
                  <a:srgbClr val="FF3300"/>
                </a:solidFill>
                <a:latin typeface="Arial" pitchFamily="34" charset="0"/>
                <a:ea typeface="+mj-ea"/>
                <a:cs typeface="Arial" pitchFamily="34" charset="0"/>
              </a:rPr>
              <a:t>GÖRÜŞ BİLDİRMEYEN KURUM/KURULUŞLAR</a:t>
            </a:r>
          </a:p>
        </p:txBody>
      </p:sp>
      <p:pic>
        <p:nvPicPr>
          <p:cNvPr id="40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504" y="980728"/>
            <a:ext cx="9036496" cy="5648950"/>
          </a:xfrm>
          <a:prstGeom prst="rect">
            <a:avLst/>
          </a:prstGeom>
          <a:noFill/>
          <a:ln w="44450">
            <a:solidFill>
              <a:srgbClr val="0000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4970622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0594" name="Picture 2" descr="C:\Users\suzunalioglu\Desktop\Resim1.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2 İçerik Yer Tutucusu"/>
          <p:cNvSpPr>
            <a:spLocks noGrp="1"/>
          </p:cNvSpPr>
          <p:nvPr>
            <p:ph idx="1"/>
          </p:nvPr>
        </p:nvSpPr>
        <p:spPr>
          <a:xfrm>
            <a:off x="734888" y="1556792"/>
            <a:ext cx="8229600" cy="4525963"/>
          </a:xfrm>
        </p:spPr>
        <p:txBody>
          <a:bodyPr/>
          <a:lstStyle/>
          <a:p>
            <a:pPr algn="ctr">
              <a:buNone/>
            </a:pPr>
            <a:endParaRPr lang="tr-TR" sz="5400" b="1" dirty="0" smtClean="0">
              <a:solidFill>
                <a:srgbClr val="0000FF"/>
              </a:solidFill>
              <a:latin typeface="Arial" pitchFamily="34" charset="0"/>
              <a:cs typeface="Arial" pitchFamily="34" charset="0"/>
            </a:endParaRPr>
          </a:p>
          <a:p>
            <a:pPr algn="ctr">
              <a:buNone/>
            </a:pPr>
            <a:r>
              <a:rPr lang="tr-TR" sz="5400" b="1" dirty="0" smtClean="0">
                <a:solidFill>
                  <a:srgbClr val="0000FF"/>
                </a:solidFill>
                <a:latin typeface="Arial" pitchFamily="34" charset="0"/>
                <a:cs typeface="Arial" pitchFamily="34" charset="0"/>
              </a:rPr>
              <a:t>ARZ EDERİM…</a:t>
            </a:r>
            <a:endParaRPr lang="tr-TR" sz="5400" b="1" dirty="0">
              <a:solidFill>
                <a:srgbClr val="0000FF"/>
              </a:solidFill>
              <a:latin typeface="Arial" pitchFamily="34" charset="0"/>
              <a:cs typeface="Arial" pitchFamily="34" charset="0"/>
            </a:endParaRPr>
          </a:p>
        </p:txBody>
      </p:sp>
      <p:pic>
        <p:nvPicPr>
          <p:cNvPr id="4" name="Picture 3" descr="C:\Users\edoganay\Documents\Alınan Dosyalarım\Logo şeffaf(1).png"/>
          <p:cNvPicPr>
            <a:picLocks noChangeAspect="1" noChangeArrowheads="1"/>
          </p:cNvPicPr>
          <p:nvPr/>
        </p:nvPicPr>
        <p:blipFill>
          <a:blip r:embed="rId3" cstate="print"/>
          <a:srcRect/>
          <a:stretch>
            <a:fillRect/>
          </a:stretch>
        </p:blipFill>
        <p:spPr bwMode="auto">
          <a:xfrm>
            <a:off x="8228448" y="0"/>
            <a:ext cx="915552" cy="8712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7522" name="Picture 2" descr="C:\Users\suzunalioglu\Desktop\Resim1.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10945" name="2 İçerik Yer Tutucusu"/>
          <p:cNvSpPr>
            <a:spLocks noGrp="1"/>
          </p:cNvSpPr>
          <p:nvPr>
            <p:ph idx="1"/>
          </p:nvPr>
        </p:nvSpPr>
        <p:spPr>
          <a:xfrm>
            <a:off x="323528" y="1079896"/>
            <a:ext cx="8497888" cy="5805488"/>
          </a:xfrm>
        </p:spPr>
        <p:txBody>
          <a:bodyPr>
            <a:normAutofit/>
          </a:bodyPr>
          <a:lstStyle/>
          <a:p>
            <a:pPr algn="just">
              <a:spcAft>
                <a:spcPts val="1200"/>
              </a:spcAft>
              <a:buFont typeface="Wingdings" pitchFamily="2" charset="2"/>
              <a:buChar char="§"/>
              <a:defRPr/>
            </a:pPr>
            <a:r>
              <a:rPr lang="tr-TR" b="1" dirty="0" smtClean="0">
                <a:solidFill>
                  <a:srgbClr val="0000FF"/>
                </a:solidFill>
                <a:cs typeface="Arial" charset="0"/>
              </a:rPr>
              <a:t>Ülkemizde, görev, yetki ve maksatları doğrultusunda, su kalitesi izlemesi yapan bir çok kurum ve kuruluş bulunmaktadır.  </a:t>
            </a:r>
          </a:p>
          <a:p>
            <a:pPr marL="1430338" lvl="2" indent="-515938">
              <a:buFont typeface="Wingdings" pitchFamily="2" charset="2"/>
              <a:buChar char="q"/>
              <a:defRPr/>
            </a:pPr>
            <a:r>
              <a:rPr lang="tr-TR" sz="2800" b="1" dirty="0" smtClean="0">
                <a:solidFill>
                  <a:srgbClr val="0000FF"/>
                </a:solidFill>
                <a:cs typeface="Arial" charset="0"/>
              </a:rPr>
              <a:t>Orman ve Su İşleri Bakanlığı</a:t>
            </a:r>
          </a:p>
          <a:p>
            <a:pPr marL="1430338" lvl="2" indent="-515938">
              <a:buFont typeface="Wingdings" pitchFamily="2" charset="2"/>
              <a:buChar char="q"/>
              <a:defRPr/>
            </a:pPr>
            <a:r>
              <a:rPr lang="tr-TR" sz="2800" b="1" dirty="0" smtClean="0">
                <a:solidFill>
                  <a:srgbClr val="0000FF"/>
                </a:solidFill>
                <a:cs typeface="Arial" charset="0"/>
              </a:rPr>
              <a:t>Çevre ve Şehircilik Bakanlığı</a:t>
            </a:r>
            <a:endParaRPr lang="tr-TR" sz="2800" dirty="0" smtClean="0">
              <a:solidFill>
                <a:srgbClr val="0000FF"/>
              </a:solidFill>
              <a:cs typeface="Arial" charset="0"/>
            </a:endParaRPr>
          </a:p>
          <a:p>
            <a:pPr marL="1430338" lvl="2" indent="-515938">
              <a:buFont typeface="Wingdings" pitchFamily="2" charset="2"/>
              <a:buChar char="q"/>
              <a:defRPr/>
            </a:pPr>
            <a:r>
              <a:rPr lang="tr-TR" sz="2800" b="1" dirty="0" smtClean="0">
                <a:solidFill>
                  <a:srgbClr val="0000FF"/>
                </a:solidFill>
                <a:cs typeface="Arial" charset="0"/>
              </a:rPr>
              <a:t>Gıda Tarım ve Hayvancılık Bakanlığı</a:t>
            </a:r>
            <a:endParaRPr lang="tr-TR" sz="2800" dirty="0" smtClean="0">
              <a:solidFill>
                <a:srgbClr val="0000FF"/>
              </a:solidFill>
              <a:cs typeface="Arial" charset="0"/>
            </a:endParaRPr>
          </a:p>
          <a:p>
            <a:pPr marL="1430338" lvl="2" indent="-515938">
              <a:buFont typeface="Wingdings" pitchFamily="2" charset="2"/>
              <a:buChar char="q"/>
              <a:defRPr/>
            </a:pPr>
            <a:r>
              <a:rPr lang="tr-TR" sz="2800" b="1" dirty="0" smtClean="0">
                <a:solidFill>
                  <a:srgbClr val="0000FF"/>
                </a:solidFill>
                <a:cs typeface="Arial" charset="0"/>
              </a:rPr>
              <a:t>Sağlık Bakanlığı</a:t>
            </a:r>
          </a:p>
          <a:p>
            <a:pPr marL="1430338" lvl="2" indent="-515938">
              <a:buFont typeface="Wingdings" pitchFamily="2" charset="2"/>
              <a:buChar char="q"/>
              <a:defRPr/>
            </a:pPr>
            <a:r>
              <a:rPr lang="tr-TR" sz="2800" b="1" dirty="0" smtClean="0">
                <a:solidFill>
                  <a:srgbClr val="0000FF"/>
                </a:solidFill>
                <a:cs typeface="Arial" charset="0"/>
              </a:rPr>
              <a:t>Belediyeler</a:t>
            </a:r>
          </a:p>
          <a:p>
            <a:pPr marL="1430338" lvl="2" indent="-515938">
              <a:buFont typeface="Wingdings" pitchFamily="2" charset="2"/>
              <a:buChar char="q"/>
              <a:defRPr/>
            </a:pPr>
            <a:r>
              <a:rPr lang="tr-TR" sz="2800" b="1" dirty="0" smtClean="0">
                <a:solidFill>
                  <a:srgbClr val="0000FF"/>
                </a:solidFill>
                <a:cs typeface="Arial" charset="0"/>
              </a:rPr>
              <a:t>Üniversiteler</a:t>
            </a:r>
          </a:p>
        </p:txBody>
      </p:sp>
      <p:pic>
        <p:nvPicPr>
          <p:cNvPr id="7" name="Picture 3" descr="C:\Users\edoganay\Documents\Alınan Dosyalarım\Logo şeffaf(1).png"/>
          <p:cNvPicPr>
            <a:picLocks noChangeAspect="1" noChangeArrowheads="1"/>
          </p:cNvPicPr>
          <p:nvPr/>
        </p:nvPicPr>
        <p:blipFill>
          <a:blip r:embed="rId3" cstate="print"/>
          <a:srcRect/>
          <a:stretch>
            <a:fillRect/>
          </a:stretch>
        </p:blipFill>
        <p:spPr bwMode="auto">
          <a:xfrm>
            <a:off x="8228448" y="0"/>
            <a:ext cx="915552" cy="8712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8546" name="Picture 2" descr="C:\Users\suzunalioglu\Desktop\Resim1.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pic>
        <p:nvPicPr>
          <p:cNvPr id="5" name="Picture 3" descr="C:\Users\edoganay\Documents\Alınan Dosyalarım\Logo şeffaf(1).png"/>
          <p:cNvPicPr>
            <a:picLocks noChangeAspect="1" noChangeArrowheads="1"/>
          </p:cNvPicPr>
          <p:nvPr/>
        </p:nvPicPr>
        <p:blipFill>
          <a:blip r:embed="rId4" cstate="print"/>
          <a:srcRect/>
          <a:stretch>
            <a:fillRect/>
          </a:stretch>
        </p:blipFill>
        <p:spPr bwMode="auto">
          <a:xfrm>
            <a:off x="8228448" y="0"/>
            <a:ext cx="915552" cy="871200"/>
          </a:xfrm>
          <a:prstGeom prst="rect">
            <a:avLst/>
          </a:prstGeom>
          <a:noFill/>
        </p:spPr>
      </p:pic>
      <p:graphicFrame>
        <p:nvGraphicFramePr>
          <p:cNvPr id="6" name="5 Tablo"/>
          <p:cNvGraphicFramePr>
            <a:graphicFrameLocks noGrp="1"/>
          </p:cNvGraphicFramePr>
          <p:nvPr/>
        </p:nvGraphicFramePr>
        <p:xfrm>
          <a:off x="250825" y="1268413"/>
          <a:ext cx="8713789" cy="4940300"/>
        </p:xfrm>
        <a:graphic>
          <a:graphicData uri="http://schemas.openxmlformats.org/drawingml/2006/table">
            <a:tbl>
              <a:tblPr firstRow="1" bandRow="1">
                <a:tableStyleId>{5C22544A-7EE6-4342-B048-85BDC9FD1C3A}</a:tableStyleId>
              </a:tblPr>
              <a:tblGrid>
                <a:gridCol w="1742758"/>
                <a:gridCol w="1742758"/>
                <a:gridCol w="1742758"/>
                <a:gridCol w="1469100"/>
                <a:gridCol w="2016415"/>
              </a:tblGrid>
              <a:tr h="370896">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300" u="none" strike="noStrike" cap="none" normalizeH="0" baseline="0" dirty="0" smtClean="0">
                          <a:ln>
                            <a:noFill/>
                          </a:ln>
                          <a:effectLst/>
                          <a:latin typeface="Cambria" pitchFamily="18" charset="0"/>
                        </a:rPr>
                        <a:t>Kurum/Kuruluş </a:t>
                      </a:r>
                      <a:endParaRPr kumimoji="0" lang="tr-TR" sz="1300" b="1" i="0" u="none" strike="noStrike" cap="none" normalizeH="0" baseline="0" dirty="0" smtClean="0">
                        <a:ln>
                          <a:noFill/>
                        </a:ln>
                        <a:solidFill>
                          <a:srgbClr val="0000FF"/>
                        </a:solidFill>
                        <a:effectLst/>
                        <a:latin typeface="Cambria" pitchFamily="18" charset="0"/>
                        <a:cs typeface="Calibri" pitchFamily="34" charset="0"/>
                      </a:endParaRPr>
                    </a:p>
                  </a:txBody>
                  <a:tcPr marL="15944" marR="15944" marT="5980" marB="0" horzOverflow="overflow"/>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300" u="none" strike="noStrike" cap="none" normalizeH="0" baseline="0" dirty="0" smtClean="0">
                          <a:ln>
                            <a:noFill/>
                          </a:ln>
                          <a:effectLst/>
                          <a:latin typeface="Cambria" pitchFamily="18" charset="0"/>
                        </a:rPr>
                        <a:t>Laboratuar Sayısı </a:t>
                      </a:r>
                      <a:endParaRPr kumimoji="0" lang="tr-TR" sz="1300" b="1" i="0" u="none" strike="noStrike" cap="none" normalizeH="0" baseline="0" dirty="0" smtClean="0">
                        <a:ln>
                          <a:noFill/>
                        </a:ln>
                        <a:solidFill>
                          <a:srgbClr val="0000FF"/>
                        </a:solidFill>
                        <a:effectLst/>
                        <a:latin typeface="Cambria" pitchFamily="18" charset="0"/>
                        <a:cs typeface="Calibri" pitchFamily="34" charset="0"/>
                      </a:endParaRPr>
                    </a:p>
                  </a:txBody>
                  <a:tcPr marL="15944" marR="15944" marT="5980" marB="0" horzOverflow="overflow"/>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300" u="none" strike="noStrike" cap="none" normalizeH="0" baseline="0" smtClean="0">
                          <a:ln>
                            <a:noFill/>
                          </a:ln>
                          <a:effectLst/>
                          <a:latin typeface="Cambria" pitchFamily="18" charset="0"/>
                        </a:rPr>
                        <a:t>Parametre Sayısı </a:t>
                      </a:r>
                      <a:endParaRPr kumimoji="0" lang="tr-TR" sz="1300" b="1" i="0" u="none" strike="noStrike" cap="none" normalizeH="0" baseline="0" smtClean="0">
                        <a:ln>
                          <a:noFill/>
                        </a:ln>
                        <a:solidFill>
                          <a:srgbClr val="0000FF"/>
                        </a:solidFill>
                        <a:effectLst/>
                        <a:latin typeface="Cambria" pitchFamily="18" charset="0"/>
                        <a:cs typeface="Calibri" pitchFamily="34" charset="0"/>
                      </a:endParaRPr>
                    </a:p>
                  </a:txBody>
                  <a:tcPr marL="15944" marR="15944" marT="5980" marB="0" horzOverflow="overflow"/>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300" u="none" strike="noStrike" cap="none" normalizeH="0" baseline="0" dirty="0" smtClean="0">
                          <a:ln>
                            <a:noFill/>
                          </a:ln>
                          <a:effectLst/>
                          <a:latin typeface="Cambria" pitchFamily="18" charset="0"/>
                        </a:rPr>
                        <a:t>İstasyon Sayısı </a:t>
                      </a:r>
                      <a:endParaRPr kumimoji="0" lang="tr-TR" sz="1300" b="1" i="0" u="none" strike="noStrike" cap="none" normalizeH="0" baseline="0" dirty="0" smtClean="0">
                        <a:ln>
                          <a:noFill/>
                        </a:ln>
                        <a:solidFill>
                          <a:srgbClr val="0000FF"/>
                        </a:solidFill>
                        <a:effectLst/>
                        <a:latin typeface="Cambria" pitchFamily="18" charset="0"/>
                        <a:cs typeface="Calibri" pitchFamily="34" charset="0"/>
                      </a:endParaRPr>
                    </a:p>
                  </a:txBody>
                  <a:tcPr marL="15944" marR="15944" marT="5980" marB="0" horzOverflow="overflow"/>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300" u="none" strike="noStrike" cap="none" normalizeH="0" baseline="0" dirty="0" smtClean="0">
                          <a:ln>
                            <a:noFill/>
                          </a:ln>
                          <a:effectLst/>
                          <a:latin typeface="Cambria" pitchFamily="18" charset="0"/>
                        </a:rPr>
                        <a:t>Mevzuat </a:t>
                      </a:r>
                      <a:endParaRPr kumimoji="0" lang="tr-TR" sz="1300" b="1" i="0" u="none" strike="noStrike" cap="none" normalizeH="0" baseline="0" dirty="0" smtClean="0">
                        <a:ln>
                          <a:noFill/>
                        </a:ln>
                        <a:solidFill>
                          <a:srgbClr val="0000FF"/>
                        </a:solidFill>
                        <a:effectLst/>
                        <a:latin typeface="Cambria" pitchFamily="18" charset="0"/>
                        <a:cs typeface="Calibri" pitchFamily="34" charset="0"/>
                      </a:endParaRPr>
                    </a:p>
                  </a:txBody>
                  <a:tcPr marL="15944" marR="15944" marT="5980" marB="0" horzOverflow="overflow"/>
                </a:tc>
              </a:tr>
              <a:tr h="2284702">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300" b="0" i="0" u="none" strike="noStrike" cap="none" normalizeH="0" baseline="0" dirty="0" smtClean="0">
                          <a:ln>
                            <a:noFill/>
                          </a:ln>
                          <a:solidFill>
                            <a:srgbClr val="0000FF"/>
                          </a:solidFill>
                          <a:effectLst/>
                          <a:latin typeface="Cambria" pitchFamily="18" charset="0"/>
                          <a:cs typeface="Times New Roman" pitchFamily="18" charset="0"/>
                        </a:rPr>
                        <a:t>DSİ Genel Müdürlüğü </a:t>
                      </a:r>
                    </a:p>
                    <a:p>
                      <a:pPr marL="0" marR="0" lvl="0" indent="0" algn="ctr" defTabSz="914400" rtl="0" eaLnBrk="1" fontAlgn="base" latinLnBrk="0" hangingPunct="1">
                        <a:lnSpc>
                          <a:spcPct val="115000"/>
                        </a:lnSpc>
                        <a:spcBef>
                          <a:spcPct val="0"/>
                        </a:spcBef>
                        <a:spcAft>
                          <a:spcPct val="0"/>
                        </a:spcAft>
                        <a:buClrTx/>
                        <a:buSzTx/>
                        <a:buFontTx/>
                        <a:buNone/>
                        <a:tabLst/>
                      </a:pPr>
                      <a:endParaRPr kumimoji="0" lang="tr-TR" sz="1300" b="0" i="0" u="none" strike="noStrike" cap="none" normalizeH="0" baseline="0" dirty="0" smtClean="0">
                        <a:ln>
                          <a:noFill/>
                        </a:ln>
                        <a:solidFill>
                          <a:srgbClr val="FF0000"/>
                        </a:solidFill>
                        <a:effectLst/>
                        <a:latin typeface="Cambria" pitchFamily="18" charset="0"/>
                        <a:cs typeface="Calibri" pitchFamily="34" charset="0"/>
                      </a:endParaRPr>
                    </a:p>
                    <a:p>
                      <a:pPr marL="0" marR="0" lvl="0" indent="0" algn="ctr" defTabSz="914400" rtl="0" eaLnBrk="1" fontAlgn="base" latinLnBrk="0" hangingPunct="1">
                        <a:lnSpc>
                          <a:spcPct val="115000"/>
                        </a:lnSpc>
                        <a:spcBef>
                          <a:spcPct val="0"/>
                        </a:spcBef>
                        <a:spcAft>
                          <a:spcPct val="0"/>
                        </a:spcAft>
                        <a:buClrTx/>
                        <a:buSzTx/>
                        <a:buFontTx/>
                        <a:buNone/>
                        <a:tabLst/>
                      </a:pPr>
                      <a:endParaRPr kumimoji="0" lang="tr-TR" sz="1300" b="0" i="0" u="none" strike="noStrike" cap="none" normalizeH="0" baseline="0" dirty="0" smtClean="0">
                        <a:ln>
                          <a:noFill/>
                        </a:ln>
                        <a:solidFill>
                          <a:srgbClr val="FF0000"/>
                        </a:solidFill>
                        <a:effectLst/>
                        <a:latin typeface="Cambria" pitchFamily="18" charset="0"/>
                        <a:cs typeface="Calibri" pitchFamily="34" charset="0"/>
                      </a:endParaRPr>
                    </a:p>
                    <a:p>
                      <a:pPr marL="0" marR="0" lvl="0" indent="0" algn="ctr" defTabSz="914400" rtl="0" eaLnBrk="1" fontAlgn="base" latinLnBrk="0" hangingPunct="1">
                        <a:lnSpc>
                          <a:spcPct val="115000"/>
                        </a:lnSpc>
                        <a:spcBef>
                          <a:spcPct val="0"/>
                        </a:spcBef>
                        <a:spcAft>
                          <a:spcPct val="0"/>
                        </a:spcAft>
                        <a:buClrTx/>
                        <a:buSzTx/>
                        <a:buFontTx/>
                        <a:buNone/>
                        <a:tabLst/>
                      </a:pPr>
                      <a:endParaRPr kumimoji="0" lang="tr-TR" sz="1300" b="0" i="0" u="none" strike="noStrike" cap="none" normalizeH="0" baseline="0" dirty="0" smtClean="0">
                        <a:ln>
                          <a:noFill/>
                        </a:ln>
                        <a:solidFill>
                          <a:srgbClr val="FF0000"/>
                        </a:solidFill>
                        <a:effectLst/>
                        <a:latin typeface="Cambria" pitchFamily="18" charset="0"/>
                        <a:cs typeface="Calibri" pitchFamily="34"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1300" b="0" i="0" u="none" strike="noStrike" cap="none" normalizeH="0" baseline="0" dirty="0" smtClean="0">
                          <a:ln>
                            <a:noFill/>
                          </a:ln>
                          <a:solidFill>
                            <a:srgbClr val="FF0000"/>
                          </a:solidFill>
                          <a:effectLst/>
                          <a:latin typeface="Cambria" pitchFamily="18" charset="0"/>
                          <a:cs typeface="Calibri" pitchFamily="34" charset="0"/>
                        </a:rPr>
                        <a:t>(EİEİ)</a:t>
                      </a:r>
                    </a:p>
                  </a:txBody>
                  <a:tcPr marL="15944" marR="15944" marT="5980" marB="0" horzOverflow="overflow"/>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300" b="0" i="0" u="none" strike="noStrike" cap="none" normalizeH="0" baseline="0" dirty="0" smtClean="0">
                          <a:ln>
                            <a:noFill/>
                          </a:ln>
                          <a:solidFill>
                            <a:srgbClr val="0000FF"/>
                          </a:solidFill>
                          <a:effectLst/>
                          <a:latin typeface="Cambria" pitchFamily="18" charset="0"/>
                          <a:cs typeface="Times New Roman" pitchFamily="18" charset="0"/>
                        </a:rPr>
                        <a:t>1 merkez laboratuarı ve 23 bölge laboratuarı </a:t>
                      </a:r>
                    </a:p>
                    <a:p>
                      <a:pPr marL="0" marR="0" lvl="0" indent="0" algn="l" defTabSz="914400" rtl="0" eaLnBrk="1" fontAlgn="base" latinLnBrk="0" hangingPunct="1">
                        <a:lnSpc>
                          <a:spcPct val="115000"/>
                        </a:lnSpc>
                        <a:spcBef>
                          <a:spcPct val="0"/>
                        </a:spcBef>
                        <a:spcAft>
                          <a:spcPct val="0"/>
                        </a:spcAft>
                        <a:buClrTx/>
                        <a:buSzTx/>
                        <a:buFontTx/>
                        <a:buNone/>
                        <a:tabLst/>
                      </a:pPr>
                      <a:endParaRPr kumimoji="0" lang="tr-TR" sz="1300" b="0" i="0" u="none" strike="noStrike" cap="none" normalizeH="0" baseline="0" dirty="0" smtClean="0">
                        <a:ln>
                          <a:noFill/>
                        </a:ln>
                        <a:solidFill>
                          <a:srgbClr val="0000FF"/>
                        </a:solidFill>
                        <a:effectLst/>
                        <a:latin typeface="Cambria" pitchFamily="18"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tr-TR" sz="1300" b="0" i="0" u="none" strike="noStrike" cap="none" normalizeH="0" baseline="0" dirty="0" smtClean="0">
                          <a:ln>
                            <a:noFill/>
                          </a:ln>
                          <a:solidFill>
                            <a:srgbClr val="FF0000"/>
                          </a:solidFill>
                          <a:effectLst/>
                          <a:latin typeface="Cambria" pitchFamily="18" charset="0"/>
                          <a:cs typeface="Times New Roman" pitchFamily="18" charset="0"/>
                        </a:rPr>
                        <a:t>1 </a:t>
                      </a:r>
                      <a:r>
                        <a:rPr kumimoji="0" lang="tr-TR" sz="1300" b="0" i="0" u="none" strike="noStrike" cap="none" normalizeH="0" baseline="0" dirty="0" err="1" smtClean="0">
                          <a:ln>
                            <a:noFill/>
                          </a:ln>
                          <a:solidFill>
                            <a:srgbClr val="FF0000"/>
                          </a:solidFill>
                          <a:effectLst/>
                          <a:latin typeface="Cambria" pitchFamily="18" charset="0"/>
                          <a:cs typeface="Times New Roman" pitchFamily="18" charset="0"/>
                        </a:rPr>
                        <a:t>sediment</a:t>
                      </a:r>
                      <a:r>
                        <a:rPr kumimoji="0" lang="tr-TR" sz="1300" b="0" i="0" u="none" strike="noStrike" cap="none" normalizeH="0" baseline="0" dirty="0" smtClean="0">
                          <a:ln>
                            <a:noFill/>
                          </a:ln>
                          <a:solidFill>
                            <a:srgbClr val="FF0000"/>
                          </a:solidFill>
                          <a:effectLst/>
                          <a:latin typeface="Cambria" pitchFamily="18" charset="0"/>
                          <a:cs typeface="Times New Roman" pitchFamily="18" charset="0"/>
                        </a:rPr>
                        <a:t> </a:t>
                      </a:r>
                      <a:r>
                        <a:rPr kumimoji="0" lang="tr-TR" sz="1300" b="0" i="0" u="none" strike="noStrike" cap="none" normalizeH="0" baseline="0" dirty="0" err="1" smtClean="0">
                          <a:ln>
                            <a:noFill/>
                          </a:ln>
                          <a:solidFill>
                            <a:srgbClr val="FF0000"/>
                          </a:solidFill>
                          <a:effectLst/>
                          <a:latin typeface="Cambria" pitchFamily="18" charset="0"/>
                          <a:cs typeface="Times New Roman" pitchFamily="18" charset="0"/>
                        </a:rPr>
                        <a:t>labarotuvarı</a:t>
                      </a:r>
                      <a:r>
                        <a:rPr kumimoji="0" lang="tr-TR" sz="1300" b="0" i="0" u="none" strike="noStrike" cap="none" normalizeH="0" baseline="0" dirty="0" smtClean="0">
                          <a:ln>
                            <a:noFill/>
                          </a:ln>
                          <a:solidFill>
                            <a:srgbClr val="FF0000"/>
                          </a:solidFill>
                          <a:effectLst/>
                          <a:latin typeface="Cambria" pitchFamily="18" charset="0"/>
                          <a:cs typeface="Times New Roman" pitchFamily="18" charset="0"/>
                        </a:rPr>
                        <a:t>, 11 </a:t>
                      </a:r>
                      <a:r>
                        <a:rPr kumimoji="0" lang="tr-TR" sz="1300" b="0" i="0" u="none" strike="noStrike" cap="none" normalizeH="0" baseline="0" dirty="0" err="1" smtClean="0">
                          <a:ln>
                            <a:noFill/>
                          </a:ln>
                          <a:solidFill>
                            <a:srgbClr val="FF0000"/>
                          </a:solidFill>
                          <a:effectLst/>
                          <a:latin typeface="Cambria" pitchFamily="18" charset="0"/>
                          <a:cs typeface="Times New Roman" pitchFamily="18" charset="0"/>
                        </a:rPr>
                        <a:t>hidrometrik</a:t>
                      </a:r>
                      <a:r>
                        <a:rPr kumimoji="0" lang="tr-TR" sz="1300" b="0" i="0" u="none" strike="noStrike" cap="none" normalizeH="0" baseline="0" dirty="0" smtClean="0">
                          <a:ln>
                            <a:noFill/>
                          </a:ln>
                          <a:solidFill>
                            <a:srgbClr val="FF0000"/>
                          </a:solidFill>
                          <a:effectLst/>
                          <a:latin typeface="Cambria" pitchFamily="18" charset="0"/>
                          <a:cs typeface="Times New Roman" pitchFamily="18" charset="0"/>
                        </a:rPr>
                        <a:t> etüt merkezi DSİ Merkez ve Taşra teşkilatına bağlanmıştır. </a:t>
                      </a:r>
                      <a:endParaRPr kumimoji="0" lang="tr-TR" sz="1300" b="0" i="0" u="none" strike="noStrike" cap="none" normalizeH="0" baseline="0" dirty="0" smtClean="0">
                        <a:ln>
                          <a:noFill/>
                        </a:ln>
                        <a:solidFill>
                          <a:srgbClr val="FF0000"/>
                        </a:solidFill>
                        <a:effectLst/>
                        <a:latin typeface="Cambria" pitchFamily="18" charset="0"/>
                        <a:cs typeface="Calibri" pitchFamily="34"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tr-TR" sz="1300" b="0" i="0" u="none" strike="noStrike" cap="none" normalizeH="0" baseline="0" dirty="0" smtClean="0">
                          <a:ln>
                            <a:noFill/>
                          </a:ln>
                          <a:solidFill>
                            <a:srgbClr val="0000FF"/>
                          </a:solidFill>
                          <a:effectLst/>
                          <a:latin typeface="Cambria" pitchFamily="18" charset="0"/>
                          <a:cs typeface="Times New Roman" pitchFamily="18" charset="0"/>
                        </a:rPr>
                        <a:t>  </a:t>
                      </a:r>
                      <a:endParaRPr kumimoji="0" lang="tr-TR" sz="1300" b="0" i="0" u="none" strike="noStrike" cap="none" normalizeH="0" baseline="0" dirty="0" smtClean="0">
                        <a:ln>
                          <a:noFill/>
                        </a:ln>
                        <a:solidFill>
                          <a:srgbClr val="0000FF"/>
                        </a:solidFill>
                        <a:effectLst/>
                        <a:latin typeface="Cambria" pitchFamily="18" charset="0"/>
                        <a:cs typeface="Calibri" pitchFamily="34" charset="0"/>
                      </a:endParaRPr>
                    </a:p>
                  </a:txBody>
                  <a:tcPr marL="15944" marR="15944" marT="5980" marB="0" horzOverflow="overflow"/>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300" b="0" i="0" u="none" strike="noStrike" cap="none" normalizeH="0" baseline="0" dirty="0" smtClean="0">
                          <a:ln>
                            <a:noFill/>
                          </a:ln>
                          <a:solidFill>
                            <a:srgbClr val="0000FF"/>
                          </a:solidFill>
                          <a:effectLst/>
                          <a:latin typeface="Cambria" pitchFamily="18" charset="0"/>
                          <a:cs typeface="Times New Roman" pitchFamily="18" charset="0"/>
                        </a:rPr>
                        <a:t>35 parametre</a:t>
                      </a:r>
                    </a:p>
                    <a:p>
                      <a:pPr marL="0" marR="0" lvl="0" indent="0" algn="l" defTabSz="914400" rtl="0" eaLnBrk="1" fontAlgn="base" latinLnBrk="0" hangingPunct="1">
                        <a:lnSpc>
                          <a:spcPct val="115000"/>
                        </a:lnSpc>
                        <a:spcBef>
                          <a:spcPct val="0"/>
                        </a:spcBef>
                        <a:spcAft>
                          <a:spcPct val="0"/>
                        </a:spcAft>
                        <a:buClrTx/>
                        <a:buSzTx/>
                        <a:buFontTx/>
                        <a:buNone/>
                        <a:tabLst/>
                      </a:pPr>
                      <a:endParaRPr kumimoji="0" lang="tr-TR" sz="1300" b="0" i="0" u="none" strike="noStrike" cap="none" normalizeH="0" baseline="0" dirty="0" smtClean="0">
                        <a:ln>
                          <a:noFill/>
                        </a:ln>
                        <a:solidFill>
                          <a:srgbClr val="0000FF"/>
                        </a:solidFill>
                        <a:effectLst/>
                        <a:latin typeface="Cambria" pitchFamily="18"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endParaRPr kumimoji="0" lang="tr-TR" sz="1300" b="0" i="0" u="none" strike="noStrike" cap="none" normalizeH="0" baseline="0" dirty="0" smtClean="0">
                        <a:ln>
                          <a:noFill/>
                        </a:ln>
                        <a:solidFill>
                          <a:srgbClr val="0000FF"/>
                        </a:solidFill>
                        <a:effectLst/>
                        <a:latin typeface="Cambria" pitchFamily="18"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endParaRPr kumimoji="0" lang="tr-TR" sz="1300" b="0" i="0" u="none" strike="noStrike" cap="none" normalizeH="0" baseline="0" dirty="0" smtClean="0">
                        <a:ln>
                          <a:noFill/>
                        </a:ln>
                        <a:solidFill>
                          <a:srgbClr val="FF0000"/>
                        </a:solidFill>
                        <a:effectLst/>
                        <a:latin typeface="Cambria" pitchFamily="18"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tr-TR" sz="1300" b="0" i="0" u="none" strike="noStrike" cap="none" normalizeH="0" baseline="0" dirty="0" smtClean="0">
                          <a:ln>
                            <a:noFill/>
                          </a:ln>
                          <a:solidFill>
                            <a:srgbClr val="FF0000"/>
                          </a:solidFill>
                          <a:effectLst/>
                          <a:latin typeface="Cambria" pitchFamily="18" charset="0"/>
                          <a:cs typeface="Times New Roman" pitchFamily="18" charset="0"/>
                        </a:rPr>
                        <a:t>14 parametre </a:t>
                      </a:r>
                      <a:endParaRPr kumimoji="0" lang="tr-TR" sz="1300" b="0" i="0" u="none" strike="noStrike" cap="none" normalizeH="0" baseline="0" dirty="0" smtClean="0">
                        <a:ln>
                          <a:noFill/>
                        </a:ln>
                        <a:solidFill>
                          <a:srgbClr val="FF0000"/>
                        </a:solidFill>
                        <a:effectLst/>
                        <a:latin typeface="Cambria" pitchFamily="18" charset="0"/>
                        <a:cs typeface="Calibri" pitchFamily="34"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tr-TR" sz="1300" b="0" i="0" u="none" strike="noStrike" cap="none" normalizeH="0" baseline="0" dirty="0" smtClean="0">
                          <a:ln>
                            <a:noFill/>
                          </a:ln>
                          <a:solidFill>
                            <a:srgbClr val="0000FF"/>
                          </a:solidFill>
                          <a:effectLst/>
                          <a:latin typeface="Cambria" pitchFamily="18" charset="0"/>
                          <a:cs typeface="Times New Roman" pitchFamily="18" charset="0"/>
                        </a:rPr>
                        <a:t> </a:t>
                      </a:r>
                      <a:endParaRPr kumimoji="0" lang="tr-TR" sz="1300" b="0" i="0" u="none" strike="noStrike" cap="none" normalizeH="0" baseline="0" dirty="0" smtClean="0">
                        <a:ln>
                          <a:noFill/>
                        </a:ln>
                        <a:solidFill>
                          <a:srgbClr val="0000FF"/>
                        </a:solidFill>
                        <a:effectLst/>
                        <a:latin typeface="Cambria" pitchFamily="18" charset="0"/>
                        <a:cs typeface="Calibri" pitchFamily="34" charset="0"/>
                      </a:endParaRPr>
                    </a:p>
                  </a:txBody>
                  <a:tcPr marL="15944" marR="15944" marT="5980" marB="0" horzOverflow="overflow"/>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300" b="0" i="0" u="none" strike="noStrike" cap="none" normalizeH="0" baseline="0" dirty="0" smtClean="0">
                          <a:ln>
                            <a:noFill/>
                          </a:ln>
                          <a:solidFill>
                            <a:srgbClr val="0000FF"/>
                          </a:solidFill>
                          <a:effectLst/>
                          <a:latin typeface="Cambria" pitchFamily="18" charset="0"/>
                          <a:cs typeface="Times New Roman" pitchFamily="18" charset="0"/>
                        </a:rPr>
                        <a:t>1310 </a:t>
                      </a:r>
                    </a:p>
                    <a:p>
                      <a:pPr marL="0" marR="0" lvl="0" indent="0" algn="l" defTabSz="914400" rtl="0" eaLnBrk="1" fontAlgn="base" latinLnBrk="0" hangingPunct="1">
                        <a:lnSpc>
                          <a:spcPct val="115000"/>
                        </a:lnSpc>
                        <a:spcBef>
                          <a:spcPct val="0"/>
                        </a:spcBef>
                        <a:spcAft>
                          <a:spcPct val="0"/>
                        </a:spcAft>
                        <a:buClrTx/>
                        <a:buSzTx/>
                        <a:buFontTx/>
                        <a:buNone/>
                        <a:tabLst/>
                      </a:pPr>
                      <a:endParaRPr kumimoji="0" lang="tr-TR" sz="1300" b="0" i="0" u="none" strike="noStrike" cap="none" normalizeH="0" baseline="0" dirty="0" smtClean="0">
                        <a:ln>
                          <a:noFill/>
                        </a:ln>
                        <a:solidFill>
                          <a:srgbClr val="0000FF"/>
                        </a:solidFill>
                        <a:effectLst/>
                        <a:latin typeface="Cambria" pitchFamily="18" charset="0"/>
                        <a:cs typeface="Calibri" pitchFamily="34" charset="0"/>
                      </a:endParaRPr>
                    </a:p>
                    <a:p>
                      <a:pPr marL="0" marR="0" lvl="0" indent="0" algn="l" defTabSz="914400" rtl="0" eaLnBrk="1" fontAlgn="base" latinLnBrk="0" hangingPunct="1">
                        <a:lnSpc>
                          <a:spcPct val="115000"/>
                        </a:lnSpc>
                        <a:spcBef>
                          <a:spcPct val="0"/>
                        </a:spcBef>
                        <a:spcAft>
                          <a:spcPct val="0"/>
                        </a:spcAft>
                        <a:buClrTx/>
                        <a:buSzTx/>
                        <a:buFontTx/>
                        <a:buNone/>
                        <a:tabLst/>
                      </a:pPr>
                      <a:endParaRPr kumimoji="0" lang="tr-TR" sz="1300" b="0" i="0" u="none" strike="noStrike" cap="none" normalizeH="0" baseline="0" dirty="0" smtClean="0">
                        <a:ln>
                          <a:noFill/>
                        </a:ln>
                        <a:solidFill>
                          <a:srgbClr val="0000FF"/>
                        </a:solidFill>
                        <a:effectLst/>
                        <a:latin typeface="Cambria" pitchFamily="18" charset="0"/>
                        <a:cs typeface="Calibri" pitchFamily="34" charset="0"/>
                      </a:endParaRPr>
                    </a:p>
                    <a:p>
                      <a:pPr marL="0" marR="0" lvl="0" indent="0" algn="l" defTabSz="914400" rtl="0" eaLnBrk="1" fontAlgn="base" latinLnBrk="0" hangingPunct="1">
                        <a:lnSpc>
                          <a:spcPct val="115000"/>
                        </a:lnSpc>
                        <a:spcBef>
                          <a:spcPct val="0"/>
                        </a:spcBef>
                        <a:spcAft>
                          <a:spcPct val="0"/>
                        </a:spcAft>
                        <a:buClrTx/>
                        <a:buSzTx/>
                        <a:buFontTx/>
                        <a:buNone/>
                        <a:tabLst/>
                      </a:pPr>
                      <a:endParaRPr kumimoji="0" lang="tr-TR" sz="1300" b="0" i="0" u="none" strike="noStrike" cap="none" normalizeH="0" baseline="0" dirty="0" smtClean="0">
                        <a:ln>
                          <a:noFill/>
                        </a:ln>
                        <a:solidFill>
                          <a:srgbClr val="FF0000"/>
                        </a:solidFill>
                        <a:effectLst/>
                        <a:latin typeface="Cambria" pitchFamily="18"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tr-TR" sz="1300" b="0" i="0" u="none" strike="noStrike" cap="none" normalizeH="0" baseline="0" dirty="0" smtClean="0">
                          <a:ln>
                            <a:noFill/>
                          </a:ln>
                          <a:solidFill>
                            <a:srgbClr val="FF0000"/>
                          </a:solidFill>
                          <a:effectLst/>
                          <a:latin typeface="Cambria" pitchFamily="18" charset="0"/>
                          <a:cs typeface="Times New Roman" pitchFamily="18" charset="0"/>
                        </a:rPr>
                        <a:t>223 açık 60 kapalı istasyon </a:t>
                      </a:r>
                    </a:p>
                    <a:p>
                      <a:pPr marL="0" marR="0" lvl="0" indent="0" algn="l" defTabSz="914400" rtl="0" eaLnBrk="1" fontAlgn="base" latinLnBrk="0" hangingPunct="1">
                        <a:lnSpc>
                          <a:spcPct val="115000"/>
                        </a:lnSpc>
                        <a:spcBef>
                          <a:spcPct val="0"/>
                        </a:spcBef>
                        <a:spcAft>
                          <a:spcPct val="0"/>
                        </a:spcAft>
                        <a:buClrTx/>
                        <a:buSzTx/>
                        <a:buFontTx/>
                        <a:buNone/>
                        <a:tabLst/>
                      </a:pPr>
                      <a:endParaRPr kumimoji="0" lang="tr-TR" sz="1300" b="0" i="0" u="none" strike="noStrike" cap="none" normalizeH="0" baseline="0" dirty="0" smtClean="0">
                        <a:ln>
                          <a:noFill/>
                        </a:ln>
                        <a:solidFill>
                          <a:srgbClr val="FF0000"/>
                        </a:solidFill>
                        <a:effectLst/>
                        <a:latin typeface="Cambria" pitchFamily="18" charset="0"/>
                        <a:cs typeface="Calibri" pitchFamily="34"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tr-TR" sz="1300" b="0" i="0" u="none" strike="noStrike" cap="none" normalizeH="0" baseline="0" dirty="0" smtClean="0">
                          <a:ln>
                            <a:noFill/>
                          </a:ln>
                          <a:solidFill>
                            <a:srgbClr val="FF0000"/>
                          </a:solidFill>
                          <a:effectLst/>
                          <a:latin typeface="Cambria" pitchFamily="18" charset="0"/>
                          <a:cs typeface="Calibri" pitchFamily="34" charset="0"/>
                        </a:rPr>
                        <a:t>Toplam 1518 istasyon</a:t>
                      </a:r>
                      <a:endParaRPr kumimoji="0" lang="tr-TR" sz="1300" b="0" i="0" u="none" strike="noStrike" cap="none" normalizeH="0" baseline="0" dirty="0" smtClean="0">
                        <a:ln>
                          <a:noFill/>
                        </a:ln>
                        <a:solidFill>
                          <a:srgbClr val="0000FF"/>
                        </a:solidFill>
                        <a:effectLst/>
                        <a:latin typeface="Cambria" pitchFamily="18" charset="0"/>
                        <a:cs typeface="Calibri" pitchFamily="34" charset="0"/>
                      </a:endParaRPr>
                    </a:p>
                  </a:txBody>
                  <a:tcPr marL="15944" marR="15944" marT="5980" marB="0" horzOverflow="overflow"/>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300" b="0" i="0" u="none" strike="noStrike" cap="none" normalizeH="0" baseline="0" dirty="0" smtClean="0">
                          <a:ln>
                            <a:noFill/>
                          </a:ln>
                          <a:solidFill>
                            <a:srgbClr val="0000FF"/>
                          </a:solidFill>
                          <a:effectLst/>
                          <a:latin typeface="Cambria" pitchFamily="18" charset="0"/>
                          <a:cs typeface="Times New Roman" pitchFamily="18" charset="0"/>
                        </a:rPr>
                        <a:t>- </a:t>
                      </a:r>
                      <a:r>
                        <a:rPr kumimoji="0" lang="tr-TR" sz="1300" b="0" i="0" u="none" strike="noStrike" cap="none" normalizeH="0" baseline="0" dirty="0" err="1" smtClean="0">
                          <a:ln>
                            <a:noFill/>
                          </a:ln>
                          <a:solidFill>
                            <a:srgbClr val="0000FF"/>
                          </a:solidFill>
                          <a:effectLst/>
                          <a:latin typeface="Cambria" pitchFamily="18" charset="0"/>
                          <a:cs typeface="Times New Roman" pitchFamily="18" charset="0"/>
                        </a:rPr>
                        <a:t>İçmesuyu</a:t>
                      </a:r>
                      <a:r>
                        <a:rPr kumimoji="0" lang="tr-TR" sz="1300" b="0" i="0" u="none" strike="noStrike" cap="none" normalizeH="0" baseline="0" dirty="0" smtClean="0">
                          <a:ln>
                            <a:noFill/>
                          </a:ln>
                          <a:solidFill>
                            <a:srgbClr val="0000FF"/>
                          </a:solidFill>
                          <a:effectLst/>
                          <a:latin typeface="Cambria" pitchFamily="18" charset="0"/>
                          <a:cs typeface="Times New Roman" pitchFamily="18" charset="0"/>
                        </a:rPr>
                        <a:t> Elde Edilen veya Elde Edilmesi Planlanan Yüzeysel Suların Kalitesine Dair Yönetmelik </a:t>
                      </a:r>
                      <a:endParaRPr kumimoji="0" lang="tr-TR" sz="1300" b="0" i="0" u="none" strike="noStrike" cap="none" normalizeH="0" baseline="0" dirty="0" smtClean="0">
                        <a:ln>
                          <a:noFill/>
                        </a:ln>
                        <a:solidFill>
                          <a:srgbClr val="0000FF"/>
                        </a:solidFill>
                        <a:effectLst/>
                        <a:latin typeface="Cambria" pitchFamily="18" charset="0"/>
                        <a:cs typeface="Calibri" pitchFamily="34"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tr-TR" sz="1300" b="0" i="0" u="none" strike="noStrike" cap="none" normalizeH="0" baseline="0" dirty="0" smtClean="0">
                          <a:ln>
                            <a:noFill/>
                          </a:ln>
                          <a:solidFill>
                            <a:srgbClr val="0000FF"/>
                          </a:solidFill>
                          <a:effectLst/>
                          <a:latin typeface="Cambria" pitchFamily="18" charset="0"/>
                          <a:cs typeface="Times New Roman" pitchFamily="18" charset="0"/>
                        </a:rPr>
                        <a:t>- TS 266 </a:t>
                      </a:r>
                      <a:endParaRPr kumimoji="0" lang="tr-TR" sz="1300" b="0" i="0" u="none" strike="noStrike" cap="none" normalizeH="0" baseline="0" dirty="0" smtClean="0">
                        <a:ln>
                          <a:noFill/>
                        </a:ln>
                        <a:solidFill>
                          <a:srgbClr val="0000FF"/>
                        </a:solidFill>
                        <a:effectLst/>
                        <a:latin typeface="Cambria" pitchFamily="18" charset="0"/>
                        <a:cs typeface="Calibri" pitchFamily="34"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tr-TR" sz="1300" b="0" i="0" u="none" strike="noStrike" cap="none" normalizeH="0" baseline="0" dirty="0" smtClean="0">
                          <a:ln>
                            <a:noFill/>
                          </a:ln>
                          <a:solidFill>
                            <a:srgbClr val="0000FF"/>
                          </a:solidFill>
                          <a:effectLst/>
                          <a:latin typeface="Cambria" pitchFamily="18" charset="0"/>
                          <a:cs typeface="Times New Roman" pitchFamily="18" charset="0"/>
                        </a:rPr>
                        <a:t>- Su Kirliliği Kontrolü Yönetmeliği </a:t>
                      </a:r>
                      <a:endParaRPr kumimoji="0" lang="tr-TR" sz="1300" b="0" i="0" u="none" strike="noStrike" cap="none" normalizeH="0" baseline="0" dirty="0" smtClean="0">
                        <a:ln>
                          <a:noFill/>
                        </a:ln>
                        <a:solidFill>
                          <a:srgbClr val="0000FF"/>
                        </a:solidFill>
                        <a:effectLst/>
                        <a:latin typeface="Cambria" pitchFamily="18" charset="0"/>
                        <a:cs typeface="Calibri" pitchFamily="34"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tr-TR" sz="1300" b="0" i="0" u="none" strike="noStrike" cap="none" normalizeH="0" baseline="0" dirty="0" smtClean="0">
                          <a:ln>
                            <a:noFill/>
                          </a:ln>
                          <a:solidFill>
                            <a:srgbClr val="0000FF"/>
                          </a:solidFill>
                          <a:effectLst/>
                          <a:latin typeface="Cambria" pitchFamily="18" charset="0"/>
                          <a:cs typeface="Times New Roman" pitchFamily="18" charset="0"/>
                        </a:rPr>
                        <a:t>- İnsani Tüketim Amaçlı Sular Hakkında Yönetmelik </a:t>
                      </a:r>
                      <a:endParaRPr kumimoji="0" lang="tr-TR" sz="1300" b="0" i="0" u="none" strike="noStrike" cap="none" normalizeH="0" baseline="0" dirty="0" smtClean="0">
                        <a:ln>
                          <a:noFill/>
                        </a:ln>
                        <a:solidFill>
                          <a:srgbClr val="0000FF"/>
                        </a:solidFill>
                        <a:effectLst/>
                        <a:latin typeface="Cambria" pitchFamily="18" charset="0"/>
                        <a:cs typeface="Calibri" pitchFamily="34" charset="0"/>
                      </a:endParaRPr>
                    </a:p>
                  </a:txBody>
                  <a:tcPr marL="15944" marR="15944" marT="5980" marB="0" horzOverflow="overflow"/>
                </a:tc>
              </a:tr>
              <a:tr h="2284702">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300" b="0" i="0" u="none" strike="noStrike" cap="none" normalizeH="0" baseline="0" dirty="0" smtClean="0">
                          <a:ln>
                            <a:noFill/>
                          </a:ln>
                          <a:solidFill>
                            <a:srgbClr val="0000FF"/>
                          </a:solidFill>
                          <a:effectLst/>
                          <a:latin typeface="Cambria" pitchFamily="18" charset="0"/>
                          <a:cs typeface="Times New Roman" pitchFamily="18" charset="0"/>
                        </a:rPr>
                        <a:t>Çevre ve Şehircilik Bakanlığı </a:t>
                      </a:r>
                      <a:endParaRPr kumimoji="0" lang="tr-TR" sz="1300" b="0" i="0" u="none" strike="noStrike" cap="none" normalizeH="0" baseline="0" dirty="0" smtClean="0">
                        <a:ln>
                          <a:noFill/>
                        </a:ln>
                        <a:solidFill>
                          <a:srgbClr val="0000FF"/>
                        </a:solidFill>
                        <a:effectLst/>
                        <a:latin typeface="Cambria" pitchFamily="18" charset="0"/>
                        <a:cs typeface="Calibri" pitchFamily="34" charset="0"/>
                      </a:endParaRPr>
                    </a:p>
                  </a:txBody>
                  <a:tcPr marL="15944" marR="15944" marT="5980" marB="0" horzOverflow="overflow"/>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300" b="0" i="0" u="none" strike="noStrike" cap="none" normalizeH="0" baseline="0" dirty="0" smtClean="0">
                          <a:ln>
                            <a:noFill/>
                          </a:ln>
                          <a:solidFill>
                            <a:srgbClr val="0000FF"/>
                          </a:solidFill>
                          <a:effectLst/>
                          <a:latin typeface="Cambria" pitchFamily="18" charset="0"/>
                          <a:cs typeface="Times New Roman" pitchFamily="18" charset="0"/>
                        </a:rPr>
                        <a:t>Merkezde tek bir laboratuar  mevcut ayrıca  3 mobil laboratuar bulunmaktadır. </a:t>
                      </a:r>
                      <a:endParaRPr kumimoji="0" lang="tr-TR" sz="1300" b="0" i="0" u="none" strike="noStrike" cap="none" normalizeH="0" baseline="0" dirty="0" smtClean="0">
                        <a:ln>
                          <a:noFill/>
                        </a:ln>
                        <a:solidFill>
                          <a:srgbClr val="0000FF"/>
                        </a:solidFill>
                        <a:effectLst/>
                        <a:latin typeface="Cambria" pitchFamily="18" charset="0"/>
                        <a:cs typeface="Calibri" pitchFamily="34" charset="0"/>
                      </a:endParaRPr>
                    </a:p>
                  </a:txBody>
                  <a:tcPr marL="15944" marR="15944" marT="5980" marB="0" horzOverflow="overflow"/>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300" b="0" i="0" u="none" strike="noStrike" cap="none" normalizeH="0" baseline="0" dirty="0" smtClean="0">
                          <a:ln>
                            <a:noFill/>
                          </a:ln>
                          <a:solidFill>
                            <a:srgbClr val="0000FF"/>
                          </a:solidFill>
                          <a:effectLst/>
                          <a:latin typeface="Cambria" pitchFamily="18" charset="0"/>
                          <a:cs typeface="Times New Roman" pitchFamily="18" charset="0"/>
                        </a:rPr>
                        <a:t>Yaklaşık 55 parametre </a:t>
                      </a:r>
                      <a:endParaRPr kumimoji="0" lang="tr-TR" sz="1300" b="0" i="0" u="none" strike="noStrike" cap="none" normalizeH="0" baseline="0" dirty="0" smtClean="0">
                        <a:ln>
                          <a:noFill/>
                        </a:ln>
                        <a:solidFill>
                          <a:srgbClr val="0000FF"/>
                        </a:solidFill>
                        <a:effectLst/>
                        <a:latin typeface="Cambria" pitchFamily="18" charset="0"/>
                        <a:cs typeface="Calibri" pitchFamily="34" charset="0"/>
                      </a:endParaRPr>
                    </a:p>
                  </a:txBody>
                  <a:tcPr marL="15944" marR="15944" marT="5980" marB="0" horzOverflow="overflow"/>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300" b="0" i="0" u="none" strike="noStrike" cap="none" normalizeH="0" baseline="0" dirty="0" smtClean="0">
                          <a:ln>
                            <a:noFill/>
                          </a:ln>
                          <a:solidFill>
                            <a:srgbClr val="0000FF"/>
                          </a:solidFill>
                          <a:effectLst/>
                          <a:latin typeface="Cambria" pitchFamily="18" charset="0"/>
                          <a:cs typeface="Times New Roman" pitchFamily="18" charset="0"/>
                        </a:rPr>
                        <a:t>Proje bazında da izlemeler yürütülmektedir. Buna ek olarak, endüstriyel deşarj izlemesi de yapılmaktadır. </a:t>
                      </a:r>
                      <a:endParaRPr kumimoji="0" lang="tr-TR" sz="1300" b="0" i="0" u="none" strike="noStrike" cap="none" normalizeH="0" baseline="0" dirty="0" smtClean="0">
                        <a:ln>
                          <a:noFill/>
                        </a:ln>
                        <a:solidFill>
                          <a:srgbClr val="0000FF"/>
                        </a:solidFill>
                        <a:effectLst/>
                        <a:latin typeface="Cambria" pitchFamily="18" charset="0"/>
                        <a:cs typeface="Calibri" pitchFamily="34" charset="0"/>
                      </a:endParaRPr>
                    </a:p>
                  </a:txBody>
                  <a:tcPr marL="15944" marR="15944" marT="5980" marB="0" horzOverflow="overflow"/>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300" b="0" i="0" u="none" strike="noStrike" cap="none" normalizeH="0" baseline="0" dirty="0" smtClean="0">
                          <a:ln>
                            <a:noFill/>
                          </a:ln>
                          <a:solidFill>
                            <a:srgbClr val="0000FF"/>
                          </a:solidFill>
                          <a:effectLst/>
                          <a:latin typeface="Cambria" pitchFamily="18" charset="0"/>
                          <a:cs typeface="Times New Roman" pitchFamily="18" charset="0"/>
                        </a:rPr>
                        <a:t>- Su Kirliliği Kontrolü Yönetmeliği</a:t>
                      </a:r>
                    </a:p>
                    <a:p>
                      <a:pPr marL="0" marR="0" lvl="0" indent="0" algn="l" defTabSz="914400" rtl="0" eaLnBrk="1" fontAlgn="base" latinLnBrk="0" hangingPunct="1">
                        <a:lnSpc>
                          <a:spcPct val="115000"/>
                        </a:lnSpc>
                        <a:spcBef>
                          <a:spcPct val="0"/>
                        </a:spcBef>
                        <a:spcAft>
                          <a:spcPct val="0"/>
                        </a:spcAft>
                        <a:buClrTx/>
                        <a:buSzTx/>
                        <a:buFontTx/>
                        <a:buNone/>
                        <a:tabLst/>
                        <a:defRPr/>
                      </a:pPr>
                      <a:r>
                        <a:rPr kumimoji="0" lang="tr-TR" sz="1300" b="0" i="0" u="none" strike="noStrike" cap="none" normalizeH="0" baseline="0" dirty="0" smtClean="0">
                          <a:ln>
                            <a:noFill/>
                          </a:ln>
                          <a:solidFill>
                            <a:srgbClr val="0000FF"/>
                          </a:solidFill>
                          <a:effectLst/>
                          <a:latin typeface="Cambria" pitchFamily="18" charset="0"/>
                          <a:cs typeface="Times New Roman" pitchFamily="18" charset="0"/>
                        </a:rPr>
                        <a:t>- </a:t>
                      </a:r>
                      <a:r>
                        <a:rPr kumimoji="0" lang="tr-TR" sz="1300" b="0" i="0" u="none" strike="noStrike" cap="none" normalizeH="0" baseline="0" dirty="0" err="1" smtClean="0">
                          <a:ln>
                            <a:noFill/>
                          </a:ln>
                          <a:solidFill>
                            <a:srgbClr val="0000FF"/>
                          </a:solidFill>
                          <a:effectLst/>
                          <a:latin typeface="Cambria" pitchFamily="18" charset="0"/>
                          <a:cs typeface="Times New Roman" pitchFamily="18" charset="0"/>
                        </a:rPr>
                        <a:t>İçmesuyu</a:t>
                      </a:r>
                      <a:r>
                        <a:rPr kumimoji="0" lang="tr-TR" sz="1300" b="0" i="0" u="none" strike="noStrike" cap="none" normalizeH="0" baseline="0" dirty="0" smtClean="0">
                          <a:ln>
                            <a:noFill/>
                          </a:ln>
                          <a:solidFill>
                            <a:srgbClr val="0000FF"/>
                          </a:solidFill>
                          <a:effectLst/>
                          <a:latin typeface="Cambria" pitchFamily="18" charset="0"/>
                          <a:cs typeface="Times New Roman" pitchFamily="18" charset="0"/>
                        </a:rPr>
                        <a:t> Elde Edilen veya Elde Edilmesi Planlanan Yüzeysel Suların Kalitesine Dair Yönetmelik</a:t>
                      </a:r>
                    </a:p>
                    <a:p>
                      <a:pPr marL="0" marR="0" lvl="0" indent="0" algn="l" defTabSz="914400" rtl="0" eaLnBrk="1" fontAlgn="base" latinLnBrk="0" hangingPunct="1">
                        <a:lnSpc>
                          <a:spcPct val="115000"/>
                        </a:lnSpc>
                        <a:spcBef>
                          <a:spcPct val="0"/>
                        </a:spcBef>
                        <a:spcAft>
                          <a:spcPct val="0"/>
                        </a:spcAft>
                        <a:buClrTx/>
                        <a:buSzTx/>
                        <a:buFontTx/>
                        <a:buNone/>
                        <a:tabLst/>
                        <a:defRPr/>
                      </a:pPr>
                      <a:r>
                        <a:rPr kumimoji="0" lang="tr-TR" sz="1300" b="0" i="0" u="none" strike="noStrike" cap="none" normalizeH="0" baseline="0" dirty="0" smtClean="0">
                          <a:ln>
                            <a:noFill/>
                          </a:ln>
                          <a:solidFill>
                            <a:srgbClr val="0000FF"/>
                          </a:solidFill>
                          <a:effectLst/>
                          <a:latin typeface="Cambria" pitchFamily="18" charset="0"/>
                          <a:cs typeface="Arial" charset="0"/>
                        </a:rPr>
                        <a:t>- Tehlikeli Maddelerin Su ve Çevresinde Neden Olduğu Kirliliğin Kontrolü Yönetmeliği </a:t>
                      </a:r>
                      <a:endParaRPr kumimoji="0" lang="tr-TR" sz="1300" b="0" i="0" u="none" strike="noStrike" cap="none" normalizeH="0" baseline="0" dirty="0" smtClean="0">
                        <a:ln>
                          <a:noFill/>
                        </a:ln>
                        <a:solidFill>
                          <a:srgbClr val="0000FF"/>
                        </a:solidFill>
                        <a:effectLst/>
                        <a:latin typeface="Cambria" pitchFamily="18" charset="0"/>
                        <a:cs typeface="Calibri" pitchFamily="34" charset="0"/>
                      </a:endParaRPr>
                    </a:p>
                  </a:txBody>
                  <a:tcPr marL="15944" marR="15944" marT="5980" marB="0" horzOverflow="overflow"/>
                </a:tc>
              </a:tr>
            </a:tbl>
          </a:graphicData>
        </a:graphic>
      </p:graphicFrame>
      <p:sp>
        <p:nvSpPr>
          <p:cNvPr id="7" name="19 Başlık"/>
          <p:cNvSpPr txBox="1">
            <a:spLocks/>
          </p:cNvSpPr>
          <p:nvPr/>
        </p:nvSpPr>
        <p:spPr bwMode="auto">
          <a:xfrm>
            <a:off x="827584" y="26621"/>
            <a:ext cx="8229600" cy="954107"/>
          </a:xfrm>
          <a:prstGeom prst="rect">
            <a:avLst/>
          </a:prstGeom>
          <a:noFill/>
          <a:ln w="9525">
            <a:noFill/>
            <a:miter lim="800000"/>
            <a:headEnd/>
            <a:tailEnd/>
          </a:ln>
        </p:spPr>
        <p:txBody>
          <a:bodyPr anchor="ct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tr-TR" sz="2800" dirty="0" smtClean="0"/>
              <a:t> </a:t>
            </a:r>
            <a:r>
              <a:rPr lang="tr-TR" sz="2800" b="1" dirty="0" smtClean="0">
                <a:solidFill>
                  <a:srgbClr val="FF3300"/>
                </a:solidFill>
                <a:latin typeface="Arial" pitchFamily="34" charset="0"/>
                <a:ea typeface="+mj-ea"/>
                <a:cs typeface="Arial" pitchFamily="34" charset="0"/>
              </a:rPr>
              <a:t>SU KALİTESİ İZLEMESİ YAPAN </a:t>
            </a:r>
          </a:p>
          <a:p>
            <a:pPr algn="ctr" fontAlgn="auto">
              <a:spcBef>
                <a:spcPts val="0"/>
              </a:spcBef>
              <a:spcAft>
                <a:spcPts val="0"/>
              </a:spcAft>
              <a:defRPr/>
            </a:pPr>
            <a:r>
              <a:rPr lang="tr-TR" sz="2800" b="1" dirty="0" smtClean="0">
                <a:solidFill>
                  <a:srgbClr val="FF3300"/>
                </a:solidFill>
                <a:latin typeface="Arial" pitchFamily="34" charset="0"/>
                <a:ea typeface="+mj-ea"/>
                <a:cs typeface="Arial" pitchFamily="34" charset="0"/>
              </a:rPr>
              <a:t>KURUM/KURULUŞLAR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9570" name="Picture 2" descr="C:\Users\suzunalioglu\Desktop\Resim1.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graphicFrame>
        <p:nvGraphicFramePr>
          <p:cNvPr id="6" name="5 Tablo"/>
          <p:cNvGraphicFramePr>
            <a:graphicFrameLocks noGrp="1"/>
          </p:cNvGraphicFramePr>
          <p:nvPr/>
        </p:nvGraphicFramePr>
        <p:xfrm>
          <a:off x="250825" y="1268413"/>
          <a:ext cx="8713789" cy="4948291"/>
        </p:xfrm>
        <a:graphic>
          <a:graphicData uri="http://schemas.openxmlformats.org/drawingml/2006/table">
            <a:tbl>
              <a:tblPr firstRow="1" bandRow="1">
                <a:tableStyleId>{5C22544A-7EE6-4342-B048-85BDC9FD1C3A}</a:tableStyleId>
              </a:tblPr>
              <a:tblGrid>
                <a:gridCol w="1742758"/>
                <a:gridCol w="1742758"/>
                <a:gridCol w="1742758"/>
                <a:gridCol w="1469100"/>
                <a:gridCol w="2016415"/>
              </a:tblGrid>
              <a:tr h="370844">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300" u="none" strike="noStrike" cap="none" normalizeH="0" baseline="0" dirty="0" smtClean="0">
                          <a:ln>
                            <a:noFill/>
                          </a:ln>
                          <a:effectLst/>
                          <a:latin typeface="Cambria" pitchFamily="18" charset="0"/>
                        </a:rPr>
                        <a:t>Kurum/Kuruluş </a:t>
                      </a:r>
                      <a:endParaRPr kumimoji="0" lang="tr-TR" sz="1300" b="1" i="0" u="none" strike="noStrike" cap="none" normalizeH="0" baseline="0" dirty="0" smtClean="0">
                        <a:ln>
                          <a:noFill/>
                        </a:ln>
                        <a:solidFill>
                          <a:srgbClr val="0000FF"/>
                        </a:solidFill>
                        <a:effectLst/>
                        <a:latin typeface="Cambria" pitchFamily="18" charset="0"/>
                        <a:cs typeface="Calibri" pitchFamily="34" charset="0"/>
                      </a:endParaRPr>
                    </a:p>
                  </a:txBody>
                  <a:tcPr marL="15944" marR="15944" marT="5979" marB="0" horzOverflow="overflow"/>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300" u="none" strike="noStrike" cap="none" normalizeH="0" baseline="0" dirty="0" smtClean="0">
                          <a:ln>
                            <a:noFill/>
                          </a:ln>
                          <a:effectLst/>
                          <a:latin typeface="Cambria" pitchFamily="18" charset="0"/>
                        </a:rPr>
                        <a:t>Laboratuar Sayısı </a:t>
                      </a:r>
                      <a:endParaRPr kumimoji="0" lang="tr-TR" sz="1300" b="1" i="0" u="none" strike="noStrike" cap="none" normalizeH="0" baseline="0" dirty="0" smtClean="0">
                        <a:ln>
                          <a:noFill/>
                        </a:ln>
                        <a:solidFill>
                          <a:srgbClr val="0000FF"/>
                        </a:solidFill>
                        <a:effectLst/>
                        <a:latin typeface="Cambria" pitchFamily="18" charset="0"/>
                        <a:cs typeface="Calibri" pitchFamily="34" charset="0"/>
                      </a:endParaRPr>
                    </a:p>
                  </a:txBody>
                  <a:tcPr marL="15944" marR="15944" marT="5979" marB="0" horzOverflow="overflow"/>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300" u="none" strike="noStrike" cap="none" normalizeH="0" baseline="0" smtClean="0">
                          <a:ln>
                            <a:noFill/>
                          </a:ln>
                          <a:effectLst/>
                          <a:latin typeface="Cambria" pitchFamily="18" charset="0"/>
                        </a:rPr>
                        <a:t>Parametre Sayısı </a:t>
                      </a:r>
                      <a:endParaRPr kumimoji="0" lang="tr-TR" sz="1300" b="1" i="0" u="none" strike="noStrike" cap="none" normalizeH="0" baseline="0" smtClean="0">
                        <a:ln>
                          <a:noFill/>
                        </a:ln>
                        <a:solidFill>
                          <a:srgbClr val="0000FF"/>
                        </a:solidFill>
                        <a:effectLst/>
                        <a:latin typeface="Cambria" pitchFamily="18" charset="0"/>
                        <a:cs typeface="Calibri" pitchFamily="34" charset="0"/>
                      </a:endParaRPr>
                    </a:p>
                  </a:txBody>
                  <a:tcPr marL="15944" marR="15944" marT="5979" marB="0" horzOverflow="overflow"/>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300" u="none" strike="noStrike" cap="none" normalizeH="0" baseline="0" dirty="0" smtClean="0">
                          <a:ln>
                            <a:noFill/>
                          </a:ln>
                          <a:effectLst/>
                          <a:latin typeface="Cambria" pitchFamily="18" charset="0"/>
                        </a:rPr>
                        <a:t>İstasyon Sayısı </a:t>
                      </a:r>
                      <a:endParaRPr kumimoji="0" lang="tr-TR" sz="1300" b="1" i="0" u="none" strike="noStrike" cap="none" normalizeH="0" baseline="0" dirty="0" smtClean="0">
                        <a:ln>
                          <a:noFill/>
                        </a:ln>
                        <a:solidFill>
                          <a:srgbClr val="0000FF"/>
                        </a:solidFill>
                        <a:effectLst/>
                        <a:latin typeface="Cambria" pitchFamily="18" charset="0"/>
                        <a:cs typeface="Calibri" pitchFamily="34" charset="0"/>
                      </a:endParaRPr>
                    </a:p>
                  </a:txBody>
                  <a:tcPr marL="15944" marR="15944" marT="5979" marB="0" horzOverflow="overflow"/>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300" u="none" strike="noStrike" cap="none" normalizeH="0" baseline="0" dirty="0" smtClean="0">
                          <a:ln>
                            <a:noFill/>
                          </a:ln>
                          <a:effectLst/>
                          <a:latin typeface="Cambria" pitchFamily="18" charset="0"/>
                        </a:rPr>
                        <a:t>Mevzuat </a:t>
                      </a:r>
                      <a:endParaRPr kumimoji="0" lang="tr-TR" sz="1300" b="1" i="0" u="none" strike="noStrike" cap="none" normalizeH="0" baseline="0" dirty="0" smtClean="0">
                        <a:ln>
                          <a:noFill/>
                        </a:ln>
                        <a:solidFill>
                          <a:srgbClr val="0000FF"/>
                        </a:solidFill>
                        <a:effectLst/>
                        <a:latin typeface="Cambria" pitchFamily="18" charset="0"/>
                        <a:cs typeface="Calibri" pitchFamily="34" charset="0"/>
                      </a:endParaRPr>
                    </a:p>
                  </a:txBody>
                  <a:tcPr marL="15944" marR="15944" marT="5979" marB="0" horzOverflow="overflow"/>
                </a:tc>
              </a:tr>
              <a:tr h="1146087">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300" b="0" i="0" u="none" strike="noStrike" cap="none" normalizeH="0" baseline="0" dirty="0" smtClean="0">
                          <a:ln>
                            <a:noFill/>
                          </a:ln>
                          <a:solidFill>
                            <a:srgbClr val="0000FF"/>
                          </a:solidFill>
                          <a:effectLst/>
                          <a:latin typeface="Cambria" pitchFamily="18" charset="0"/>
                          <a:cs typeface="Times New Roman" pitchFamily="18" charset="0"/>
                        </a:rPr>
                        <a:t>Gıda, Tarım ve Hayvancılık Bakanlığı</a:t>
                      </a:r>
                    </a:p>
                    <a:p>
                      <a:pPr marL="0" marR="0" lvl="0" indent="0" algn="ctr" defTabSz="914400" rtl="0" eaLnBrk="1" fontAlgn="base" latinLnBrk="0" hangingPunct="1">
                        <a:lnSpc>
                          <a:spcPct val="115000"/>
                        </a:lnSpc>
                        <a:spcBef>
                          <a:spcPct val="0"/>
                        </a:spcBef>
                        <a:spcAft>
                          <a:spcPct val="0"/>
                        </a:spcAft>
                        <a:buClrTx/>
                        <a:buSzTx/>
                        <a:buFontTx/>
                        <a:buNone/>
                        <a:tabLst/>
                      </a:pPr>
                      <a:endParaRPr kumimoji="0" lang="tr-TR" sz="1300" b="0" i="0" u="none" strike="noStrike" cap="none" normalizeH="0" baseline="0" dirty="0" smtClean="0">
                        <a:ln>
                          <a:noFill/>
                        </a:ln>
                        <a:solidFill>
                          <a:srgbClr val="0000FF"/>
                        </a:solidFill>
                        <a:effectLst/>
                        <a:latin typeface="Cambria" pitchFamily="18" charset="0"/>
                        <a:cs typeface="Calibri" pitchFamily="34" charset="0"/>
                      </a:endParaRPr>
                    </a:p>
                  </a:txBody>
                  <a:tcPr marL="18363" marR="18363" marT="6886" marB="0" horzOverflow="overflow"/>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300" b="0" i="0" u="none" strike="noStrike" cap="none" normalizeH="0" baseline="0" dirty="0" smtClean="0">
                          <a:ln>
                            <a:noFill/>
                          </a:ln>
                          <a:solidFill>
                            <a:srgbClr val="0000FF"/>
                          </a:solidFill>
                          <a:effectLst/>
                          <a:latin typeface="Cambria" pitchFamily="18" charset="0"/>
                          <a:cs typeface="Times New Roman" pitchFamily="18" charset="0"/>
                        </a:rPr>
                        <a:t>41 Gıda Kontrol Laboratuarı, 32 Enstitü, 81 İlde portatif cihazlarla analiz ve 20 mobil laboratuar </a:t>
                      </a:r>
                      <a:endParaRPr kumimoji="0" lang="tr-TR" sz="1300" b="0" i="0" u="none" strike="noStrike" cap="none" normalizeH="0" baseline="0" dirty="0" smtClean="0">
                        <a:ln>
                          <a:noFill/>
                        </a:ln>
                        <a:solidFill>
                          <a:srgbClr val="0000FF"/>
                        </a:solidFill>
                        <a:effectLst/>
                        <a:latin typeface="Cambria" pitchFamily="18" charset="0"/>
                        <a:cs typeface="Calibri" pitchFamily="34" charset="0"/>
                      </a:endParaRPr>
                    </a:p>
                  </a:txBody>
                  <a:tcPr marL="18363" marR="18363" marT="6886" marB="0" horzOverflow="overflow"/>
                </a:tc>
                <a:tc>
                  <a:txBody>
                    <a:bodyPr/>
                    <a:lstStyle/>
                    <a:p>
                      <a:pPr marL="0" marR="0" lvl="0" indent="0" algn="l" defTabSz="914400" rtl="0" eaLnBrk="1" fontAlgn="base" latinLnBrk="0" hangingPunct="1">
                        <a:lnSpc>
                          <a:spcPct val="115000"/>
                        </a:lnSpc>
                        <a:spcBef>
                          <a:spcPct val="0"/>
                        </a:spcBef>
                        <a:spcAft>
                          <a:spcPct val="0"/>
                        </a:spcAft>
                        <a:buClrTx/>
                        <a:buSzTx/>
                        <a:buFontTx/>
                        <a:buChar char="-"/>
                        <a:tabLst/>
                      </a:pPr>
                      <a:r>
                        <a:rPr kumimoji="0" lang="tr-TR" sz="1300" b="0" i="0" u="none" strike="noStrike" cap="none" normalizeH="0" baseline="0" dirty="0" smtClean="0">
                          <a:ln>
                            <a:noFill/>
                          </a:ln>
                          <a:solidFill>
                            <a:srgbClr val="0000FF"/>
                          </a:solidFill>
                          <a:effectLst/>
                          <a:latin typeface="Cambria" pitchFamily="18" charset="0"/>
                          <a:cs typeface="Times New Roman" pitchFamily="18" charset="0"/>
                        </a:rPr>
                        <a:t>Balıkçılık ve Su Ürünleri Genel Müdürlüğü </a:t>
                      </a:r>
                      <a:r>
                        <a:rPr kumimoji="0" lang="tr-TR" sz="1300" b="0" i="0" u="none" strike="noStrike" cap="none" normalizeH="0" baseline="0" dirty="0" smtClean="0">
                          <a:ln>
                            <a:noFill/>
                          </a:ln>
                          <a:solidFill>
                            <a:srgbClr val="0000FF"/>
                          </a:solidFill>
                          <a:effectLst/>
                          <a:latin typeface="Cambria" pitchFamily="18" charset="0"/>
                          <a:cs typeface="Times New Roman" pitchFamily="18" charset="0"/>
                          <a:sym typeface="Wingdings" pitchFamily="2" charset="2"/>
                        </a:rPr>
                        <a:t></a:t>
                      </a:r>
                      <a:r>
                        <a:rPr kumimoji="0" lang="tr-TR" sz="1300" b="0" i="0" u="none" strike="noStrike" cap="none" normalizeH="0" baseline="0" dirty="0" smtClean="0">
                          <a:ln>
                            <a:noFill/>
                          </a:ln>
                          <a:solidFill>
                            <a:srgbClr val="0000FF"/>
                          </a:solidFill>
                          <a:effectLst/>
                          <a:latin typeface="Cambria" pitchFamily="18" charset="0"/>
                          <a:cs typeface="Times New Roman" pitchFamily="18" charset="0"/>
                        </a:rPr>
                        <a:t> 14</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tr-TR" sz="1300" b="0" i="0" u="none" strike="noStrike" cap="none" normalizeH="0" baseline="0" dirty="0" smtClean="0">
                          <a:ln>
                            <a:noFill/>
                          </a:ln>
                          <a:solidFill>
                            <a:srgbClr val="0000FF"/>
                          </a:solidFill>
                          <a:effectLst/>
                          <a:latin typeface="Cambria" pitchFamily="18" charset="0"/>
                          <a:cs typeface="Times New Roman" pitchFamily="18" charset="0"/>
                        </a:rPr>
                        <a:t> Tarım Reformu Genel Müdürlüğü </a:t>
                      </a:r>
                      <a:r>
                        <a:rPr kumimoji="0" lang="tr-TR" sz="1300" b="0" i="0" u="none" strike="noStrike" cap="none" normalizeH="0" baseline="0" dirty="0" smtClean="0">
                          <a:ln>
                            <a:noFill/>
                          </a:ln>
                          <a:solidFill>
                            <a:srgbClr val="0000FF"/>
                          </a:solidFill>
                          <a:effectLst/>
                          <a:latin typeface="Cambria" pitchFamily="18" charset="0"/>
                          <a:cs typeface="Times New Roman" pitchFamily="18" charset="0"/>
                          <a:sym typeface="Wingdings" pitchFamily="2" charset="2"/>
                        </a:rPr>
                        <a:t> 7</a:t>
                      </a:r>
                      <a:endParaRPr kumimoji="0" lang="tr-TR" sz="1300" b="0" i="0" u="none" strike="noStrike" cap="none" normalizeH="0" baseline="0" dirty="0" smtClean="0">
                        <a:ln>
                          <a:noFill/>
                        </a:ln>
                        <a:solidFill>
                          <a:srgbClr val="0000FF"/>
                        </a:solidFill>
                        <a:effectLst/>
                        <a:latin typeface="Cambria" pitchFamily="18" charset="0"/>
                        <a:cs typeface="Calibri" pitchFamily="34" charset="0"/>
                      </a:endParaRPr>
                    </a:p>
                  </a:txBody>
                  <a:tcPr marL="18363" marR="18363" marT="6886" marB="0" horzOverflow="overflow"/>
                </a:tc>
                <a:tc>
                  <a:txBody>
                    <a:bodyPr/>
                    <a:lstStyle/>
                    <a:p>
                      <a:pPr marL="0" marR="0" lvl="0" indent="0" algn="l" defTabSz="914400" rtl="0" eaLnBrk="1" fontAlgn="base" latinLnBrk="0" hangingPunct="1">
                        <a:lnSpc>
                          <a:spcPct val="115000"/>
                        </a:lnSpc>
                        <a:spcBef>
                          <a:spcPct val="0"/>
                        </a:spcBef>
                        <a:spcAft>
                          <a:spcPct val="0"/>
                        </a:spcAft>
                        <a:buClrTx/>
                        <a:buSzTx/>
                        <a:buFontTx/>
                        <a:buChar char="-"/>
                        <a:tabLst/>
                      </a:pPr>
                      <a:r>
                        <a:rPr kumimoji="0" lang="tr-TR" sz="1300" b="0" i="0" u="none" strike="noStrike" cap="none" normalizeH="0" baseline="0" dirty="0" smtClean="0">
                          <a:ln>
                            <a:noFill/>
                          </a:ln>
                          <a:solidFill>
                            <a:srgbClr val="0000FF"/>
                          </a:solidFill>
                          <a:effectLst/>
                          <a:latin typeface="Cambria" pitchFamily="18" charset="0"/>
                          <a:cs typeface="Times New Roman" pitchFamily="18" charset="0"/>
                        </a:rPr>
                        <a:t>Balıkçılık ve Su Ürünleri Genel Müdürlüğü </a:t>
                      </a:r>
                      <a:r>
                        <a:rPr kumimoji="0" lang="tr-TR" sz="1300" b="0" i="0" u="none" strike="noStrike" cap="none" normalizeH="0" baseline="0" dirty="0" smtClean="0">
                          <a:ln>
                            <a:noFill/>
                          </a:ln>
                          <a:solidFill>
                            <a:srgbClr val="0000FF"/>
                          </a:solidFill>
                          <a:effectLst/>
                          <a:latin typeface="Cambria" pitchFamily="18" charset="0"/>
                          <a:cs typeface="Times New Roman" pitchFamily="18" charset="0"/>
                          <a:sym typeface="Wingdings" pitchFamily="2" charset="2"/>
                        </a:rPr>
                        <a:t>          ~</a:t>
                      </a:r>
                      <a:r>
                        <a:rPr kumimoji="0" lang="tr-TR" sz="1300" b="0" i="0" u="none" strike="noStrike" cap="none" normalizeH="0" baseline="0" dirty="0" smtClean="0">
                          <a:ln>
                            <a:noFill/>
                          </a:ln>
                          <a:solidFill>
                            <a:srgbClr val="0000FF"/>
                          </a:solidFill>
                          <a:effectLst/>
                          <a:latin typeface="Cambria" pitchFamily="18" charset="0"/>
                          <a:cs typeface="Times New Roman" pitchFamily="18" charset="0"/>
                        </a:rPr>
                        <a:t> 1400</a:t>
                      </a:r>
                    </a:p>
                    <a:p>
                      <a:pPr marL="0" marR="0" lvl="0" indent="0" algn="l" defTabSz="914400" rtl="0" eaLnBrk="1" fontAlgn="base" latinLnBrk="0" hangingPunct="1">
                        <a:lnSpc>
                          <a:spcPct val="115000"/>
                        </a:lnSpc>
                        <a:spcBef>
                          <a:spcPct val="0"/>
                        </a:spcBef>
                        <a:spcAft>
                          <a:spcPct val="0"/>
                        </a:spcAft>
                        <a:buClrTx/>
                        <a:buSzTx/>
                        <a:buFontTx/>
                        <a:buChar char="-"/>
                        <a:tabLst/>
                      </a:pPr>
                      <a:r>
                        <a:rPr kumimoji="0" lang="tr-TR" sz="1300" b="0" i="0" u="none" strike="noStrike" cap="none" normalizeH="0" baseline="0" dirty="0" smtClean="0">
                          <a:ln>
                            <a:noFill/>
                          </a:ln>
                          <a:solidFill>
                            <a:srgbClr val="0000FF"/>
                          </a:solidFill>
                          <a:effectLst/>
                          <a:latin typeface="Cambria" pitchFamily="18" charset="0"/>
                          <a:cs typeface="Times New Roman" pitchFamily="18" charset="0"/>
                        </a:rPr>
                        <a:t> Tarım Reformu Genel Müdürlüğü </a:t>
                      </a:r>
                      <a:r>
                        <a:rPr kumimoji="0" lang="tr-TR" sz="1300" b="0" i="0" u="none" strike="noStrike" cap="none" normalizeH="0" baseline="0" dirty="0" smtClean="0">
                          <a:ln>
                            <a:noFill/>
                          </a:ln>
                          <a:solidFill>
                            <a:srgbClr val="0000FF"/>
                          </a:solidFill>
                          <a:effectLst/>
                          <a:latin typeface="Cambria" pitchFamily="18" charset="0"/>
                          <a:cs typeface="Times New Roman" pitchFamily="18" charset="0"/>
                          <a:sym typeface="Wingdings" pitchFamily="2" charset="2"/>
                        </a:rPr>
                        <a:t> ~</a:t>
                      </a:r>
                      <a:r>
                        <a:rPr kumimoji="0" lang="tr-TR" sz="1300" b="0" i="0" u="none" strike="noStrike" cap="none" normalizeH="0" baseline="0" dirty="0" smtClean="0">
                          <a:ln>
                            <a:noFill/>
                          </a:ln>
                          <a:solidFill>
                            <a:srgbClr val="0000FF"/>
                          </a:solidFill>
                          <a:effectLst/>
                          <a:latin typeface="Cambria" pitchFamily="18" charset="0"/>
                          <a:cs typeface="Times New Roman" pitchFamily="18" charset="0"/>
                        </a:rPr>
                        <a:t> 1650</a:t>
                      </a:r>
                      <a:endParaRPr kumimoji="0" lang="tr-TR" sz="1300" b="0" i="0" u="none" strike="noStrike" cap="none" normalizeH="0" baseline="0" dirty="0" smtClean="0">
                        <a:ln>
                          <a:noFill/>
                        </a:ln>
                        <a:solidFill>
                          <a:srgbClr val="0000FF"/>
                        </a:solidFill>
                        <a:effectLst/>
                        <a:latin typeface="Cambria" pitchFamily="18" charset="0"/>
                        <a:cs typeface="Calibri" pitchFamily="34" charset="0"/>
                      </a:endParaRPr>
                    </a:p>
                  </a:txBody>
                  <a:tcPr marL="18363" marR="18363" marT="6886" marB="0" horzOverflow="overflow"/>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300" b="0" i="0" u="none" strike="noStrike" cap="none" normalizeH="0" baseline="0" dirty="0" smtClean="0">
                          <a:ln>
                            <a:noFill/>
                          </a:ln>
                          <a:solidFill>
                            <a:srgbClr val="0000FF"/>
                          </a:solidFill>
                          <a:effectLst/>
                          <a:latin typeface="Cambria" pitchFamily="18" charset="0"/>
                          <a:cs typeface="Times New Roman" pitchFamily="18" charset="0"/>
                        </a:rPr>
                        <a:t>·  Su Ürünleri Kanunu </a:t>
                      </a:r>
                      <a:endParaRPr kumimoji="0" lang="tr-TR" sz="1300" b="0" i="0" u="none" strike="noStrike" cap="none" normalizeH="0" baseline="0" dirty="0" smtClean="0">
                        <a:ln>
                          <a:noFill/>
                        </a:ln>
                        <a:solidFill>
                          <a:srgbClr val="0000FF"/>
                        </a:solidFill>
                        <a:effectLst/>
                        <a:latin typeface="Cambria" pitchFamily="18" charset="0"/>
                        <a:cs typeface="Calibri" pitchFamily="34"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tr-TR" sz="1300" b="0" i="0" u="none" strike="noStrike" cap="none" normalizeH="0" baseline="0" dirty="0" smtClean="0">
                          <a:ln>
                            <a:noFill/>
                          </a:ln>
                          <a:solidFill>
                            <a:srgbClr val="0000FF"/>
                          </a:solidFill>
                          <a:effectLst/>
                          <a:latin typeface="Cambria" pitchFamily="18" charset="0"/>
                          <a:cs typeface="Times New Roman" pitchFamily="18" charset="0"/>
                        </a:rPr>
                        <a:t>·  Su Ürünleri Yönetmeliği </a:t>
                      </a:r>
                      <a:endParaRPr kumimoji="0" lang="tr-TR" sz="1300" b="0" i="0" u="none" strike="noStrike" cap="none" normalizeH="0" baseline="0" dirty="0" smtClean="0">
                        <a:ln>
                          <a:noFill/>
                        </a:ln>
                        <a:solidFill>
                          <a:srgbClr val="0000FF"/>
                        </a:solidFill>
                        <a:effectLst/>
                        <a:latin typeface="Cambria" pitchFamily="18" charset="0"/>
                        <a:cs typeface="Calibri" pitchFamily="34"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tr-TR" sz="1300" b="0" i="0" u="none" strike="noStrike" cap="none" normalizeH="0" baseline="0" dirty="0" smtClean="0">
                          <a:ln>
                            <a:noFill/>
                          </a:ln>
                          <a:solidFill>
                            <a:srgbClr val="0000FF"/>
                          </a:solidFill>
                          <a:effectLst/>
                          <a:latin typeface="Cambria" pitchFamily="18" charset="0"/>
                          <a:cs typeface="Arial" charset="0"/>
                        </a:rPr>
                        <a:t>·  Tarımsal Kaynaklı Nitrat Kirliliğine Karşı Suların Korunması Yönetmeliği </a:t>
                      </a:r>
                      <a:endParaRPr kumimoji="0" lang="tr-TR" sz="1300" b="0" i="0" u="none" strike="noStrike" cap="none" normalizeH="0" baseline="0" dirty="0" smtClean="0">
                        <a:ln>
                          <a:noFill/>
                        </a:ln>
                        <a:solidFill>
                          <a:srgbClr val="0000FF"/>
                        </a:solidFill>
                        <a:effectLst/>
                        <a:latin typeface="Cambria" pitchFamily="18" charset="0"/>
                        <a:cs typeface="Calibri" pitchFamily="34" charset="0"/>
                      </a:endParaRPr>
                    </a:p>
                  </a:txBody>
                  <a:tcPr marL="18363" marR="18363" marT="6886" marB="0" horzOverflow="overflow"/>
                </a:tc>
              </a:tr>
              <a:tr h="182960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300" b="0" i="0" u="none" strike="noStrike" cap="none" normalizeH="0" baseline="0" dirty="0" smtClean="0">
                          <a:ln>
                            <a:noFill/>
                          </a:ln>
                          <a:solidFill>
                            <a:srgbClr val="0000FF"/>
                          </a:solidFill>
                          <a:effectLst/>
                          <a:latin typeface="Cambria" pitchFamily="18" charset="0"/>
                          <a:cs typeface="Times New Roman" pitchFamily="18" charset="0"/>
                        </a:rPr>
                        <a:t>Sağlık Bakanlığı </a:t>
                      </a:r>
                      <a:endParaRPr kumimoji="0" lang="tr-TR" sz="1300" b="0" i="0" u="none" strike="noStrike" cap="none" normalizeH="0" baseline="0" dirty="0" smtClean="0">
                        <a:ln>
                          <a:noFill/>
                        </a:ln>
                        <a:solidFill>
                          <a:srgbClr val="0000FF"/>
                        </a:solidFill>
                        <a:effectLst/>
                        <a:latin typeface="Cambria" pitchFamily="18" charset="0"/>
                        <a:cs typeface="Calibri" pitchFamily="34" charset="0"/>
                      </a:endParaRPr>
                    </a:p>
                  </a:txBody>
                  <a:tcPr marL="18363" marR="18363" marT="6886" marB="0" horzOverflow="overflow"/>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300" b="0" i="0" u="none" strike="noStrike" cap="none" normalizeH="0" baseline="0" dirty="0" smtClean="0">
                          <a:ln>
                            <a:noFill/>
                          </a:ln>
                          <a:solidFill>
                            <a:srgbClr val="0000FF"/>
                          </a:solidFill>
                          <a:effectLst/>
                          <a:latin typeface="Cambria" pitchFamily="18" charset="0"/>
                          <a:cs typeface="Times New Roman" pitchFamily="18" charset="0"/>
                        </a:rPr>
                        <a:t>83 İl Halk Sağlığı </a:t>
                      </a:r>
                      <a:r>
                        <a:rPr kumimoji="0" lang="tr-TR" sz="1300" b="0" i="0" u="none" strike="noStrike" cap="none" normalizeH="0" baseline="0" dirty="0" err="1" smtClean="0">
                          <a:ln>
                            <a:noFill/>
                          </a:ln>
                          <a:solidFill>
                            <a:srgbClr val="0000FF"/>
                          </a:solidFill>
                          <a:effectLst/>
                          <a:latin typeface="Cambria" pitchFamily="18" charset="0"/>
                          <a:cs typeface="Times New Roman" pitchFamily="18" charset="0"/>
                        </a:rPr>
                        <a:t>Laboratuvarı</a:t>
                      </a:r>
                      <a:r>
                        <a:rPr kumimoji="0" lang="tr-TR" sz="1300" b="0" i="0" u="none" strike="noStrike" cap="none" normalizeH="0" baseline="0" dirty="0" smtClean="0">
                          <a:ln>
                            <a:noFill/>
                          </a:ln>
                          <a:solidFill>
                            <a:srgbClr val="0000FF"/>
                          </a:solidFill>
                          <a:effectLst/>
                          <a:latin typeface="Cambria" pitchFamily="18" charset="0"/>
                          <a:cs typeface="Times New Roman" pitchFamily="18" charset="0"/>
                        </a:rPr>
                        <a:t> ve ayrıca mobil laboratuarlar mevcut </a:t>
                      </a:r>
                    </a:p>
                  </a:txBody>
                  <a:tcPr marL="18363" marR="18363" marT="6886" marB="0" horzOverflow="overflow"/>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300" b="0" i="0" u="none" strike="noStrike" cap="none" normalizeH="0" baseline="0" dirty="0" smtClean="0">
                          <a:ln>
                            <a:noFill/>
                          </a:ln>
                          <a:solidFill>
                            <a:srgbClr val="0000FF"/>
                          </a:solidFill>
                          <a:effectLst/>
                          <a:latin typeface="Cambria" pitchFamily="18" charset="0"/>
                          <a:cs typeface="Times New Roman" pitchFamily="18" charset="0"/>
                        </a:rPr>
                        <a:t>120 parametre </a:t>
                      </a:r>
                      <a:endParaRPr kumimoji="0" lang="tr-TR" sz="1300" b="0" i="0" u="none" strike="noStrike" cap="none" normalizeH="0" baseline="0" dirty="0" smtClean="0">
                        <a:ln>
                          <a:noFill/>
                        </a:ln>
                        <a:solidFill>
                          <a:srgbClr val="0000FF"/>
                        </a:solidFill>
                        <a:effectLst/>
                        <a:latin typeface="Cambria" pitchFamily="18" charset="0"/>
                        <a:cs typeface="Calibri" pitchFamily="34" charset="0"/>
                      </a:endParaRPr>
                    </a:p>
                  </a:txBody>
                  <a:tcPr marL="18363" marR="18363" marT="6886" marB="0" horzOverflow="overflow"/>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300" b="0" i="0" u="none" strike="noStrike" cap="none" normalizeH="0" baseline="0" dirty="0" smtClean="0">
                          <a:ln>
                            <a:noFill/>
                          </a:ln>
                          <a:solidFill>
                            <a:srgbClr val="0000FF"/>
                          </a:solidFill>
                          <a:effectLst/>
                          <a:latin typeface="Cambria" pitchFamily="18" charset="0"/>
                          <a:cs typeface="Times New Roman" pitchFamily="18" charset="0"/>
                        </a:rPr>
                        <a:t>1080 istasyon (deniz, göl,baraj gölünde yüzme suyu kriterlerine bakılıyor) </a:t>
                      </a:r>
                      <a:endParaRPr kumimoji="0" lang="tr-TR" sz="1300" b="0" i="0" u="none" strike="noStrike" cap="none" normalizeH="0" baseline="0" dirty="0" smtClean="0">
                        <a:ln>
                          <a:noFill/>
                        </a:ln>
                        <a:solidFill>
                          <a:srgbClr val="0000FF"/>
                        </a:solidFill>
                        <a:effectLst/>
                        <a:latin typeface="Cambria" pitchFamily="18" charset="0"/>
                        <a:cs typeface="Calibri" pitchFamily="34" charset="0"/>
                      </a:endParaRPr>
                    </a:p>
                  </a:txBody>
                  <a:tcPr marL="18363" marR="18363" marT="6886" marB="0" horzOverflow="overflow"/>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300" b="0" i="0" u="none" strike="noStrike" cap="none" normalizeH="0" baseline="0" dirty="0" smtClean="0">
                          <a:ln>
                            <a:noFill/>
                          </a:ln>
                          <a:solidFill>
                            <a:srgbClr val="0000FF"/>
                          </a:solidFill>
                          <a:effectLst/>
                          <a:latin typeface="Cambria" pitchFamily="18" charset="0"/>
                          <a:cs typeface="Times New Roman" pitchFamily="18" charset="0"/>
                        </a:rPr>
                        <a:t>· İnsani Tüketim Amaçlı Sular Hakkında Yönetmelik </a:t>
                      </a:r>
                      <a:endParaRPr kumimoji="0" lang="tr-TR" sz="1300" b="0" i="0" u="none" strike="noStrike" cap="none" normalizeH="0" baseline="0" dirty="0" smtClean="0">
                        <a:ln>
                          <a:noFill/>
                        </a:ln>
                        <a:solidFill>
                          <a:srgbClr val="0000FF"/>
                        </a:solidFill>
                        <a:effectLst/>
                        <a:latin typeface="Cambria" pitchFamily="18" charset="0"/>
                        <a:cs typeface="Calibri" pitchFamily="34"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tr-TR" sz="1300" b="0" i="0" u="none" strike="noStrike" cap="none" normalizeH="0" baseline="0" dirty="0" smtClean="0">
                          <a:ln>
                            <a:noFill/>
                          </a:ln>
                          <a:solidFill>
                            <a:srgbClr val="0000FF"/>
                          </a:solidFill>
                          <a:effectLst/>
                          <a:latin typeface="Cambria" pitchFamily="18" charset="0"/>
                          <a:cs typeface="Times New Roman" pitchFamily="18" charset="0"/>
                        </a:rPr>
                        <a:t>· TS 266 </a:t>
                      </a:r>
                      <a:endParaRPr kumimoji="0" lang="tr-TR" sz="1300" b="0" i="0" u="none" strike="noStrike" cap="none" normalizeH="0" baseline="0" dirty="0" smtClean="0">
                        <a:ln>
                          <a:noFill/>
                        </a:ln>
                        <a:solidFill>
                          <a:srgbClr val="0000FF"/>
                        </a:solidFill>
                        <a:effectLst/>
                        <a:latin typeface="Cambria" pitchFamily="18" charset="0"/>
                        <a:cs typeface="Calibri" pitchFamily="34"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tr-TR" sz="1300" b="0" i="0" u="none" strike="noStrike" cap="none" normalizeH="0" baseline="0" dirty="0" smtClean="0">
                          <a:ln>
                            <a:noFill/>
                          </a:ln>
                          <a:solidFill>
                            <a:srgbClr val="0000FF"/>
                          </a:solidFill>
                          <a:effectLst/>
                          <a:latin typeface="Cambria" pitchFamily="18" charset="0"/>
                          <a:cs typeface="Arial" charset="0"/>
                        </a:rPr>
                        <a:t>·Yüzme Suyu Kalitesi Yönetmeliği </a:t>
                      </a:r>
                      <a:endParaRPr kumimoji="0" lang="tr-TR" sz="1300" b="0" i="0" u="none" strike="noStrike" cap="none" normalizeH="0" baseline="0" dirty="0" smtClean="0">
                        <a:ln>
                          <a:noFill/>
                        </a:ln>
                        <a:solidFill>
                          <a:srgbClr val="0000FF"/>
                        </a:solidFill>
                        <a:effectLst/>
                        <a:latin typeface="Cambria" pitchFamily="18" charset="0"/>
                        <a:cs typeface="Calibri" pitchFamily="34" charset="0"/>
                      </a:endParaRPr>
                    </a:p>
                  </a:txBody>
                  <a:tcPr marL="18363" marR="18363" marT="6886" marB="0" horzOverflow="overflow"/>
                </a:tc>
              </a:tr>
              <a:tr h="1146087">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300" b="0" i="0" u="none" strike="noStrike" cap="none" normalizeH="0" baseline="0" dirty="0" smtClean="0">
                          <a:ln>
                            <a:noFill/>
                          </a:ln>
                          <a:solidFill>
                            <a:srgbClr val="0000FF"/>
                          </a:solidFill>
                          <a:effectLst/>
                          <a:latin typeface="Cambria" pitchFamily="18" charset="0"/>
                          <a:cs typeface="Times New Roman" pitchFamily="18" charset="0"/>
                        </a:rPr>
                        <a:t>Doğa Koruma ve Milli Parklar Genel Müdürlüğü </a:t>
                      </a:r>
                      <a:endParaRPr kumimoji="0" lang="tr-TR" sz="1300" b="0" i="0" u="none" strike="noStrike" cap="none" normalizeH="0" baseline="0" dirty="0" smtClean="0">
                        <a:ln>
                          <a:noFill/>
                        </a:ln>
                        <a:solidFill>
                          <a:srgbClr val="0000FF"/>
                        </a:solidFill>
                        <a:effectLst/>
                        <a:latin typeface="Cambria" pitchFamily="18" charset="0"/>
                        <a:cs typeface="Calibri" pitchFamily="34" charset="0"/>
                      </a:endParaRPr>
                    </a:p>
                  </a:txBody>
                  <a:tcPr marL="18363" marR="18363" marT="6886" marB="0" horzOverflow="overflow"/>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300" b="0" i="0" u="none" strike="noStrike" cap="none" normalizeH="0" baseline="0" dirty="0" smtClean="0">
                          <a:ln>
                            <a:noFill/>
                          </a:ln>
                          <a:solidFill>
                            <a:srgbClr val="0000FF"/>
                          </a:solidFill>
                          <a:effectLst/>
                          <a:latin typeface="Cambria" pitchFamily="18" charset="0"/>
                          <a:cs typeface="Times New Roman" pitchFamily="18" charset="0"/>
                        </a:rPr>
                        <a:t>Sulak alanlarda yönetim planları hazırlanması aşamasında hizmet alımı şeklinde izleme yapılmaktadır </a:t>
                      </a:r>
                      <a:endParaRPr kumimoji="0" lang="tr-TR" sz="1300" b="0" i="0" u="none" strike="noStrike" cap="none" normalizeH="0" baseline="0" dirty="0" smtClean="0">
                        <a:ln>
                          <a:noFill/>
                        </a:ln>
                        <a:solidFill>
                          <a:srgbClr val="0000FF"/>
                        </a:solidFill>
                        <a:effectLst/>
                        <a:latin typeface="Cambria" pitchFamily="18" charset="0"/>
                        <a:cs typeface="Calibri" pitchFamily="34" charset="0"/>
                      </a:endParaRPr>
                    </a:p>
                  </a:txBody>
                  <a:tcPr marL="18363" marR="18363" marT="6886" marB="0" horzOverflow="overflow"/>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300" b="0" i="0" u="none" strike="noStrike" cap="none" normalizeH="0" baseline="0" dirty="0" smtClean="0">
                          <a:ln>
                            <a:noFill/>
                          </a:ln>
                          <a:solidFill>
                            <a:srgbClr val="0000FF"/>
                          </a:solidFill>
                          <a:effectLst/>
                          <a:latin typeface="Cambria" pitchFamily="18" charset="0"/>
                          <a:cs typeface="Times New Roman" pitchFamily="18" charset="0"/>
                        </a:rPr>
                        <a:t>31 parametre izlenmektedir </a:t>
                      </a:r>
                      <a:endParaRPr kumimoji="0" lang="tr-TR" sz="1300" b="0" i="0" u="none" strike="noStrike" cap="none" normalizeH="0" baseline="0" dirty="0" smtClean="0">
                        <a:ln>
                          <a:noFill/>
                        </a:ln>
                        <a:solidFill>
                          <a:srgbClr val="0000FF"/>
                        </a:solidFill>
                        <a:effectLst/>
                        <a:latin typeface="Cambria" pitchFamily="18" charset="0"/>
                        <a:cs typeface="Calibri" pitchFamily="34" charset="0"/>
                      </a:endParaRPr>
                    </a:p>
                  </a:txBody>
                  <a:tcPr marL="18363" marR="18363" marT="6886" marB="0" horzOverflow="overflow"/>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300" b="0" i="0" u="none" strike="noStrike" cap="none" normalizeH="0" baseline="0" dirty="0" smtClean="0">
                          <a:ln>
                            <a:noFill/>
                          </a:ln>
                          <a:solidFill>
                            <a:srgbClr val="0000FF"/>
                          </a:solidFill>
                          <a:effectLst/>
                          <a:latin typeface="Cambria" pitchFamily="18" charset="0"/>
                          <a:cs typeface="Times New Roman" pitchFamily="18" charset="0"/>
                        </a:rPr>
                        <a:t>  </a:t>
                      </a:r>
                      <a:endParaRPr kumimoji="0" lang="tr-TR" sz="1300" b="0" i="0" u="none" strike="noStrike" cap="none" normalizeH="0" baseline="0" dirty="0" smtClean="0">
                        <a:ln>
                          <a:noFill/>
                        </a:ln>
                        <a:solidFill>
                          <a:srgbClr val="0000FF"/>
                        </a:solidFill>
                        <a:effectLst/>
                        <a:latin typeface="Cambria" pitchFamily="18" charset="0"/>
                        <a:cs typeface="Calibri" pitchFamily="34" charset="0"/>
                      </a:endParaRPr>
                    </a:p>
                  </a:txBody>
                  <a:tcPr marL="18363" marR="18363" marT="6886" marB="0" horzOverflow="overflow"/>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300" b="0" i="0" u="none" strike="noStrike" cap="none" normalizeH="0" baseline="0" dirty="0" smtClean="0">
                          <a:ln>
                            <a:noFill/>
                          </a:ln>
                          <a:solidFill>
                            <a:srgbClr val="0000FF"/>
                          </a:solidFill>
                          <a:effectLst/>
                          <a:latin typeface="Cambria" pitchFamily="18" charset="0"/>
                          <a:cs typeface="Arial" charset="0"/>
                        </a:rPr>
                        <a:t>· Su Kirliliği Kontrolü Yönetmeliği</a:t>
                      </a:r>
                      <a:r>
                        <a:rPr kumimoji="0" lang="tr-TR" sz="1300" b="0" i="0" u="none" strike="noStrike" cap="none" normalizeH="0" baseline="0" dirty="0" smtClean="0">
                          <a:ln>
                            <a:noFill/>
                          </a:ln>
                          <a:solidFill>
                            <a:srgbClr val="0000FF"/>
                          </a:solidFill>
                          <a:effectLst/>
                          <a:latin typeface="Cambria" pitchFamily="18" charset="0"/>
                          <a:cs typeface="Times New Roman" pitchFamily="18" charset="0"/>
                        </a:rPr>
                        <a:t> </a:t>
                      </a:r>
                      <a:endParaRPr kumimoji="0" lang="tr-TR" sz="1300" b="0" i="0" u="none" strike="noStrike" cap="none" normalizeH="0" baseline="0" dirty="0" smtClean="0">
                        <a:ln>
                          <a:noFill/>
                        </a:ln>
                        <a:solidFill>
                          <a:srgbClr val="0000FF"/>
                        </a:solidFill>
                        <a:effectLst/>
                        <a:latin typeface="Cambria" pitchFamily="18" charset="0"/>
                        <a:cs typeface="Calibri" pitchFamily="34" charset="0"/>
                      </a:endParaRPr>
                    </a:p>
                  </a:txBody>
                  <a:tcPr marL="18363" marR="18363" marT="6886" marB="0" horzOverflow="overflow"/>
                </a:tc>
              </a:tr>
            </a:tbl>
          </a:graphicData>
        </a:graphic>
      </p:graphicFrame>
      <p:pic>
        <p:nvPicPr>
          <p:cNvPr id="5" name="Picture 3" descr="C:\Users\edoganay\Documents\Alınan Dosyalarım\Logo şeffaf(1).png"/>
          <p:cNvPicPr>
            <a:picLocks noChangeAspect="1" noChangeArrowheads="1"/>
          </p:cNvPicPr>
          <p:nvPr/>
        </p:nvPicPr>
        <p:blipFill>
          <a:blip r:embed="rId4" cstate="print"/>
          <a:srcRect/>
          <a:stretch>
            <a:fillRect/>
          </a:stretch>
        </p:blipFill>
        <p:spPr bwMode="auto">
          <a:xfrm>
            <a:off x="8228448" y="0"/>
            <a:ext cx="915552" cy="871200"/>
          </a:xfrm>
          <a:prstGeom prst="rect">
            <a:avLst/>
          </a:prstGeom>
          <a:noFill/>
        </p:spPr>
      </p:pic>
      <p:sp>
        <p:nvSpPr>
          <p:cNvPr id="7" name="19 Başlık"/>
          <p:cNvSpPr txBox="1">
            <a:spLocks/>
          </p:cNvSpPr>
          <p:nvPr/>
        </p:nvSpPr>
        <p:spPr bwMode="auto">
          <a:xfrm>
            <a:off x="827584" y="26621"/>
            <a:ext cx="8229600" cy="954107"/>
          </a:xfrm>
          <a:prstGeom prst="rect">
            <a:avLst/>
          </a:prstGeom>
          <a:noFill/>
          <a:ln w="9525">
            <a:noFill/>
            <a:miter lim="800000"/>
            <a:headEnd/>
            <a:tailEnd/>
          </a:ln>
        </p:spPr>
        <p:txBody>
          <a:bodyPr anchor="ct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tr-TR" sz="2800" dirty="0" smtClean="0"/>
              <a:t> </a:t>
            </a:r>
            <a:r>
              <a:rPr lang="tr-TR" sz="2800" b="1" dirty="0" smtClean="0">
                <a:solidFill>
                  <a:srgbClr val="FF3300"/>
                </a:solidFill>
                <a:latin typeface="Arial" pitchFamily="34" charset="0"/>
                <a:ea typeface="+mj-ea"/>
                <a:cs typeface="Arial" pitchFamily="34" charset="0"/>
              </a:rPr>
              <a:t>SU KALİTESİ İZLEMESİ YAPAN </a:t>
            </a:r>
          </a:p>
          <a:p>
            <a:pPr algn="ctr" fontAlgn="auto">
              <a:spcBef>
                <a:spcPts val="0"/>
              </a:spcBef>
              <a:spcAft>
                <a:spcPts val="0"/>
              </a:spcAft>
              <a:defRPr/>
            </a:pPr>
            <a:r>
              <a:rPr lang="tr-TR" sz="2800" b="1" dirty="0" smtClean="0">
                <a:solidFill>
                  <a:srgbClr val="FF3300"/>
                </a:solidFill>
                <a:latin typeface="Arial" pitchFamily="34" charset="0"/>
                <a:ea typeface="+mj-ea"/>
                <a:cs typeface="Arial" pitchFamily="34" charset="0"/>
              </a:rPr>
              <a:t>KURUM/KURULUŞLAR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7522" name="Picture 2" descr="C:\Users\suzunalioglu\Desktop\Resim1.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pic>
        <p:nvPicPr>
          <p:cNvPr id="6" name="Picture 3" descr="C:\Users\edoganay\Documents\Alınan Dosyalarım\Logo şeffaf(1).png"/>
          <p:cNvPicPr>
            <a:picLocks noChangeAspect="1" noChangeArrowheads="1"/>
          </p:cNvPicPr>
          <p:nvPr/>
        </p:nvPicPr>
        <p:blipFill>
          <a:blip r:embed="rId3" cstate="print"/>
          <a:srcRect/>
          <a:stretch>
            <a:fillRect/>
          </a:stretch>
        </p:blipFill>
        <p:spPr bwMode="auto">
          <a:xfrm>
            <a:off x="8228448" y="0"/>
            <a:ext cx="915552" cy="871200"/>
          </a:xfrm>
          <a:prstGeom prst="rect">
            <a:avLst/>
          </a:prstGeom>
          <a:noFill/>
        </p:spPr>
      </p:pic>
      <p:graphicFrame>
        <p:nvGraphicFramePr>
          <p:cNvPr id="8" name="7 Tablo"/>
          <p:cNvGraphicFramePr>
            <a:graphicFrameLocks noGrp="1"/>
          </p:cNvGraphicFramePr>
          <p:nvPr/>
        </p:nvGraphicFramePr>
        <p:xfrm>
          <a:off x="0" y="1140648"/>
          <a:ext cx="9144000" cy="5456704"/>
        </p:xfrm>
        <a:graphic>
          <a:graphicData uri="http://schemas.openxmlformats.org/drawingml/2006/table">
            <a:tbl>
              <a:tblPr/>
              <a:tblGrid>
                <a:gridCol w="1143002"/>
                <a:gridCol w="888998"/>
                <a:gridCol w="1016000"/>
                <a:gridCol w="1016000"/>
                <a:gridCol w="1228078"/>
                <a:gridCol w="720080"/>
                <a:gridCol w="504056"/>
                <a:gridCol w="936104"/>
                <a:gridCol w="1691682"/>
              </a:tblGrid>
              <a:tr h="851342">
                <a:tc>
                  <a:txBody>
                    <a:bodyPr/>
                    <a:lstStyle/>
                    <a:p>
                      <a:pPr algn="just">
                        <a:lnSpc>
                          <a:spcPct val="115000"/>
                        </a:lnSpc>
                        <a:spcAft>
                          <a:spcPts val="0"/>
                        </a:spcAft>
                      </a:pPr>
                      <a:endParaRPr lang="tr-TR" sz="1600" b="1" dirty="0">
                        <a:solidFill>
                          <a:srgbClr val="0000CC"/>
                        </a:solidFill>
                        <a:latin typeface="Arial"/>
                        <a:ea typeface="Calibri"/>
                        <a:cs typeface="Times New Roman"/>
                      </a:endParaRPr>
                    </a:p>
                  </a:txBody>
                  <a:tcPr marL="67091" marR="6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tr-TR" sz="1600" b="1" dirty="0">
                          <a:solidFill>
                            <a:srgbClr val="0000CC"/>
                          </a:solidFill>
                          <a:latin typeface="Arial"/>
                          <a:ea typeface="Calibri"/>
                          <a:cs typeface="Times New Roman"/>
                        </a:rPr>
                        <a:t>SYGM</a:t>
                      </a:r>
                      <a:endParaRPr lang="tr-TR" sz="1600" b="1" dirty="0">
                        <a:solidFill>
                          <a:srgbClr val="0000CC"/>
                        </a:solidFill>
                        <a:latin typeface="Calibri"/>
                        <a:ea typeface="Calibri"/>
                        <a:cs typeface="Times New Roman"/>
                      </a:endParaRPr>
                    </a:p>
                  </a:txBody>
                  <a:tcPr marL="67091" marR="67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tr-TR" sz="1600" b="1" dirty="0">
                          <a:solidFill>
                            <a:srgbClr val="0000CC"/>
                          </a:solidFill>
                          <a:latin typeface="Arial"/>
                          <a:ea typeface="Calibri"/>
                          <a:cs typeface="Times New Roman"/>
                        </a:rPr>
                        <a:t>DSİ</a:t>
                      </a:r>
                      <a:endParaRPr lang="tr-TR" sz="1600" b="1" dirty="0">
                        <a:solidFill>
                          <a:srgbClr val="0000CC"/>
                        </a:solidFill>
                        <a:latin typeface="Calibri"/>
                        <a:ea typeface="Calibri"/>
                        <a:cs typeface="Times New Roman"/>
                      </a:endParaRPr>
                    </a:p>
                  </a:txBody>
                  <a:tcPr marL="67091" marR="67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tr-TR" sz="1600" b="1" dirty="0">
                          <a:solidFill>
                            <a:srgbClr val="0000CC"/>
                          </a:solidFill>
                          <a:latin typeface="Arial"/>
                          <a:ea typeface="Calibri"/>
                          <a:cs typeface="Times New Roman"/>
                        </a:rPr>
                        <a:t>ÇYGM (ÇŞB)</a:t>
                      </a:r>
                      <a:endParaRPr lang="tr-TR" sz="1600" b="1" dirty="0">
                        <a:solidFill>
                          <a:srgbClr val="0000CC"/>
                        </a:solidFill>
                        <a:latin typeface="Calibri"/>
                        <a:ea typeface="Calibri"/>
                        <a:cs typeface="Times New Roman"/>
                      </a:endParaRPr>
                    </a:p>
                  </a:txBody>
                  <a:tcPr marL="67091" marR="67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tr-TR" sz="1600" b="1" dirty="0" smtClean="0">
                          <a:solidFill>
                            <a:srgbClr val="0000CC"/>
                          </a:solidFill>
                          <a:latin typeface="Arial"/>
                          <a:ea typeface="Calibri"/>
                          <a:cs typeface="Times New Roman"/>
                        </a:rPr>
                        <a:t>ÇEDİDGM </a:t>
                      </a:r>
                      <a:r>
                        <a:rPr lang="tr-TR" sz="1600" b="1" dirty="0">
                          <a:solidFill>
                            <a:srgbClr val="0000CC"/>
                          </a:solidFill>
                          <a:latin typeface="Arial"/>
                          <a:ea typeface="Calibri"/>
                          <a:cs typeface="Times New Roman"/>
                        </a:rPr>
                        <a:t>(ÇŞB)</a:t>
                      </a:r>
                      <a:endParaRPr lang="tr-TR" sz="1600" b="1" dirty="0">
                        <a:solidFill>
                          <a:srgbClr val="0000CC"/>
                        </a:solidFill>
                        <a:latin typeface="Calibri"/>
                        <a:ea typeface="Calibri"/>
                        <a:cs typeface="Times New Roman"/>
                      </a:endParaRPr>
                    </a:p>
                  </a:txBody>
                  <a:tcPr marL="67091" marR="67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tr-TR" sz="1600" b="1" dirty="0">
                          <a:solidFill>
                            <a:srgbClr val="0000CC"/>
                          </a:solidFill>
                          <a:latin typeface="Arial"/>
                          <a:ea typeface="Calibri"/>
                          <a:cs typeface="Times New Roman"/>
                        </a:rPr>
                        <a:t>GTHB</a:t>
                      </a:r>
                      <a:endParaRPr lang="tr-TR" sz="1600" b="1" dirty="0">
                        <a:solidFill>
                          <a:srgbClr val="0000CC"/>
                        </a:solidFill>
                        <a:latin typeface="Calibri"/>
                        <a:ea typeface="Calibri"/>
                        <a:cs typeface="Times New Roman"/>
                      </a:endParaRPr>
                    </a:p>
                  </a:txBody>
                  <a:tcPr marL="67091" marR="67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tr-TR" sz="1600" b="1" dirty="0">
                          <a:solidFill>
                            <a:srgbClr val="0000CC"/>
                          </a:solidFill>
                          <a:latin typeface="Arial"/>
                          <a:ea typeface="Calibri"/>
                          <a:cs typeface="Times New Roman"/>
                        </a:rPr>
                        <a:t>SB</a:t>
                      </a:r>
                      <a:endParaRPr lang="tr-TR" sz="1600" b="1" dirty="0">
                        <a:solidFill>
                          <a:srgbClr val="0000CC"/>
                        </a:solidFill>
                        <a:latin typeface="Calibri"/>
                        <a:ea typeface="Calibri"/>
                        <a:cs typeface="Times New Roman"/>
                      </a:endParaRPr>
                    </a:p>
                  </a:txBody>
                  <a:tcPr marL="67091" marR="67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tr-TR" sz="1600" b="1" dirty="0">
                          <a:solidFill>
                            <a:srgbClr val="0000CC"/>
                          </a:solidFill>
                          <a:latin typeface="Arial"/>
                          <a:ea typeface="Calibri"/>
                          <a:cs typeface="Times New Roman"/>
                        </a:rPr>
                        <a:t>TVKGM</a:t>
                      </a:r>
                      <a:endParaRPr lang="tr-TR" sz="1600" b="1" dirty="0">
                        <a:solidFill>
                          <a:srgbClr val="0000CC"/>
                        </a:solidFill>
                        <a:latin typeface="Calibri"/>
                        <a:ea typeface="Calibri"/>
                        <a:cs typeface="Times New Roman"/>
                      </a:endParaRPr>
                    </a:p>
                  </a:txBody>
                  <a:tcPr marL="67091" marR="67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tr-TR" sz="1600" b="1" dirty="0">
                          <a:solidFill>
                            <a:srgbClr val="0000CC"/>
                          </a:solidFill>
                          <a:latin typeface="Arial"/>
                          <a:ea typeface="Calibri"/>
                          <a:cs typeface="Times New Roman"/>
                        </a:rPr>
                        <a:t>Belediyeler</a:t>
                      </a:r>
                      <a:endParaRPr lang="tr-TR" sz="1600" b="1" dirty="0">
                        <a:solidFill>
                          <a:srgbClr val="0000CC"/>
                        </a:solidFill>
                        <a:latin typeface="Calibri"/>
                        <a:ea typeface="Calibri"/>
                        <a:cs typeface="Times New Roman"/>
                      </a:endParaRPr>
                    </a:p>
                  </a:txBody>
                  <a:tcPr marL="67091" marR="67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8046">
                <a:tc>
                  <a:txBody>
                    <a:bodyPr/>
                    <a:lstStyle/>
                    <a:p>
                      <a:pPr algn="just">
                        <a:lnSpc>
                          <a:spcPct val="115000"/>
                        </a:lnSpc>
                        <a:spcAft>
                          <a:spcPts val="0"/>
                        </a:spcAft>
                      </a:pPr>
                      <a:r>
                        <a:rPr lang="tr-TR" sz="1600" b="1" dirty="0">
                          <a:solidFill>
                            <a:srgbClr val="0000CC"/>
                          </a:solidFill>
                          <a:latin typeface="Arial"/>
                          <a:ea typeface="Calibri"/>
                          <a:cs typeface="Times New Roman"/>
                        </a:rPr>
                        <a:t>Yüzey Suları</a:t>
                      </a:r>
                      <a:endParaRPr lang="tr-TR" sz="1600" b="1" dirty="0">
                        <a:solidFill>
                          <a:srgbClr val="0000CC"/>
                        </a:solidFill>
                        <a:latin typeface="Calibri"/>
                        <a:ea typeface="Calibri"/>
                        <a:cs typeface="Times New Roman"/>
                      </a:endParaRPr>
                    </a:p>
                  </a:txBody>
                  <a:tcPr marL="67091" marR="6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tr-TR" sz="1600" b="1" dirty="0">
                          <a:solidFill>
                            <a:srgbClr val="0000CC"/>
                          </a:solidFill>
                          <a:latin typeface="Arial"/>
                          <a:ea typeface="Calibri"/>
                          <a:cs typeface="Times New Roman"/>
                        </a:rPr>
                        <a:t>X</a:t>
                      </a:r>
                      <a:endParaRPr lang="tr-TR" sz="1600" b="1" dirty="0">
                        <a:solidFill>
                          <a:srgbClr val="0000CC"/>
                        </a:solidFill>
                        <a:latin typeface="Calibri"/>
                        <a:ea typeface="Calibri"/>
                        <a:cs typeface="Times New Roman"/>
                      </a:endParaRPr>
                    </a:p>
                  </a:txBody>
                  <a:tcPr marL="67091" marR="67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tr-TR" sz="1600" b="1" dirty="0">
                          <a:solidFill>
                            <a:srgbClr val="0000CC"/>
                          </a:solidFill>
                          <a:latin typeface="Arial"/>
                          <a:ea typeface="Calibri"/>
                          <a:cs typeface="Times New Roman"/>
                        </a:rPr>
                        <a:t>X</a:t>
                      </a:r>
                      <a:endParaRPr lang="tr-TR" sz="1600" b="1" dirty="0">
                        <a:solidFill>
                          <a:srgbClr val="0000CC"/>
                        </a:solidFill>
                        <a:latin typeface="Calibri"/>
                        <a:ea typeface="Calibri"/>
                        <a:cs typeface="Times New Roman"/>
                      </a:endParaRPr>
                    </a:p>
                  </a:txBody>
                  <a:tcPr marL="67091" marR="67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tr-TR" sz="1600" b="1" dirty="0">
                          <a:solidFill>
                            <a:srgbClr val="0000CC"/>
                          </a:solidFill>
                          <a:latin typeface="Arial"/>
                          <a:ea typeface="Calibri"/>
                          <a:cs typeface="Times New Roman"/>
                        </a:rPr>
                        <a:t>X</a:t>
                      </a:r>
                      <a:endParaRPr lang="tr-TR" sz="1600" b="1" dirty="0">
                        <a:solidFill>
                          <a:srgbClr val="0000CC"/>
                        </a:solidFill>
                        <a:latin typeface="Calibri"/>
                        <a:ea typeface="Calibri"/>
                        <a:cs typeface="Times New Roman"/>
                      </a:endParaRPr>
                    </a:p>
                  </a:txBody>
                  <a:tcPr marL="67091" marR="67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tr-TR" sz="1600" b="1" dirty="0">
                          <a:solidFill>
                            <a:srgbClr val="0000CC"/>
                          </a:solidFill>
                          <a:latin typeface="Arial"/>
                          <a:ea typeface="Calibri"/>
                          <a:cs typeface="Times New Roman"/>
                        </a:rPr>
                        <a:t>X</a:t>
                      </a:r>
                      <a:endParaRPr lang="tr-TR" sz="1600" b="1" dirty="0">
                        <a:solidFill>
                          <a:srgbClr val="0000CC"/>
                        </a:solidFill>
                        <a:latin typeface="Calibri"/>
                        <a:ea typeface="Calibri"/>
                        <a:cs typeface="Times New Roman"/>
                      </a:endParaRPr>
                    </a:p>
                  </a:txBody>
                  <a:tcPr marL="67091" marR="67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tr-TR" sz="1600" b="1" dirty="0">
                          <a:solidFill>
                            <a:srgbClr val="0000CC"/>
                          </a:solidFill>
                          <a:latin typeface="Arial"/>
                          <a:ea typeface="Calibri"/>
                          <a:cs typeface="Times New Roman"/>
                        </a:rPr>
                        <a:t>X</a:t>
                      </a:r>
                      <a:endParaRPr lang="tr-TR" sz="1600" b="1" dirty="0">
                        <a:solidFill>
                          <a:srgbClr val="0000CC"/>
                        </a:solidFill>
                        <a:latin typeface="Calibri"/>
                        <a:ea typeface="Calibri"/>
                        <a:cs typeface="Times New Roman"/>
                      </a:endParaRPr>
                    </a:p>
                  </a:txBody>
                  <a:tcPr marL="67091" marR="67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tr-TR" sz="1600" b="1" dirty="0" smtClean="0">
                          <a:solidFill>
                            <a:srgbClr val="0000CC"/>
                          </a:solidFill>
                          <a:latin typeface="Arial"/>
                          <a:ea typeface="Calibri"/>
                          <a:cs typeface="Times New Roman"/>
                        </a:rPr>
                        <a:t>X</a:t>
                      </a:r>
                      <a:endParaRPr lang="tr-TR" sz="1600" b="1" dirty="0">
                        <a:solidFill>
                          <a:srgbClr val="0000CC"/>
                        </a:solidFill>
                        <a:latin typeface="Arial"/>
                        <a:ea typeface="Calibri"/>
                        <a:cs typeface="Times New Roman"/>
                      </a:endParaRPr>
                    </a:p>
                  </a:txBody>
                  <a:tcPr marL="67091" marR="67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tr-TR" sz="1600" b="1" dirty="0">
                        <a:solidFill>
                          <a:srgbClr val="0000CC"/>
                        </a:solidFill>
                        <a:latin typeface="Arial"/>
                        <a:ea typeface="Calibri"/>
                        <a:cs typeface="Times New Roman"/>
                      </a:endParaRPr>
                    </a:p>
                  </a:txBody>
                  <a:tcPr marL="67091" marR="67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tr-TR" sz="1600" b="1" dirty="0">
                          <a:solidFill>
                            <a:srgbClr val="0000CC"/>
                          </a:solidFill>
                          <a:latin typeface="Arial"/>
                          <a:ea typeface="Calibri"/>
                          <a:cs typeface="Times New Roman"/>
                        </a:rPr>
                        <a:t>X</a:t>
                      </a:r>
                      <a:endParaRPr lang="tr-TR" sz="1600" b="1" dirty="0">
                        <a:solidFill>
                          <a:srgbClr val="0000CC"/>
                        </a:solidFill>
                        <a:latin typeface="Calibri"/>
                        <a:ea typeface="Calibri"/>
                        <a:cs typeface="Times New Roman"/>
                      </a:endParaRPr>
                    </a:p>
                  </a:txBody>
                  <a:tcPr marL="67091" marR="67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8046">
                <a:tc>
                  <a:txBody>
                    <a:bodyPr/>
                    <a:lstStyle/>
                    <a:p>
                      <a:pPr algn="just">
                        <a:lnSpc>
                          <a:spcPct val="115000"/>
                        </a:lnSpc>
                        <a:spcAft>
                          <a:spcPts val="0"/>
                        </a:spcAft>
                      </a:pPr>
                      <a:r>
                        <a:rPr lang="tr-TR" sz="1600" b="1">
                          <a:solidFill>
                            <a:srgbClr val="0000CC"/>
                          </a:solidFill>
                          <a:latin typeface="Arial"/>
                          <a:ea typeface="Calibri"/>
                          <a:cs typeface="Times New Roman"/>
                        </a:rPr>
                        <a:t>Yer altı Suları</a:t>
                      </a:r>
                      <a:endParaRPr lang="tr-TR" sz="1600" b="1">
                        <a:solidFill>
                          <a:srgbClr val="0000CC"/>
                        </a:solidFill>
                        <a:latin typeface="Calibri"/>
                        <a:ea typeface="Calibri"/>
                        <a:cs typeface="Times New Roman"/>
                      </a:endParaRPr>
                    </a:p>
                  </a:txBody>
                  <a:tcPr marL="67091" marR="6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tr-TR" sz="1600" b="1" dirty="0">
                          <a:solidFill>
                            <a:srgbClr val="0000CC"/>
                          </a:solidFill>
                          <a:latin typeface="Arial"/>
                          <a:ea typeface="Calibri"/>
                          <a:cs typeface="Times New Roman"/>
                        </a:rPr>
                        <a:t>X</a:t>
                      </a:r>
                      <a:endParaRPr lang="tr-TR" sz="1600" b="1" dirty="0">
                        <a:solidFill>
                          <a:srgbClr val="0000CC"/>
                        </a:solidFill>
                        <a:latin typeface="Calibri"/>
                        <a:ea typeface="Calibri"/>
                        <a:cs typeface="Times New Roman"/>
                      </a:endParaRPr>
                    </a:p>
                  </a:txBody>
                  <a:tcPr marL="67091" marR="67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tr-TR" sz="1600" b="1" dirty="0">
                          <a:solidFill>
                            <a:srgbClr val="0000CC"/>
                          </a:solidFill>
                          <a:latin typeface="Arial"/>
                          <a:ea typeface="Calibri"/>
                          <a:cs typeface="Times New Roman"/>
                        </a:rPr>
                        <a:t>X</a:t>
                      </a:r>
                      <a:endParaRPr lang="tr-TR" sz="1600" b="1" dirty="0">
                        <a:solidFill>
                          <a:srgbClr val="0000CC"/>
                        </a:solidFill>
                        <a:latin typeface="Calibri"/>
                        <a:ea typeface="Calibri"/>
                        <a:cs typeface="Times New Roman"/>
                      </a:endParaRPr>
                    </a:p>
                  </a:txBody>
                  <a:tcPr marL="67091" marR="67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tr-TR" sz="1600" b="1" dirty="0">
                        <a:solidFill>
                          <a:srgbClr val="0000CC"/>
                        </a:solidFill>
                        <a:latin typeface="Arial"/>
                        <a:ea typeface="Calibri"/>
                        <a:cs typeface="Times New Roman"/>
                      </a:endParaRPr>
                    </a:p>
                  </a:txBody>
                  <a:tcPr marL="67091" marR="67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tr-TR" sz="1600" b="1" dirty="0">
                          <a:solidFill>
                            <a:srgbClr val="0000CC"/>
                          </a:solidFill>
                          <a:latin typeface="Arial"/>
                          <a:ea typeface="Calibri"/>
                          <a:cs typeface="Times New Roman"/>
                        </a:rPr>
                        <a:t>X</a:t>
                      </a:r>
                      <a:endParaRPr lang="tr-TR" sz="1600" b="1" dirty="0">
                        <a:solidFill>
                          <a:srgbClr val="0000CC"/>
                        </a:solidFill>
                        <a:latin typeface="Calibri"/>
                        <a:ea typeface="Calibri"/>
                        <a:cs typeface="Times New Roman"/>
                      </a:endParaRPr>
                    </a:p>
                  </a:txBody>
                  <a:tcPr marL="67091" marR="67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tr-TR" sz="1600" b="1" dirty="0">
                          <a:solidFill>
                            <a:srgbClr val="0000CC"/>
                          </a:solidFill>
                          <a:latin typeface="Arial"/>
                          <a:ea typeface="Calibri"/>
                          <a:cs typeface="Times New Roman"/>
                        </a:rPr>
                        <a:t>X</a:t>
                      </a:r>
                      <a:endParaRPr lang="tr-TR" sz="1600" b="1" dirty="0">
                        <a:solidFill>
                          <a:srgbClr val="0000CC"/>
                        </a:solidFill>
                        <a:latin typeface="Calibri"/>
                        <a:ea typeface="Calibri"/>
                        <a:cs typeface="Times New Roman"/>
                      </a:endParaRPr>
                    </a:p>
                  </a:txBody>
                  <a:tcPr marL="67091" marR="67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tr-TR" sz="1600" b="1">
                          <a:solidFill>
                            <a:srgbClr val="0000CC"/>
                          </a:solidFill>
                          <a:latin typeface="Arial"/>
                          <a:ea typeface="Calibri"/>
                          <a:cs typeface="Times New Roman"/>
                        </a:rPr>
                        <a:t>X</a:t>
                      </a:r>
                      <a:endParaRPr lang="tr-TR" sz="1600" b="1">
                        <a:solidFill>
                          <a:srgbClr val="0000CC"/>
                        </a:solidFill>
                        <a:latin typeface="Calibri"/>
                        <a:ea typeface="Calibri"/>
                        <a:cs typeface="Times New Roman"/>
                      </a:endParaRPr>
                    </a:p>
                  </a:txBody>
                  <a:tcPr marL="67091" marR="67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tr-TR" sz="1600" b="1" dirty="0">
                        <a:solidFill>
                          <a:srgbClr val="0000CC"/>
                        </a:solidFill>
                        <a:latin typeface="Arial"/>
                        <a:ea typeface="Calibri"/>
                        <a:cs typeface="Times New Roman"/>
                      </a:endParaRPr>
                    </a:p>
                  </a:txBody>
                  <a:tcPr marL="67091" marR="67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tr-TR" sz="1600" b="1">
                          <a:solidFill>
                            <a:srgbClr val="0000CC"/>
                          </a:solidFill>
                          <a:latin typeface="Arial"/>
                          <a:ea typeface="Calibri"/>
                          <a:cs typeface="Times New Roman"/>
                        </a:rPr>
                        <a:t>X</a:t>
                      </a:r>
                      <a:endParaRPr lang="tr-TR" sz="1600" b="1">
                        <a:solidFill>
                          <a:srgbClr val="0000CC"/>
                        </a:solidFill>
                        <a:latin typeface="Calibri"/>
                        <a:ea typeface="Calibri"/>
                        <a:cs typeface="Times New Roman"/>
                      </a:endParaRPr>
                    </a:p>
                  </a:txBody>
                  <a:tcPr marL="67091" marR="67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9538">
                <a:tc>
                  <a:txBody>
                    <a:bodyPr/>
                    <a:lstStyle/>
                    <a:p>
                      <a:pPr algn="just">
                        <a:lnSpc>
                          <a:spcPct val="115000"/>
                        </a:lnSpc>
                        <a:spcAft>
                          <a:spcPts val="0"/>
                        </a:spcAft>
                      </a:pPr>
                      <a:r>
                        <a:rPr lang="tr-TR" sz="1600" b="1">
                          <a:solidFill>
                            <a:srgbClr val="0000CC"/>
                          </a:solidFill>
                          <a:latin typeface="Arial"/>
                          <a:ea typeface="Calibri"/>
                          <a:cs typeface="Times New Roman"/>
                        </a:rPr>
                        <a:t>Kıyı-Geçiş Suları</a:t>
                      </a:r>
                      <a:endParaRPr lang="tr-TR" sz="1600" b="1">
                        <a:solidFill>
                          <a:srgbClr val="0000CC"/>
                        </a:solidFill>
                        <a:latin typeface="Calibri"/>
                        <a:ea typeface="Calibri"/>
                        <a:cs typeface="Times New Roman"/>
                      </a:endParaRPr>
                    </a:p>
                  </a:txBody>
                  <a:tcPr marL="67091" marR="6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tr-TR" sz="1600" b="1" dirty="0">
                          <a:solidFill>
                            <a:srgbClr val="0000CC"/>
                          </a:solidFill>
                          <a:latin typeface="Arial"/>
                          <a:ea typeface="Calibri"/>
                          <a:cs typeface="Times New Roman"/>
                        </a:rPr>
                        <a:t>X</a:t>
                      </a:r>
                      <a:endParaRPr lang="tr-TR" sz="1600" b="1" dirty="0">
                        <a:solidFill>
                          <a:srgbClr val="0000CC"/>
                        </a:solidFill>
                        <a:latin typeface="Calibri"/>
                        <a:ea typeface="Calibri"/>
                        <a:cs typeface="Times New Roman"/>
                      </a:endParaRPr>
                    </a:p>
                  </a:txBody>
                  <a:tcPr marL="67091" marR="67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tr-TR" sz="1600" b="1" dirty="0">
                        <a:solidFill>
                          <a:srgbClr val="0000CC"/>
                        </a:solidFill>
                        <a:latin typeface="Arial"/>
                        <a:ea typeface="Calibri"/>
                        <a:cs typeface="Times New Roman"/>
                      </a:endParaRPr>
                    </a:p>
                  </a:txBody>
                  <a:tcPr marL="67091" marR="67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tr-TR" sz="1600" b="1" dirty="0">
                        <a:solidFill>
                          <a:srgbClr val="0000CC"/>
                        </a:solidFill>
                        <a:latin typeface="Arial"/>
                        <a:ea typeface="Calibri"/>
                        <a:cs typeface="Times New Roman"/>
                      </a:endParaRPr>
                    </a:p>
                  </a:txBody>
                  <a:tcPr marL="67091" marR="67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tr-TR" sz="1600" b="1" dirty="0">
                        <a:solidFill>
                          <a:srgbClr val="0000CC"/>
                        </a:solidFill>
                        <a:latin typeface="Arial"/>
                        <a:ea typeface="Calibri"/>
                        <a:cs typeface="Times New Roman"/>
                      </a:endParaRPr>
                    </a:p>
                  </a:txBody>
                  <a:tcPr marL="67091" marR="67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tr-TR" sz="1600" b="1" dirty="0">
                        <a:solidFill>
                          <a:srgbClr val="0000CC"/>
                        </a:solidFill>
                        <a:latin typeface="Arial"/>
                        <a:ea typeface="Calibri"/>
                        <a:cs typeface="Times New Roman"/>
                      </a:endParaRPr>
                    </a:p>
                  </a:txBody>
                  <a:tcPr marL="67091" marR="67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tr-TR" sz="1600" b="1" dirty="0">
                        <a:solidFill>
                          <a:srgbClr val="0000CC"/>
                        </a:solidFill>
                        <a:latin typeface="Arial"/>
                        <a:ea typeface="Calibri"/>
                        <a:cs typeface="Times New Roman"/>
                      </a:endParaRPr>
                    </a:p>
                  </a:txBody>
                  <a:tcPr marL="67091" marR="67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tr-TR" sz="1600" b="1" dirty="0" smtClean="0">
                          <a:solidFill>
                            <a:srgbClr val="0000CC"/>
                          </a:solidFill>
                          <a:latin typeface="Arial"/>
                          <a:ea typeface="Calibri"/>
                          <a:cs typeface="Times New Roman"/>
                        </a:rPr>
                        <a:t>X</a:t>
                      </a:r>
                      <a:endParaRPr lang="tr-TR" sz="1600" b="1" dirty="0" smtClean="0">
                        <a:solidFill>
                          <a:srgbClr val="0000CC"/>
                        </a:solidFill>
                        <a:latin typeface="+mn-lt"/>
                        <a:ea typeface="Calibri"/>
                        <a:cs typeface="Times New Roman"/>
                      </a:endParaRPr>
                    </a:p>
                    <a:p>
                      <a:pPr algn="just">
                        <a:lnSpc>
                          <a:spcPct val="115000"/>
                        </a:lnSpc>
                        <a:spcAft>
                          <a:spcPts val="0"/>
                        </a:spcAft>
                      </a:pPr>
                      <a:endParaRPr lang="tr-TR" sz="1600" b="1" dirty="0">
                        <a:solidFill>
                          <a:srgbClr val="0000CC"/>
                        </a:solidFill>
                        <a:latin typeface="Arial"/>
                        <a:ea typeface="Calibri"/>
                        <a:cs typeface="Times New Roman"/>
                      </a:endParaRPr>
                    </a:p>
                  </a:txBody>
                  <a:tcPr marL="67091" marR="67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tr-TR" sz="1600" b="1" dirty="0">
                        <a:solidFill>
                          <a:srgbClr val="0000CC"/>
                        </a:solidFill>
                        <a:latin typeface="Arial"/>
                        <a:ea typeface="Calibri"/>
                        <a:cs typeface="Times New Roman"/>
                      </a:endParaRPr>
                    </a:p>
                  </a:txBody>
                  <a:tcPr marL="67091" marR="67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8046">
                <a:tc>
                  <a:txBody>
                    <a:bodyPr/>
                    <a:lstStyle/>
                    <a:p>
                      <a:pPr algn="just">
                        <a:lnSpc>
                          <a:spcPct val="115000"/>
                        </a:lnSpc>
                        <a:spcAft>
                          <a:spcPts val="0"/>
                        </a:spcAft>
                      </a:pPr>
                      <a:r>
                        <a:rPr lang="tr-TR" sz="1600" b="1">
                          <a:solidFill>
                            <a:srgbClr val="0000CC"/>
                          </a:solidFill>
                          <a:latin typeface="Arial"/>
                          <a:ea typeface="Calibri"/>
                          <a:cs typeface="Times New Roman"/>
                        </a:rPr>
                        <a:t>Deniz Suları</a:t>
                      </a:r>
                      <a:endParaRPr lang="tr-TR" sz="1600" b="1">
                        <a:solidFill>
                          <a:srgbClr val="0000CC"/>
                        </a:solidFill>
                        <a:latin typeface="Calibri"/>
                        <a:ea typeface="Calibri"/>
                        <a:cs typeface="Times New Roman"/>
                      </a:endParaRPr>
                    </a:p>
                  </a:txBody>
                  <a:tcPr marL="67091" marR="6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tr-TR" sz="1600" b="1">
                        <a:solidFill>
                          <a:srgbClr val="0000CC"/>
                        </a:solidFill>
                        <a:latin typeface="Arial"/>
                        <a:ea typeface="Calibri"/>
                        <a:cs typeface="Times New Roman"/>
                      </a:endParaRPr>
                    </a:p>
                  </a:txBody>
                  <a:tcPr marL="67091" marR="67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tr-TR" sz="1600" b="1">
                        <a:solidFill>
                          <a:srgbClr val="0000CC"/>
                        </a:solidFill>
                        <a:latin typeface="Arial"/>
                        <a:ea typeface="Calibri"/>
                        <a:cs typeface="Times New Roman"/>
                      </a:endParaRPr>
                    </a:p>
                  </a:txBody>
                  <a:tcPr marL="67091" marR="67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tr-TR" sz="1600" b="1" dirty="0">
                          <a:solidFill>
                            <a:srgbClr val="0000CC"/>
                          </a:solidFill>
                          <a:latin typeface="Arial"/>
                          <a:ea typeface="Calibri"/>
                          <a:cs typeface="Times New Roman"/>
                        </a:rPr>
                        <a:t>X</a:t>
                      </a:r>
                      <a:endParaRPr lang="tr-TR" sz="1600" b="1" dirty="0">
                        <a:solidFill>
                          <a:srgbClr val="0000CC"/>
                        </a:solidFill>
                        <a:latin typeface="Calibri"/>
                        <a:ea typeface="Calibri"/>
                        <a:cs typeface="Times New Roman"/>
                      </a:endParaRPr>
                    </a:p>
                  </a:txBody>
                  <a:tcPr marL="67091" marR="67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tr-TR" sz="1600" b="1" dirty="0">
                          <a:solidFill>
                            <a:srgbClr val="0000CC"/>
                          </a:solidFill>
                          <a:latin typeface="Arial"/>
                          <a:ea typeface="Calibri"/>
                          <a:cs typeface="Times New Roman"/>
                        </a:rPr>
                        <a:t>X</a:t>
                      </a:r>
                      <a:endParaRPr lang="tr-TR" sz="1600" b="1" dirty="0">
                        <a:solidFill>
                          <a:srgbClr val="0000CC"/>
                        </a:solidFill>
                        <a:latin typeface="Calibri"/>
                        <a:ea typeface="Calibri"/>
                        <a:cs typeface="Times New Roman"/>
                      </a:endParaRPr>
                    </a:p>
                  </a:txBody>
                  <a:tcPr marL="67091" marR="67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tr-TR" sz="1600" b="1" dirty="0">
                        <a:solidFill>
                          <a:srgbClr val="0000CC"/>
                        </a:solidFill>
                        <a:latin typeface="Arial"/>
                        <a:ea typeface="Calibri"/>
                        <a:cs typeface="Times New Roman"/>
                      </a:endParaRPr>
                    </a:p>
                  </a:txBody>
                  <a:tcPr marL="67091" marR="67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tr-TR" sz="1600" b="1" dirty="0">
                        <a:solidFill>
                          <a:srgbClr val="0000CC"/>
                        </a:solidFill>
                        <a:latin typeface="Arial"/>
                        <a:ea typeface="Calibri"/>
                        <a:cs typeface="Times New Roman"/>
                      </a:endParaRPr>
                    </a:p>
                  </a:txBody>
                  <a:tcPr marL="67091" marR="67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tr-TR" sz="1600" b="1" dirty="0">
                          <a:solidFill>
                            <a:srgbClr val="0000CC"/>
                          </a:solidFill>
                          <a:latin typeface="Arial"/>
                          <a:ea typeface="Calibri"/>
                          <a:cs typeface="Times New Roman"/>
                        </a:rPr>
                        <a:t>X</a:t>
                      </a:r>
                      <a:endParaRPr lang="tr-TR" sz="1600" b="1" dirty="0">
                        <a:solidFill>
                          <a:srgbClr val="0000CC"/>
                        </a:solidFill>
                        <a:latin typeface="Calibri"/>
                        <a:ea typeface="Calibri"/>
                        <a:cs typeface="Times New Roman"/>
                      </a:endParaRPr>
                    </a:p>
                  </a:txBody>
                  <a:tcPr marL="67091" marR="67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tr-TR" sz="1600" b="1" dirty="0">
                        <a:solidFill>
                          <a:srgbClr val="0000CC"/>
                        </a:solidFill>
                        <a:latin typeface="Arial"/>
                        <a:ea typeface="Calibri"/>
                        <a:cs typeface="Times New Roman"/>
                      </a:endParaRPr>
                    </a:p>
                  </a:txBody>
                  <a:tcPr marL="67091" marR="67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9538">
                <a:tc>
                  <a:txBody>
                    <a:bodyPr/>
                    <a:lstStyle/>
                    <a:p>
                      <a:pPr algn="just">
                        <a:lnSpc>
                          <a:spcPct val="115000"/>
                        </a:lnSpc>
                        <a:spcAft>
                          <a:spcPts val="0"/>
                        </a:spcAft>
                      </a:pPr>
                      <a:r>
                        <a:rPr lang="tr-TR" sz="1600" b="1" dirty="0">
                          <a:solidFill>
                            <a:srgbClr val="0000CC"/>
                          </a:solidFill>
                          <a:latin typeface="Arial"/>
                          <a:ea typeface="Calibri"/>
                          <a:cs typeface="Times New Roman"/>
                        </a:rPr>
                        <a:t>İçme Suları (Şebeke)</a:t>
                      </a:r>
                      <a:endParaRPr lang="tr-TR" sz="1600" b="1" dirty="0">
                        <a:solidFill>
                          <a:srgbClr val="0000CC"/>
                        </a:solidFill>
                        <a:latin typeface="Calibri"/>
                        <a:ea typeface="Calibri"/>
                        <a:cs typeface="Times New Roman"/>
                      </a:endParaRPr>
                    </a:p>
                  </a:txBody>
                  <a:tcPr marL="67091" marR="6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tr-TR" sz="1600" b="1" dirty="0">
                        <a:solidFill>
                          <a:srgbClr val="0000CC"/>
                        </a:solidFill>
                        <a:latin typeface="Arial"/>
                        <a:ea typeface="Calibri"/>
                        <a:cs typeface="Times New Roman"/>
                      </a:endParaRPr>
                    </a:p>
                  </a:txBody>
                  <a:tcPr marL="67091" marR="67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tr-TR" sz="1600" b="1">
                        <a:solidFill>
                          <a:srgbClr val="0000CC"/>
                        </a:solidFill>
                        <a:latin typeface="Arial"/>
                        <a:ea typeface="Calibri"/>
                        <a:cs typeface="Times New Roman"/>
                      </a:endParaRPr>
                    </a:p>
                  </a:txBody>
                  <a:tcPr marL="67091" marR="67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tr-TR" sz="1600" b="1" dirty="0">
                        <a:solidFill>
                          <a:srgbClr val="0000CC"/>
                        </a:solidFill>
                        <a:latin typeface="Arial"/>
                        <a:ea typeface="Calibri"/>
                        <a:cs typeface="Times New Roman"/>
                      </a:endParaRPr>
                    </a:p>
                  </a:txBody>
                  <a:tcPr marL="67091" marR="67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tr-TR" sz="1600" b="1" dirty="0">
                        <a:solidFill>
                          <a:srgbClr val="0000CC"/>
                        </a:solidFill>
                        <a:latin typeface="Arial"/>
                        <a:ea typeface="Calibri"/>
                        <a:cs typeface="Times New Roman"/>
                      </a:endParaRPr>
                    </a:p>
                  </a:txBody>
                  <a:tcPr marL="67091" marR="67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tr-TR" sz="1600" b="1" dirty="0">
                        <a:solidFill>
                          <a:srgbClr val="0000CC"/>
                        </a:solidFill>
                        <a:latin typeface="Arial"/>
                        <a:ea typeface="Calibri"/>
                        <a:cs typeface="Times New Roman"/>
                      </a:endParaRPr>
                    </a:p>
                  </a:txBody>
                  <a:tcPr marL="67091" marR="67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tr-TR" sz="1600" b="1" dirty="0">
                          <a:solidFill>
                            <a:srgbClr val="0000CC"/>
                          </a:solidFill>
                          <a:latin typeface="Arial"/>
                          <a:ea typeface="Calibri"/>
                          <a:cs typeface="Times New Roman"/>
                        </a:rPr>
                        <a:t>X</a:t>
                      </a:r>
                      <a:endParaRPr lang="tr-TR" sz="1600" b="1" dirty="0">
                        <a:solidFill>
                          <a:srgbClr val="0000CC"/>
                        </a:solidFill>
                        <a:latin typeface="Calibri"/>
                        <a:ea typeface="Calibri"/>
                        <a:cs typeface="Times New Roman"/>
                      </a:endParaRPr>
                    </a:p>
                  </a:txBody>
                  <a:tcPr marL="67091" marR="67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tr-TR" sz="1600" b="1" dirty="0">
                        <a:solidFill>
                          <a:srgbClr val="0000CC"/>
                        </a:solidFill>
                        <a:latin typeface="Arial"/>
                        <a:ea typeface="Calibri"/>
                        <a:cs typeface="Times New Roman"/>
                      </a:endParaRPr>
                    </a:p>
                  </a:txBody>
                  <a:tcPr marL="67091" marR="67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tr-TR" sz="1600" b="1" dirty="0">
                          <a:solidFill>
                            <a:srgbClr val="0000CC"/>
                          </a:solidFill>
                          <a:latin typeface="Arial"/>
                          <a:ea typeface="Calibri"/>
                          <a:cs typeface="Times New Roman"/>
                        </a:rPr>
                        <a:t>X</a:t>
                      </a:r>
                      <a:endParaRPr lang="tr-TR" sz="1600" b="1" dirty="0">
                        <a:solidFill>
                          <a:srgbClr val="0000CC"/>
                        </a:solidFill>
                        <a:latin typeface="Calibri"/>
                        <a:ea typeface="Calibri"/>
                        <a:cs typeface="Times New Roman"/>
                      </a:endParaRPr>
                    </a:p>
                  </a:txBody>
                  <a:tcPr marL="67091" marR="67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8046">
                <a:tc>
                  <a:txBody>
                    <a:bodyPr/>
                    <a:lstStyle/>
                    <a:p>
                      <a:pPr algn="just">
                        <a:lnSpc>
                          <a:spcPct val="115000"/>
                        </a:lnSpc>
                        <a:spcAft>
                          <a:spcPts val="0"/>
                        </a:spcAft>
                      </a:pPr>
                      <a:r>
                        <a:rPr lang="tr-TR" sz="1600" b="1" dirty="0">
                          <a:solidFill>
                            <a:srgbClr val="0000CC"/>
                          </a:solidFill>
                          <a:latin typeface="Arial"/>
                          <a:ea typeface="Calibri"/>
                          <a:cs typeface="Times New Roman"/>
                        </a:rPr>
                        <a:t>Yüzme Suyu</a:t>
                      </a:r>
                      <a:endParaRPr lang="tr-TR" sz="1600" b="1" dirty="0">
                        <a:solidFill>
                          <a:srgbClr val="0000CC"/>
                        </a:solidFill>
                        <a:latin typeface="Calibri"/>
                        <a:ea typeface="Calibri"/>
                        <a:cs typeface="Times New Roman"/>
                      </a:endParaRPr>
                    </a:p>
                  </a:txBody>
                  <a:tcPr marL="67091" marR="6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tr-TR" sz="1600" b="1">
                        <a:solidFill>
                          <a:srgbClr val="0000CC"/>
                        </a:solidFill>
                        <a:latin typeface="Arial"/>
                        <a:ea typeface="Calibri"/>
                        <a:cs typeface="Times New Roman"/>
                      </a:endParaRPr>
                    </a:p>
                  </a:txBody>
                  <a:tcPr marL="67091" marR="67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tr-TR" sz="1600" b="1">
                        <a:solidFill>
                          <a:srgbClr val="0000CC"/>
                        </a:solidFill>
                        <a:latin typeface="Arial"/>
                        <a:ea typeface="Calibri"/>
                        <a:cs typeface="Times New Roman"/>
                      </a:endParaRPr>
                    </a:p>
                  </a:txBody>
                  <a:tcPr marL="67091" marR="67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tr-TR" sz="1600" b="1" dirty="0">
                        <a:solidFill>
                          <a:srgbClr val="0000CC"/>
                        </a:solidFill>
                        <a:latin typeface="Arial"/>
                        <a:ea typeface="Calibri"/>
                        <a:cs typeface="Times New Roman"/>
                      </a:endParaRPr>
                    </a:p>
                  </a:txBody>
                  <a:tcPr marL="67091" marR="67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tr-TR" sz="1600" b="1">
                        <a:solidFill>
                          <a:srgbClr val="0000CC"/>
                        </a:solidFill>
                        <a:latin typeface="Arial"/>
                        <a:ea typeface="Calibri"/>
                        <a:cs typeface="Times New Roman"/>
                      </a:endParaRPr>
                    </a:p>
                  </a:txBody>
                  <a:tcPr marL="67091" marR="67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tr-TR" sz="1600" b="1">
                        <a:solidFill>
                          <a:srgbClr val="0000CC"/>
                        </a:solidFill>
                        <a:latin typeface="Arial"/>
                        <a:ea typeface="Calibri"/>
                        <a:cs typeface="Times New Roman"/>
                      </a:endParaRPr>
                    </a:p>
                  </a:txBody>
                  <a:tcPr marL="67091" marR="67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tr-TR" sz="1600" b="1" dirty="0">
                          <a:solidFill>
                            <a:srgbClr val="0000CC"/>
                          </a:solidFill>
                          <a:latin typeface="Arial"/>
                          <a:ea typeface="Calibri"/>
                          <a:cs typeface="Times New Roman"/>
                        </a:rPr>
                        <a:t>X</a:t>
                      </a:r>
                      <a:endParaRPr lang="tr-TR" sz="1600" b="1" dirty="0">
                        <a:solidFill>
                          <a:srgbClr val="0000CC"/>
                        </a:solidFill>
                        <a:latin typeface="Calibri"/>
                        <a:ea typeface="Calibri"/>
                        <a:cs typeface="Times New Roman"/>
                      </a:endParaRPr>
                    </a:p>
                  </a:txBody>
                  <a:tcPr marL="67091" marR="67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tr-TR" sz="1600" b="1" dirty="0">
                        <a:solidFill>
                          <a:srgbClr val="0000CC"/>
                        </a:solidFill>
                        <a:latin typeface="Arial"/>
                        <a:ea typeface="Calibri"/>
                        <a:cs typeface="Times New Roman"/>
                      </a:endParaRPr>
                    </a:p>
                  </a:txBody>
                  <a:tcPr marL="67091" marR="67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tr-TR" sz="1600" b="1" dirty="0">
                        <a:solidFill>
                          <a:srgbClr val="0000CC"/>
                        </a:solidFill>
                        <a:latin typeface="Arial"/>
                        <a:ea typeface="Calibri"/>
                        <a:cs typeface="Times New Roman"/>
                      </a:endParaRPr>
                    </a:p>
                  </a:txBody>
                  <a:tcPr marL="67091" marR="67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4767">
                <a:tc>
                  <a:txBody>
                    <a:bodyPr/>
                    <a:lstStyle/>
                    <a:p>
                      <a:pPr algn="just">
                        <a:lnSpc>
                          <a:spcPct val="115000"/>
                        </a:lnSpc>
                        <a:spcAft>
                          <a:spcPts val="0"/>
                        </a:spcAft>
                      </a:pPr>
                      <a:r>
                        <a:rPr lang="tr-TR" sz="1600" b="1" kern="1200" dirty="0" smtClean="0">
                          <a:solidFill>
                            <a:srgbClr val="0000CC"/>
                          </a:solidFill>
                          <a:latin typeface="Arial"/>
                          <a:ea typeface="Calibri"/>
                          <a:cs typeface="Times New Roman"/>
                        </a:rPr>
                        <a:t>Doğal Kaynak Suları</a:t>
                      </a:r>
                      <a:endParaRPr lang="tr-TR" sz="1600" b="1" kern="1200" dirty="0">
                        <a:solidFill>
                          <a:srgbClr val="0000CC"/>
                        </a:solidFill>
                        <a:latin typeface="Arial"/>
                        <a:ea typeface="Calibri"/>
                        <a:cs typeface="Times New Roman"/>
                      </a:endParaRPr>
                    </a:p>
                  </a:txBody>
                  <a:tcPr marL="67091" marR="6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tr-TR" sz="1600" b="1">
                        <a:solidFill>
                          <a:srgbClr val="0000CC"/>
                        </a:solidFill>
                        <a:latin typeface="Arial"/>
                        <a:ea typeface="Calibri"/>
                        <a:cs typeface="Times New Roman"/>
                      </a:endParaRPr>
                    </a:p>
                  </a:txBody>
                  <a:tcPr marL="67091" marR="67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tr-TR" sz="1600" b="1">
                        <a:solidFill>
                          <a:srgbClr val="0000CC"/>
                        </a:solidFill>
                        <a:latin typeface="Arial"/>
                        <a:ea typeface="Calibri"/>
                        <a:cs typeface="Times New Roman"/>
                      </a:endParaRPr>
                    </a:p>
                  </a:txBody>
                  <a:tcPr marL="67091" marR="67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tr-TR" sz="1600" b="1" dirty="0">
                        <a:solidFill>
                          <a:srgbClr val="0000CC"/>
                        </a:solidFill>
                        <a:latin typeface="Arial"/>
                        <a:ea typeface="Calibri"/>
                        <a:cs typeface="Times New Roman"/>
                      </a:endParaRPr>
                    </a:p>
                  </a:txBody>
                  <a:tcPr marL="67091" marR="67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tr-TR" sz="1600" b="1">
                        <a:solidFill>
                          <a:srgbClr val="0000CC"/>
                        </a:solidFill>
                        <a:latin typeface="Arial"/>
                        <a:ea typeface="Calibri"/>
                        <a:cs typeface="Times New Roman"/>
                      </a:endParaRPr>
                    </a:p>
                  </a:txBody>
                  <a:tcPr marL="67091" marR="67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tr-TR" sz="1600" b="1" kern="1200" dirty="0">
                        <a:solidFill>
                          <a:srgbClr val="0000CC"/>
                        </a:solidFill>
                        <a:latin typeface="Arial"/>
                        <a:ea typeface="Calibri"/>
                        <a:cs typeface="Times New Roman"/>
                      </a:endParaRPr>
                    </a:p>
                  </a:txBody>
                  <a:tcPr marL="67091" marR="67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tr-TR" sz="1600" b="1" kern="1200" dirty="0" smtClean="0">
                          <a:solidFill>
                            <a:srgbClr val="0000CC"/>
                          </a:solidFill>
                          <a:latin typeface="Arial"/>
                          <a:ea typeface="Calibri"/>
                          <a:cs typeface="Times New Roman"/>
                        </a:rPr>
                        <a:t>X</a:t>
                      </a:r>
                      <a:endParaRPr lang="tr-TR" sz="1600" b="1" kern="1200" dirty="0">
                        <a:solidFill>
                          <a:srgbClr val="0000CC"/>
                        </a:solidFill>
                        <a:latin typeface="Arial"/>
                        <a:ea typeface="Calibri"/>
                        <a:cs typeface="Times New Roman"/>
                      </a:endParaRPr>
                    </a:p>
                  </a:txBody>
                  <a:tcPr marL="67091" marR="67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tr-TR" sz="1600" b="1" dirty="0">
                        <a:solidFill>
                          <a:srgbClr val="0000CC"/>
                        </a:solidFill>
                        <a:latin typeface="Arial"/>
                        <a:ea typeface="Calibri"/>
                        <a:cs typeface="Times New Roman"/>
                      </a:endParaRPr>
                    </a:p>
                  </a:txBody>
                  <a:tcPr marL="67091" marR="67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tr-TR" sz="1600" b="1" dirty="0">
                        <a:solidFill>
                          <a:srgbClr val="0000CC"/>
                        </a:solidFill>
                        <a:latin typeface="Arial"/>
                        <a:ea typeface="Calibri"/>
                        <a:cs typeface="Times New Roman"/>
                      </a:endParaRPr>
                    </a:p>
                  </a:txBody>
                  <a:tcPr marL="67091" marR="67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19 Başlık"/>
          <p:cNvSpPr txBox="1">
            <a:spLocks/>
          </p:cNvSpPr>
          <p:nvPr/>
        </p:nvSpPr>
        <p:spPr bwMode="auto">
          <a:xfrm>
            <a:off x="827584" y="26621"/>
            <a:ext cx="8229600" cy="954107"/>
          </a:xfrm>
          <a:prstGeom prst="rect">
            <a:avLst/>
          </a:prstGeom>
          <a:noFill/>
          <a:ln w="9525">
            <a:noFill/>
            <a:miter lim="800000"/>
            <a:headEnd/>
            <a:tailEnd/>
          </a:ln>
        </p:spPr>
        <p:txBody>
          <a:bodyPr anchor="ct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tr-TR" sz="2800" dirty="0" smtClean="0"/>
              <a:t> </a:t>
            </a:r>
            <a:r>
              <a:rPr lang="tr-TR" sz="2800" b="1" dirty="0" smtClean="0">
                <a:solidFill>
                  <a:srgbClr val="FF3300"/>
                </a:solidFill>
                <a:latin typeface="Arial" pitchFamily="34" charset="0"/>
                <a:ea typeface="+mj-ea"/>
                <a:cs typeface="Arial" pitchFamily="34" charset="0"/>
              </a:rPr>
              <a:t>SU KALİTESİ İZLEMESİ YAPAN </a:t>
            </a:r>
          </a:p>
          <a:p>
            <a:pPr algn="ctr" fontAlgn="auto">
              <a:spcBef>
                <a:spcPts val="0"/>
              </a:spcBef>
              <a:spcAft>
                <a:spcPts val="0"/>
              </a:spcAft>
              <a:defRPr/>
            </a:pPr>
            <a:r>
              <a:rPr lang="tr-TR" sz="2800" b="1" dirty="0" smtClean="0">
                <a:solidFill>
                  <a:srgbClr val="FF3300"/>
                </a:solidFill>
                <a:latin typeface="Arial" pitchFamily="34" charset="0"/>
                <a:ea typeface="+mj-ea"/>
                <a:cs typeface="Arial" pitchFamily="34" charset="0"/>
              </a:rPr>
              <a:t>KURUM/KURULUŞLAR</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7522" name="Picture 2" descr="C:\Users\suzunalioglu\Desktop\Resim1.jpg"/>
          <p:cNvPicPr>
            <a:picLocks noChangeAspect="1" noChangeArrowheads="1"/>
          </p:cNvPicPr>
          <p:nvPr/>
        </p:nvPicPr>
        <p:blipFill>
          <a:blip r:embed="rId2" cstate="print"/>
          <a:srcRect/>
          <a:stretch>
            <a:fillRect/>
          </a:stretch>
        </p:blipFill>
        <p:spPr bwMode="auto">
          <a:xfrm>
            <a:off x="0" y="-98137"/>
            <a:ext cx="9144000" cy="6858000"/>
          </a:xfrm>
          <a:prstGeom prst="rect">
            <a:avLst/>
          </a:prstGeom>
          <a:noFill/>
        </p:spPr>
      </p:pic>
      <p:pic>
        <p:nvPicPr>
          <p:cNvPr id="8" name="Picture 3" descr="C:\Users\edoganay\Documents\Alınan Dosyalarım\Logo şeffaf(1).png"/>
          <p:cNvPicPr>
            <a:picLocks noChangeAspect="1" noChangeArrowheads="1"/>
          </p:cNvPicPr>
          <p:nvPr/>
        </p:nvPicPr>
        <p:blipFill>
          <a:blip r:embed="rId3" cstate="print"/>
          <a:srcRect/>
          <a:stretch>
            <a:fillRect/>
          </a:stretch>
        </p:blipFill>
        <p:spPr bwMode="auto">
          <a:xfrm>
            <a:off x="8228448" y="0"/>
            <a:ext cx="915552" cy="871200"/>
          </a:xfrm>
          <a:prstGeom prst="rect">
            <a:avLst/>
          </a:prstGeom>
          <a:noFill/>
        </p:spPr>
      </p:pic>
      <p:sp>
        <p:nvSpPr>
          <p:cNvPr id="6" name="5 Dikdörtgen"/>
          <p:cNvSpPr/>
          <p:nvPr/>
        </p:nvSpPr>
        <p:spPr>
          <a:xfrm>
            <a:off x="395536" y="1113695"/>
            <a:ext cx="8568952" cy="1231106"/>
          </a:xfrm>
          <a:prstGeom prst="rect">
            <a:avLst/>
          </a:prstGeom>
        </p:spPr>
        <p:txBody>
          <a:bodyPr wrap="square">
            <a:spAutoFit/>
          </a:bodyPr>
          <a:lstStyle/>
          <a:p>
            <a:pPr lvl="1" indent="-457200" algn="just">
              <a:spcAft>
                <a:spcPts val="1200"/>
              </a:spcAft>
              <a:buFont typeface="Wingdings" pitchFamily="2" charset="2"/>
              <a:buChar char="§"/>
            </a:pPr>
            <a:r>
              <a:rPr lang="tr-TR" sz="3200" b="1" dirty="0" smtClean="0">
                <a:solidFill>
                  <a:srgbClr val="0000CC"/>
                </a:solidFill>
              </a:rPr>
              <a:t>Yürütülen </a:t>
            </a:r>
            <a:r>
              <a:rPr lang="tr-TR" sz="3200" b="1" dirty="0">
                <a:solidFill>
                  <a:srgbClr val="0000CC"/>
                </a:solidFill>
              </a:rPr>
              <a:t>izleme </a:t>
            </a:r>
            <a:r>
              <a:rPr lang="tr-TR" sz="3200" b="1" dirty="0" smtClean="0">
                <a:solidFill>
                  <a:srgbClr val="0000CC"/>
                </a:solidFill>
              </a:rPr>
              <a:t>çalışmalarında;</a:t>
            </a:r>
          </a:p>
          <a:p>
            <a:pPr marL="0" lvl="1" algn="just">
              <a:spcAft>
                <a:spcPts val="1200"/>
              </a:spcAft>
            </a:pPr>
            <a:endParaRPr lang="tr-TR" sz="3200" b="1" dirty="0" smtClean="0">
              <a:solidFill>
                <a:srgbClr val="0000CC"/>
              </a:solidFill>
            </a:endParaRPr>
          </a:p>
        </p:txBody>
      </p:sp>
      <p:sp>
        <p:nvSpPr>
          <p:cNvPr id="9" name="19 Başlık"/>
          <p:cNvSpPr txBox="1">
            <a:spLocks/>
          </p:cNvSpPr>
          <p:nvPr/>
        </p:nvSpPr>
        <p:spPr bwMode="auto">
          <a:xfrm>
            <a:off x="827584" y="-99392"/>
            <a:ext cx="8229600" cy="954107"/>
          </a:xfrm>
          <a:prstGeom prst="rect">
            <a:avLst/>
          </a:prstGeom>
          <a:noFill/>
          <a:ln w="9525">
            <a:noFill/>
            <a:miter lim="800000"/>
            <a:headEnd/>
            <a:tailEnd/>
          </a:ln>
        </p:spPr>
        <p:txBody>
          <a:bodyPr anchor="ct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tr-TR" sz="2800" dirty="0" smtClean="0"/>
              <a:t> </a:t>
            </a:r>
            <a:r>
              <a:rPr lang="tr-TR" sz="2800" b="1" dirty="0" smtClean="0">
                <a:solidFill>
                  <a:srgbClr val="FF3300"/>
                </a:solidFill>
                <a:latin typeface="Arial" pitchFamily="34" charset="0"/>
                <a:ea typeface="+mj-ea"/>
                <a:cs typeface="Arial" pitchFamily="34" charset="0"/>
              </a:rPr>
              <a:t>SU KALİTESİ İZLEMESİ YAPAN </a:t>
            </a:r>
          </a:p>
          <a:p>
            <a:pPr algn="ctr" fontAlgn="auto">
              <a:spcBef>
                <a:spcPts val="0"/>
              </a:spcBef>
              <a:spcAft>
                <a:spcPts val="0"/>
              </a:spcAft>
              <a:defRPr/>
            </a:pPr>
            <a:r>
              <a:rPr lang="tr-TR" sz="2800" b="1" dirty="0" smtClean="0">
                <a:solidFill>
                  <a:srgbClr val="FF3300"/>
                </a:solidFill>
                <a:latin typeface="Arial" pitchFamily="34" charset="0"/>
                <a:ea typeface="+mj-ea"/>
                <a:cs typeface="Arial" pitchFamily="34" charset="0"/>
              </a:rPr>
              <a:t>KURUM/KURULUŞLAR</a:t>
            </a:r>
          </a:p>
        </p:txBody>
      </p:sp>
      <p:sp>
        <p:nvSpPr>
          <p:cNvPr id="3" name="Dikdörtgen 2"/>
          <p:cNvSpPr/>
          <p:nvPr/>
        </p:nvSpPr>
        <p:spPr>
          <a:xfrm>
            <a:off x="683568" y="1988840"/>
            <a:ext cx="5112568" cy="2862322"/>
          </a:xfrm>
          <a:prstGeom prst="rect">
            <a:avLst/>
          </a:prstGeom>
        </p:spPr>
        <p:txBody>
          <a:bodyPr wrap="square">
            <a:spAutoFit/>
          </a:bodyPr>
          <a:lstStyle/>
          <a:p>
            <a:pPr lvl="1" indent="-457200" algn="just">
              <a:buFont typeface="Wingdings" pitchFamily="2" charset="2"/>
              <a:buChar char="Ø"/>
              <a:tabLst>
                <a:tab pos="442913" algn="l"/>
              </a:tabLst>
            </a:pPr>
            <a:r>
              <a:rPr lang="tr-TR" sz="3000" b="1" dirty="0" smtClean="0">
                <a:solidFill>
                  <a:srgbClr val="0000CC"/>
                </a:solidFill>
              </a:rPr>
              <a:t>Standardizasyonun olmaması,</a:t>
            </a:r>
          </a:p>
          <a:p>
            <a:pPr lvl="1" indent="-457200" algn="just" defTabSz="442913">
              <a:buFont typeface="Wingdings" pitchFamily="2" charset="2"/>
              <a:buChar char="Ø"/>
            </a:pPr>
            <a:r>
              <a:rPr lang="tr-TR" sz="3000" b="1" dirty="0" smtClean="0">
                <a:solidFill>
                  <a:srgbClr val="0000CC"/>
                </a:solidFill>
              </a:rPr>
              <a:t>Aynı </a:t>
            </a:r>
            <a:r>
              <a:rPr lang="tr-TR" sz="3000" b="1" dirty="0">
                <a:solidFill>
                  <a:srgbClr val="0000CC"/>
                </a:solidFill>
              </a:rPr>
              <a:t>ve/veya yakın izleme </a:t>
            </a:r>
            <a:r>
              <a:rPr lang="tr-TR" sz="3000" b="1" dirty="0" smtClean="0">
                <a:solidFill>
                  <a:srgbClr val="0000CC"/>
                </a:solidFill>
              </a:rPr>
              <a:t>noktalarında </a:t>
            </a:r>
            <a:r>
              <a:rPr lang="tr-TR" sz="3000" b="1" dirty="0">
                <a:solidFill>
                  <a:srgbClr val="0000CC"/>
                </a:solidFill>
              </a:rPr>
              <a:t>benzer </a:t>
            </a:r>
            <a:r>
              <a:rPr lang="tr-TR" sz="3000" b="1" dirty="0" smtClean="0">
                <a:solidFill>
                  <a:srgbClr val="0000CC"/>
                </a:solidFill>
              </a:rPr>
              <a:t>parametrelerin izleniyor olması</a:t>
            </a:r>
            <a:endParaRPr lang="tr-TR" sz="3000" b="1" dirty="0">
              <a:solidFill>
                <a:srgbClr val="0000CC"/>
              </a:solidFill>
            </a:endParaRPr>
          </a:p>
        </p:txBody>
      </p:sp>
      <p:sp>
        <p:nvSpPr>
          <p:cNvPr id="4" name="Sağ Ayraç 3"/>
          <p:cNvSpPr/>
          <p:nvPr/>
        </p:nvSpPr>
        <p:spPr>
          <a:xfrm>
            <a:off x="5868144" y="1988840"/>
            <a:ext cx="504056" cy="2736304"/>
          </a:xfrm>
          <a:prstGeom prst="rightBrace">
            <a:avLst/>
          </a:prstGeom>
          <a:ln w="6032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
        <p:nvSpPr>
          <p:cNvPr id="7" name="Dikdörtgen 6"/>
          <p:cNvSpPr/>
          <p:nvPr/>
        </p:nvSpPr>
        <p:spPr>
          <a:xfrm>
            <a:off x="6444208" y="2906941"/>
            <a:ext cx="2520280" cy="1015663"/>
          </a:xfrm>
          <a:prstGeom prst="rect">
            <a:avLst/>
          </a:prstGeom>
        </p:spPr>
        <p:txBody>
          <a:bodyPr wrap="square">
            <a:spAutoFit/>
          </a:bodyPr>
          <a:lstStyle/>
          <a:p>
            <a:r>
              <a:rPr lang="tr-TR" sz="3000" b="1" dirty="0" smtClean="0">
                <a:solidFill>
                  <a:srgbClr val="0000CC"/>
                </a:solidFill>
              </a:rPr>
              <a:t>- Mükerrerlik</a:t>
            </a:r>
          </a:p>
          <a:p>
            <a:r>
              <a:rPr lang="tr-TR" sz="3000" b="1" dirty="0" smtClean="0">
                <a:solidFill>
                  <a:srgbClr val="0000CC"/>
                </a:solidFill>
              </a:rPr>
              <a:t>- Kaynak İsrafı</a:t>
            </a:r>
            <a:endParaRPr lang="tr-TR" sz="3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7522" name="Picture 2" descr="C:\Users\suzunalioglu\Desktop\Resim1.jpg"/>
          <p:cNvPicPr>
            <a:picLocks noChangeAspect="1" noChangeArrowheads="1"/>
          </p:cNvPicPr>
          <p:nvPr/>
        </p:nvPicPr>
        <p:blipFill>
          <a:blip r:embed="rId2" cstate="print"/>
          <a:srcRect/>
          <a:stretch>
            <a:fillRect/>
          </a:stretch>
        </p:blipFill>
        <p:spPr bwMode="auto">
          <a:xfrm>
            <a:off x="0" y="-98137"/>
            <a:ext cx="9144000" cy="6858000"/>
          </a:xfrm>
          <a:prstGeom prst="rect">
            <a:avLst/>
          </a:prstGeom>
          <a:noFill/>
        </p:spPr>
      </p:pic>
      <p:pic>
        <p:nvPicPr>
          <p:cNvPr id="8" name="Picture 3" descr="C:\Users\edoganay\Documents\Alınan Dosyalarım\Logo şeffaf(1).png"/>
          <p:cNvPicPr>
            <a:picLocks noChangeAspect="1" noChangeArrowheads="1"/>
          </p:cNvPicPr>
          <p:nvPr/>
        </p:nvPicPr>
        <p:blipFill>
          <a:blip r:embed="rId3" cstate="print"/>
          <a:srcRect/>
          <a:stretch>
            <a:fillRect/>
          </a:stretch>
        </p:blipFill>
        <p:spPr bwMode="auto">
          <a:xfrm>
            <a:off x="8228448" y="0"/>
            <a:ext cx="915552" cy="871200"/>
          </a:xfrm>
          <a:prstGeom prst="rect">
            <a:avLst/>
          </a:prstGeom>
          <a:noFill/>
        </p:spPr>
      </p:pic>
      <p:sp>
        <p:nvSpPr>
          <p:cNvPr id="6" name="5 Dikdörtgen"/>
          <p:cNvSpPr/>
          <p:nvPr/>
        </p:nvSpPr>
        <p:spPr>
          <a:xfrm>
            <a:off x="395536" y="908720"/>
            <a:ext cx="8496944" cy="5293757"/>
          </a:xfrm>
          <a:prstGeom prst="rect">
            <a:avLst/>
          </a:prstGeom>
        </p:spPr>
        <p:txBody>
          <a:bodyPr wrap="square">
            <a:spAutoFit/>
          </a:bodyPr>
          <a:lstStyle/>
          <a:p>
            <a:pPr lvl="1" indent="-457200" algn="just">
              <a:spcAft>
                <a:spcPts val="1200"/>
              </a:spcAft>
              <a:buFont typeface="Wingdings" pitchFamily="2" charset="2"/>
              <a:buChar char="§"/>
            </a:pPr>
            <a:r>
              <a:rPr lang="tr-TR" sz="2800" b="1" dirty="0" smtClean="0">
                <a:solidFill>
                  <a:srgbClr val="0000CC"/>
                </a:solidFill>
              </a:rPr>
              <a:t>İzleme çalışmaları Su </a:t>
            </a:r>
            <a:r>
              <a:rPr lang="tr-TR" sz="2800" b="1" dirty="0">
                <a:solidFill>
                  <a:srgbClr val="0000CC"/>
                </a:solidFill>
              </a:rPr>
              <a:t>Çerçeve </a:t>
            </a:r>
            <a:r>
              <a:rPr lang="tr-TR" sz="2800" b="1" dirty="0" smtClean="0">
                <a:solidFill>
                  <a:srgbClr val="0000CC"/>
                </a:solidFill>
              </a:rPr>
              <a:t>Direktifi kapsamında yapılmamaktadır. </a:t>
            </a:r>
          </a:p>
          <a:p>
            <a:pPr lvl="1" indent="-457200" algn="just">
              <a:spcAft>
                <a:spcPts val="1200"/>
              </a:spcAft>
              <a:buFont typeface="Wingdings" pitchFamily="2" charset="2"/>
              <a:buChar char="§"/>
            </a:pPr>
            <a:r>
              <a:rPr lang="tr-TR" sz="2800" b="1" dirty="0" smtClean="0">
                <a:solidFill>
                  <a:srgbClr val="0000CC"/>
                </a:solidFill>
              </a:rPr>
              <a:t>Su </a:t>
            </a:r>
            <a:r>
              <a:rPr lang="tr-TR" sz="2800" b="1" dirty="0">
                <a:solidFill>
                  <a:srgbClr val="0000CC"/>
                </a:solidFill>
              </a:rPr>
              <a:t>Kalitesi izleme çalışmaları yürüten kurum ve kuruluşlar sularda </a:t>
            </a:r>
            <a:r>
              <a:rPr lang="tr-TR" sz="2800" b="1" dirty="0" err="1">
                <a:solidFill>
                  <a:srgbClr val="0000CC"/>
                </a:solidFill>
              </a:rPr>
              <a:t>fiziko</a:t>
            </a:r>
            <a:r>
              <a:rPr lang="tr-TR" sz="2800" b="1" dirty="0">
                <a:solidFill>
                  <a:srgbClr val="0000CC"/>
                </a:solidFill>
              </a:rPr>
              <a:t>-kimyasal ve kimyasal parametreleri </a:t>
            </a:r>
            <a:r>
              <a:rPr lang="tr-TR" sz="2800" b="1" dirty="0" smtClean="0">
                <a:solidFill>
                  <a:srgbClr val="0000CC"/>
                </a:solidFill>
              </a:rPr>
              <a:t>izlemektedir. </a:t>
            </a:r>
          </a:p>
          <a:p>
            <a:pPr lvl="1" indent="-457200" algn="just">
              <a:spcAft>
                <a:spcPts val="1200"/>
              </a:spcAft>
              <a:buFont typeface="Wingdings" pitchFamily="2" charset="2"/>
              <a:buChar char="§"/>
            </a:pPr>
            <a:r>
              <a:rPr lang="tr-TR" sz="2800" b="1" dirty="0" smtClean="0">
                <a:solidFill>
                  <a:srgbClr val="0000CC"/>
                </a:solidFill>
              </a:rPr>
              <a:t>Biyolojik </a:t>
            </a:r>
            <a:r>
              <a:rPr lang="tr-TR" sz="2800" b="1" dirty="0">
                <a:solidFill>
                  <a:srgbClr val="0000CC"/>
                </a:solidFill>
              </a:rPr>
              <a:t>parametreler </a:t>
            </a:r>
            <a:r>
              <a:rPr lang="tr-TR" sz="2800" b="1" dirty="0" smtClean="0">
                <a:solidFill>
                  <a:srgbClr val="0000CC"/>
                </a:solidFill>
              </a:rPr>
              <a:t>(balık, </a:t>
            </a:r>
            <a:r>
              <a:rPr lang="tr-TR" sz="2800" b="1" dirty="0" err="1" smtClean="0">
                <a:solidFill>
                  <a:srgbClr val="0000CC"/>
                </a:solidFill>
              </a:rPr>
              <a:t>fitoplankton</a:t>
            </a:r>
            <a:r>
              <a:rPr lang="tr-TR" sz="2800" b="1" dirty="0" smtClean="0">
                <a:solidFill>
                  <a:srgbClr val="0000CC"/>
                </a:solidFill>
              </a:rPr>
              <a:t>, </a:t>
            </a:r>
            <a:r>
              <a:rPr lang="tr-TR" sz="2800" b="1" dirty="0" err="1" smtClean="0">
                <a:solidFill>
                  <a:srgbClr val="0000CC"/>
                </a:solidFill>
              </a:rPr>
              <a:t>makrofit</a:t>
            </a:r>
            <a:r>
              <a:rPr lang="tr-TR" sz="2800" b="1" dirty="0" smtClean="0">
                <a:solidFill>
                  <a:srgbClr val="0000CC"/>
                </a:solidFill>
              </a:rPr>
              <a:t>, </a:t>
            </a:r>
            <a:r>
              <a:rPr lang="tr-TR" sz="2800" b="1" dirty="0" err="1" smtClean="0">
                <a:solidFill>
                  <a:srgbClr val="0000CC"/>
                </a:solidFill>
              </a:rPr>
              <a:t>makroomurgasız</a:t>
            </a:r>
            <a:r>
              <a:rPr lang="tr-TR" sz="2800" b="1" dirty="0" smtClean="0">
                <a:solidFill>
                  <a:srgbClr val="0000CC"/>
                </a:solidFill>
              </a:rPr>
              <a:t> ve </a:t>
            </a:r>
            <a:r>
              <a:rPr lang="tr-TR" sz="2800" b="1" dirty="0" err="1" smtClean="0">
                <a:solidFill>
                  <a:srgbClr val="0000CC"/>
                </a:solidFill>
              </a:rPr>
              <a:t>fitobentoz</a:t>
            </a:r>
            <a:r>
              <a:rPr lang="tr-TR" sz="2800" b="1" dirty="0" smtClean="0">
                <a:solidFill>
                  <a:srgbClr val="0000CC"/>
                </a:solidFill>
              </a:rPr>
              <a:t>) Üniversiteler </a:t>
            </a:r>
            <a:r>
              <a:rPr lang="tr-TR" sz="2800" b="1" dirty="0">
                <a:solidFill>
                  <a:srgbClr val="0000CC"/>
                </a:solidFill>
              </a:rPr>
              <a:t>tarafından yürütülen araştırmalar dışında hiçbir kurum ve kuruluş tarafından izlenmemektedir. </a:t>
            </a:r>
            <a:endParaRPr lang="tr-TR" sz="2800" b="1" dirty="0" smtClean="0">
              <a:solidFill>
                <a:srgbClr val="0000CC"/>
              </a:solidFill>
            </a:endParaRPr>
          </a:p>
          <a:p>
            <a:pPr lvl="1" indent="-457200" algn="just">
              <a:spcAft>
                <a:spcPts val="1200"/>
              </a:spcAft>
              <a:buFont typeface="Wingdings" pitchFamily="2" charset="2"/>
              <a:buChar char="§"/>
            </a:pPr>
            <a:r>
              <a:rPr lang="tr-TR" sz="2800" b="1" dirty="0" err="1">
                <a:solidFill>
                  <a:srgbClr val="0000CC"/>
                </a:solidFill>
              </a:rPr>
              <a:t>Hidromorfolojik</a:t>
            </a:r>
            <a:r>
              <a:rPr lang="tr-TR" sz="2800" b="1" dirty="0">
                <a:solidFill>
                  <a:srgbClr val="0000CC"/>
                </a:solidFill>
              </a:rPr>
              <a:t> kalite unsurları da kurum ve kuruluşlar tarafından izlenmemektedir. </a:t>
            </a:r>
          </a:p>
        </p:txBody>
      </p:sp>
      <p:sp>
        <p:nvSpPr>
          <p:cNvPr id="9" name="19 Başlık"/>
          <p:cNvSpPr txBox="1">
            <a:spLocks/>
          </p:cNvSpPr>
          <p:nvPr/>
        </p:nvSpPr>
        <p:spPr bwMode="auto">
          <a:xfrm>
            <a:off x="827584" y="-99392"/>
            <a:ext cx="8229600" cy="954107"/>
          </a:xfrm>
          <a:prstGeom prst="rect">
            <a:avLst/>
          </a:prstGeom>
          <a:noFill/>
          <a:ln w="9525">
            <a:noFill/>
            <a:miter lim="800000"/>
            <a:headEnd/>
            <a:tailEnd/>
          </a:ln>
        </p:spPr>
        <p:txBody>
          <a:bodyPr anchor="ct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tr-TR" sz="2800" dirty="0" smtClean="0"/>
              <a:t> </a:t>
            </a:r>
            <a:r>
              <a:rPr lang="tr-TR" sz="2800" b="1" dirty="0" smtClean="0">
                <a:solidFill>
                  <a:srgbClr val="FF3300"/>
                </a:solidFill>
                <a:latin typeface="Arial" pitchFamily="34" charset="0"/>
                <a:ea typeface="+mj-ea"/>
                <a:cs typeface="Arial" pitchFamily="34" charset="0"/>
              </a:rPr>
              <a:t>SU KALİTESİ İZLEMESİ YAPAN </a:t>
            </a:r>
          </a:p>
          <a:p>
            <a:pPr algn="ctr" fontAlgn="auto">
              <a:spcBef>
                <a:spcPts val="0"/>
              </a:spcBef>
              <a:spcAft>
                <a:spcPts val="0"/>
              </a:spcAft>
              <a:defRPr/>
            </a:pPr>
            <a:r>
              <a:rPr lang="tr-TR" sz="2800" b="1" dirty="0" smtClean="0">
                <a:solidFill>
                  <a:srgbClr val="FF3300"/>
                </a:solidFill>
                <a:latin typeface="Arial" pitchFamily="34" charset="0"/>
                <a:ea typeface="+mj-ea"/>
                <a:cs typeface="Arial" pitchFamily="34" charset="0"/>
              </a:rPr>
              <a:t>KURUM/KURULUŞLAR</a:t>
            </a:r>
          </a:p>
        </p:txBody>
      </p:sp>
    </p:spTree>
    <p:extLst>
      <p:ext uri="{BB962C8B-B14F-4D97-AF65-F5344CB8AC3E}">
        <p14:creationId xmlns:p14="http://schemas.microsoft.com/office/powerpoint/2010/main" val="2858105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7522" name="Picture 2" descr="C:\Users\suzunalioglu\Desktop\Resim1.jpg"/>
          <p:cNvPicPr>
            <a:picLocks noChangeAspect="1" noChangeArrowheads="1"/>
          </p:cNvPicPr>
          <p:nvPr/>
        </p:nvPicPr>
        <p:blipFill>
          <a:blip r:embed="rId2" cstate="print"/>
          <a:srcRect/>
          <a:stretch>
            <a:fillRect/>
          </a:stretch>
        </p:blipFill>
        <p:spPr bwMode="auto">
          <a:xfrm>
            <a:off x="-7793" y="27384"/>
            <a:ext cx="9144000" cy="6858000"/>
          </a:xfrm>
          <a:prstGeom prst="rect">
            <a:avLst/>
          </a:prstGeom>
          <a:noFill/>
        </p:spPr>
      </p:pic>
      <p:pic>
        <p:nvPicPr>
          <p:cNvPr id="8" name="Picture 3" descr="C:\Users\edoganay\Documents\Alınan Dosyalarım\Logo şeffaf(1).png"/>
          <p:cNvPicPr>
            <a:picLocks noChangeAspect="1" noChangeArrowheads="1"/>
          </p:cNvPicPr>
          <p:nvPr/>
        </p:nvPicPr>
        <p:blipFill>
          <a:blip r:embed="rId3" cstate="print"/>
          <a:srcRect/>
          <a:stretch>
            <a:fillRect/>
          </a:stretch>
        </p:blipFill>
        <p:spPr bwMode="auto">
          <a:xfrm>
            <a:off x="8228448" y="0"/>
            <a:ext cx="915552" cy="871200"/>
          </a:xfrm>
          <a:prstGeom prst="rect">
            <a:avLst/>
          </a:prstGeom>
          <a:noFill/>
        </p:spPr>
      </p:pic>
      <p:sp>
        <p:nvSpPr>
          <p:cNvPr id="12" name="11 Dikdörtgen"/>
          <p:cNvSpPr/>
          <p:nvPr/>
        </p:nvSpPr>
        <p:spPr>
          <a:xfrm>
            <a:off x="323528" y="1306503"/>
            <a:ext cx="8568952" cy="4370427"/>
          </a:xfrm>
          <a:prstGeom prst="rect">
            <a:avLst/>
          </a:prstGeom>
        </p:spPr>
        <p:txBody>
          <a:bodyPr wrap="square">
            <a:spAutoFit/>
          </a:bodyPr>
          <a:lstStyle/>
          <a:p>
            <a:pPr marL="0" lvl="1" algn="just" defTabSz="947738">
              <a:spcAft>
                <a:spcPts val="3000"/>
              </a:spcAft>
              <a:tabLst>
                <a:tab pos="269875" algn="l"/>
                <a:tab pos="3313113" algn="l"/>
                <a:tab pos="3852863" algn="l"/>
              </a:tabLst>
            </a:pPr>
            <a:r>
              <a:rPr lang="tr-TR" sz="3200" b="1" dirty="0" smtClean="0">
                <a:solidFill>
                  <a:srgbClr val="0000CC"/>
                </a:solidFill>
              </a:rPr>
              <a:t>İzleme Dairesi Başkanlığı, Laboratuvarlar Şube Müdürlüğü koordinasyonunda, ilgili tüm kurum ve kuruluşların da görüşleri alınarak </a:t>
            </a:r>
          </a:p>
          <a:p>
            <a:pPr marL="0" lvl="1" algn="ctr" defTabSz="947738">
              <a:spcAft>
                <a:spcPts val="3000"/>
              </a:spcAft>
              <a:tabLst>
                <a:tab pos="269875" algn="l"/>
                <a:tab pos="3313113" algn="l"/>
                <a:tab pos="3852863" algn="l"/>
              </a:tabLst>
            </a:pPr>
            <a:r>
              <a:rPr lang="tr-TR" sz="3600" b="1" dirty="0" smtClean="0">
                <a:solidFill>
                  <a:srgbClr val="FF0000"/>
                </a:solidFill>
              </a:rPr>
              <a:t>YÜZEYSEL </a:t>
            </a:r>
            <a:r>
              <a:rPr lang="tr-TR" sz="3600" b="1" dirty="0">
                <a:solidFill>
                  <a:srgbClr val="FF0000"/>
                </a:solidFill>
              </a:rPr>
              <a:t>SULAR VE YERALTI SULARININ İZLENMESİNE DAİR </a:t>
            </a:r>
            <a:r>
              <a:rPr lang="tr-TR" sz="3600" b="1" dirty="0" smtClean="0">
                <a:solidFill>
                  <a:srgbClr val="FF0000"/>
                </a:solidFill>
              </a:rPr>
              <a:t>YÖNETMELİK</a:t>
            </a:r>
          </a:p>
          <a:p>
            <a:pPr marL="0" lvl="1" defTabSz="947738">
              <a:spcAft>
                <a:spcPts val="1200"/>
              </a:spcAft>
              <a:tabLst>
                <a:tab pos="269875" algn="l"/>
                <a:tab pos="3313113" algn="l"/>
                <a:tab pos="3852863" algn="l"/>
              </a:tabLst>
            </a:pPr>
            <a:r>
              <a:rPr lang="tr-TR" sz="3200" b="1" dirty="0">
                <a:solidFill>
                  <a:srgbClr val="0000CC"/>
                </a:solidFill>
              </a:rPr>
              <a:t>h</a:t>
            </a:r>
            <a:r>
              <a:rPr lang="tr-TR" sz="3200" b="1" dirty="0" smtClean="0">
                <a:solidFill>
                  <a:srgbClr val="0000CC"/>
                </a:solidFill>
              </a:rPr>
              <a:t>azırlanmış ve Başbakanlığa sunulmuştur. </a:t>
            </a:r>
          </a:p>
          <a:p>
            <a:pPr marL="0" lvl="1" algn="just" defTabSz="947738">
              <a:spcAft>
                <a:spcPts val="1200"/>
              </a:spcAft>
              <a:tabLst>
                <a:tab pos="269875" algn="l"/>
                <a:tab pos="3313113" algn="l"/>
                <a:tab pos="3852863" algn="l"/>
              </a:tabLst>
            </a:pPr>
            <a:endParaRPr lang="tr-TR" dirty="0"/>
          </a:p>
        </p:txBody>
      </p:sp>
      <p:sp>
        <p:nvSpPr>
          <p:cNvPr id="6" name="19 Başlık"/>
          <p:cNvSpPr txBox="1">
            <a:spLocks/>
          </p:cNvSpPr>
          <p:nvPr/>
        </p:nvSpPr>
        <p:spPr bwMode="auto">
          <a:xfrm>
            <a:off x="683568" y="241484"/>
            <a:ext cx="8229600" cy="523220"/>
          </a:xfrm>
          <a:prstGeom prst="rect">
            <a:avLst/>
          </a:prstGeom>
          <a:noFill/>
          <a:ln w="9525">
            <a:noFill/>
            <a:miter lim="800000"/>
            <a:headEnd/>
            <a:tailEnd/>
          </a:ln>
        </p:spPr>
        <p:txBody>
          <a:bodyPr anchor="ct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tr-TR" sz="2800" dirty="0" smtClean="0"/>
              <a:t> </a:t>
            </a:r>
            <a:r>
              <a:rPr lang="tr-TR" sz="2800" b="1" dirty="0" smtClean="0">
                <a:solidFill>
                  <a:srgbClr val="FF3300"/>
                </a:solidFill>
                <a:latin typeface="Arial" pitchFamily="34" charset="0"/>
                <a:ea typeface="+mj-ea"/>
                <a:cs typeface="Arial" pitchFamily="34" charset="0"/>
              </a:rPr>
              <a:t>SONUÇ OLARAK</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Belge" ma:contentTypeID="0x01010046BFB59621223041ACA26C1625C88120" ma:contentTypeVersion="1" ma:contentTypeDescription="Yeni belge oluşturun." ma:contentTypeScope="" ma:versionID="d640aabe8aa7dfcf6ddfc0e8f64e7d97">
  <xsd:schema xmlns:xsd="http://www.w3.org/2001/XMLSchema" xmlns:xs="http://www.w3.org/2001/XMLSchema" xmlns:p="http://schemas.microsoft.com/office/2006/metadata/properties" xmlns:ns1="http://schemas.microsoft.com/sharepoint/v3" targetNamespace="http://schemas.microsoft.com/office/2006/metadata/properties" ma:root="true" ma:fieldsID="14d4e3fdf9f7a112181f73f79ec0ec65"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Zamanlama Başlangıç Tarihi" ma:description="Zamanlama Başlangıç Tarihi, Yayımlama özelliği tarafından oluşturulan bir site sütunudur. Bu sütun, bu sayfanın site ziyaretçilerine ilk kez görüntüleneceği tarih ve zamanı belirtmek için kullanılır." ma:internalName="PublishingStartDate">
      <xsd:simpleType>
        <xsd:restriction base="dms:Unknown"/>
      </xsd:simpleType>
    </xsd:element>
    <xsd:element name="PublishingExpirationDate" ma:index="9" nillable="true" ma:displayName="Zamanlama Bitiş Tarihi" ma:description="Zamanlama Bitiş Tarihi, Yayımlama özelliği tarafından oluşturulan bir site sütunudur. Bu sütun, bu sayfanın site ziyaretçilerine artık görüntülenmeyeceği tarih ve zamanı belirtmek için kullanılır."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8D3337D7-173A-4464-BF98-7BF84E4F1925}"/>
</file>

<file path=customXml/itemProps2.xml><?xml version="1.0" encoding="utf-8"?>
<ds:datastoreItem xmlns:ds="http://schemas.openxmlformats.org/officeDocument/2006/customXml" ds:itemID="{1D5D16CA-48D1-4866-B8FA-8299BF73C325}"/>
</file>

<file path=customXml/itemProps3.xml><?xml version="1.0" encoding="utf-8"?>
<ds:datastoreItem xmlns:ds="http://schemas.openxmlformats.org/officeDocument/2006/customXml" ds:itemID="{7E5DDFA1-8BD2-4879-8DB9-BA0C61749F4F}"/>
</file>

<file path=docProps/app.xml><?xml version="1.0" encoding="utf-8"?>
<Properties xmlns="http://schemas.openxmlformats.org/officeDocument/2006/extended-properties" xmlns:vt="http://schemas.openxmlformats.org/officeDocument/2006/docPropsVTypes">
  <TotalTime>1783</TotalTime>
  <Words>958</Words>
  <Application>Microsoft Office PowerPoint</Application>
  <PresentationFormat>Ekran Gösterisi (4:3)</PresentationFormat>
  <Paragraphs>197</Paragraphs>
  <Slides>24</Slides>
  <Notes>2</Notes>
  <HiddenSlides>0</HiddenSlides>
  <MMClips>0</MMClips>
  <ScaleCrop>false</ScaleCrop>
  <HeadingPairs>
    <vt:vector size="4" baseType="variant">
      <vt:variant>
        <vt:lpstr>Tema</vt:lpstr>
      </vt:variant>
      <vt:variant>
        <vt:i4>1</vt:i4>
      </vt:variant>
      <vt:variant>
        <vt:lpstr>Slayt Başlıkları</vt:lpstr>
      </vt:variant>
      <vt:variant>
        <vt:i4>24</vt:i4>
      </vt:variant>
    </vt:vector>
  </HeadingPairs>
  <TitlesOfParts>
    <vt:vector size="25" baseType="lpstr">
      <vt:lpstr>Ofis Teması</vt:lpstr>
      <vt:lpstr>PowerPoint Sunusu</vt:lpstr>
      <vt:lpstr> NEDEN İZLEME YÖNETMELİĞİ ? </vt:lpstr>
      <vt:lpstr>PowerPoint Sunusu</vt:lpstr>
      <vt:lpstr>PowerPoint Sunusu</vt:lpstr>
      <vt:lpstr>PowerPoint Sunusu</vt:lpstr>
      <vt:lpstr>PowerPoint Sunusu</vt:lpstr>
      <vt:lpstr>PowerPoint Sunusu</vt:lpstr>
      <vt:lpstr>PowerPoint Sunusu</vt:lpstr>
      <vt:lpstr>PowerPoint Sunusu</vt:lpstr>
      <vt:lpstr> YÜZEYSEL SULAR VE YERALTI SULARININ İZLENMESİNE DAİR YÖNETMELİK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nanul</dc:creator>
  <cp:lastModifiedBy>Ezgi PARLAR GUNGOR</cp:lastModifiedBy>
  <cp:revision>166</cp:revision>
  <dcterms:created xsi:type="dcterms:W3CDTF">2012-09-25T11:25:49Z</dcterms:created>
  <dcterms:modified xsi:type="dcterms:W3CDTF">2015-12-16T08:22:16Z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0x01010046BFB59621223041ACA26C1625C88120</vt:lpwstr>
  </property>
</Properties>
</file>