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  <p:sldMasterId id="2147483693" r:id="rId5"/>
  </p:sldMasterIdLst>
  <p:notesMasterIdLst>
    <p:notesMasterId r:id="rId15"/>
  </p:notesMasterIdLst>
  <p:handoutMasterIdLst>
    <p:handoutMasterId r:id="rId16"/>
  </p:handoutMasterIdLst>
  <p:sldIdLst>
    <p:sldId id="502" r:id="rId6"/>
    <p:sldId id="507" r:id="rId7"/>
    <p:sldId id="516" r:id="rId8"/>
    <p:sldId id="520" r:id="rId9"/>
    <p:sldId id="508" r:id="rId10"/>
    <p:sldId id="509" r:id="rId11"/>
    <p:sldId id="517" r:id="rId12"/>
    <p:sldId id="518" r:id="rId13"/>
    <p:sldId id="519" r:id="rId14"/>
  </p:sldIdLst>
  <p:sldSz cx="9144000" cy="6858000" type="screen4x3"/>
  <p:notesSz cx="67818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keser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993300"/>
    <a:srgbClr val="C5DBFB"/>
    <a:srgbClr val="CDF3C3"/>
    <a:srgbClr val="9FD6FF"/>
    <a:srgbClr val="7EAFF6"/>
    <a:srgbClr val="003366"/>
    <a:srgbClr val="FFF2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73" autoAdjust="0"/>
    <p:restoredTop sz="86475" autoAdjust="0"/>
  </p:normalViewPr>
  <p:slideViewPr>
    <p:cSldViewPr>
      <p:cViewPr>
        <p:scale>
          <a:sx n="96" d="100"/>
          <a:sy n="96" d="100"/>
        </p:scale>
        <p:origin x="-2184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802F5F0-443C-4581-AEBF-E695A757DB3F}" type="datetimeFigureOut">
              <a:rPr lang="tr-TR"/>
              <a:pPr>
                <a:defRPr/>
              </a:pPr>
              <a:t>26.05.2016</a:t>
            </a:fld>
            <a:endParaRPr lang="tr-TR" dirty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D810D78-958F-4B32-AAAB-271A36BE222D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82370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6463"/>
            <a:ext cx="54260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1CAB6B8-4E59-4451-A0EF-116D2B5838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1825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CEE7-30C2-4E2E-87DD-83B7C378C2F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26.05.2016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9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E85E-C998-4E70-9201-DE909D7C3A2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26.05.2016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47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FFA9-A02D-456D-8238-F129A0135E3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26.05.2016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91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F6FD7-BA6A-410F-A132-31F060D186A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26.05.2016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B6029-3975-4B72-9AFB-0AF180CBFC7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14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7E96C-9B58-4A4F-BE2E-D701F043013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85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25FDF4-81AF-4018-8ECF-7C4D7FDE99C8}" type="datetime1">
              <a:rPr lang="tr-TR" smtClean="0"/>
              <a:pPr>
                <a:defRPr/>
              </a:pPr>
              <a:t>26.05.2016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1542D-5D4B-4DA1-9A1C-5F46F15F2E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5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9B940-27F8-463D-B90D-86217347C353}" type="datetime1">
              <a:rPr lang="tr-TR" smtClean="0"/>
              <a:pPr>
                <a:defRPr/>
              </a:pPr>
              <a:t>26.05.2016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1F810-911F-499C-A483-C3F24061F6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45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2CCB04-C1BB-4EBA-B9C3-2C0FC8B004F3}" type="datetime1">
              <a:rPr lang="tr-TR" smtClean="0"/>
              <a:pPr>
                <a:defRPr/>
              </a:pPr>
              <a:t>26.05.2016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DE670-4612-49D4-9D26-F5C228FF24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81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A929B3-1DD9-4C11-B944-8510A471062C}" type="datetime1">
              <a:rPr lang="tr-TR" smtClean="0"/>
              <a:pPr>
                <a:defRPr/>
              </a:pPr>
              <a:t>26.05.2016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F14E9-AC08-4722-95D4-481657552B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3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B04A5D-C5CD-4367-B23C-1F9873B4F6CE}" type="datetime1">
              <a:rPr lang="tr-TR" smtClean="0"/>
              <a:pPr>
                <a:defRPr/>
              </a:pPr>
              <a:t>26.05.2016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CEF57-7977-4501-837B-9220CB3032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4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9877D1-86F4-4FBE-A0C0-579E80BF1663}" type="datetime1">
              <a:rPr lang="tr-TR" smtClean="0"/>
              <a:pPr>
                <a:defRPr/>
              </a:pPr>
              <a:t>26.05.2016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8FEC1-C032-42E4-8732-21D6164AAE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3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56E3-100F-41C2-B54F-263122C05E3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26.05.2016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88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D4AE87-23F3-4FAC-999C-5213D3BA5EC9}" type="datetime1">
              <a:rPr lang="tr-TR" smtClean="0"/>
              <a:pPr>
                <a:defRPr/>
              </a:pPr>
              <a:t>26.05.2016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7A6C0-216A-4A7F-9E4E-46398E1B53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55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7E8CF5-62E6-43E5-A769-02F3D46D117A}" type="datetime1">
              <a:rPr lang="tr-TR" smtClean="0"/>
              <a:pPr>
                <a:defRPr/>
              </a:pPr>
              <a:t>26.05.2016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E22CF-3FA3-48C9-B79A-8A55B96DB0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5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D0757-C88D-4E98-A391-2EDA4E641809}" type="datetime1">
              <a:rPr lang="tr-TR" smtClean="0"/>
              <a:pPr>
                <a:defRPr/>
              </a:pPr>
              <a:t>26.05.2016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7BAC00-03E8-44AE-A7F3-72D870D922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46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9E5799-0BA7-4BA2-B81F-C045C1B889BB}" type="datetime1">
              <a:rPr lang="tr-TR" smtClean="0"/>
              <a:pPr>
                <a:defRPr/>
              </a:pPr>
              <a:t>26.05.2016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1D455-497B-49AA-A28B-D350CC396A7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24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35C46B-0E49-4622-B3D8-415889FC7E07}" type="datetime1">
              <a:rPr lang="tr-TR" smtClean="0"/>
              <a:pPr>
                <a:defRPr/>
              </a:pPr>
              <a:t>26.05.2016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FC58A-8DC7-44D0-92B2-CCFB6B6E8C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29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2811-9C24-474E-ADCA-DB5FDE1BB69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26.05.2016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34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1CB2-2931-479C-A142-79930A20109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26.05.2016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2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98BA-EE66-4B65-AE3B-85456A5E5E8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26.05.2016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8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B09F-AE64-4644-99BA-987FCA1C3BF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26.05.2016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45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D3A7-A5D7-4028-8E82-ECED08C86E9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26.05.2016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25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09A6-C7BB-492D-AF73-878370DD695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26.05.2016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5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E531-2111-4F18-873C-D852944CAF5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26.05.2016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68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3F6904D-B90A-4627-84AF-F48640BC0DAB}" type="datetime1">
              <a:rPr lang="tr-TR" b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26.05.2016</a:t>
            </a:fld>
            <a:endParaRPr lang="tr-TR" b="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tr-TR" b="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02176B-0E47-46AC-8F43-DAB4B8A37D06}" type="slidenum">
              <a:rPr lang="tr-TR" b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-TR" b="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1026" name="Picture 2" descr="C:\Users\mgokbulut\Desktop\calısma\Resim1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395"/>
            <a:ext cx="8691562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94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E783F8-E378-45AD-B04F-C241D734FA46}" type="datetime1">
              <a:rPr lang="tr-TR" smtClean="0"/>
              <a:pPr>
                <a:defRPr/>
              </a:pPr>
              <a:t>26.05.2016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82F987B-CFD4-4D33-8D20-D8A71B89C6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8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rtaspinar@tagem.gov.tr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1F810-911F-499C-A483-C3F24061F6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7" name="Picture 5" descr="2.37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793"/>
            <a:ext cx="9143999" cy="686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0" y="1874520"/>
            <a:ext cx="9144000" cy="457200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chemeClr val="bg2">
                <a:alpha val="3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</a:rPr>
              <a:t>Proje Adı</a:t>
            </a:r>
            <a:r>
              <a:rPr lang="tr-TR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2998708"/>
            <a:ext cx="9143999" cy="1723549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chemeClr val="bg2">
                <a:alpha val="3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</a:rPr>
              <a:t>Proje Yürütücüsü Kuruluş</a:t>
            </a:r>
          </a:p>
          <a:p>
            <a:pPr algn="ctr"/>
            <a:r>
              <a:rPr lang="tr-TR" sz="1400" dirty="0">
                <a:solidFill>
                  <a:schemeClr val="bg1"/>
                </a:solidFill>
              </a:rPr>
              <a:t>(Başvuru yapan kurum/kuruluşun adı ile bulunduğu şehir yazılır)</a:t>
            </a:r>
            <a:r>
              <a:rPr lang="tr-TR" sz="14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tr-TR" sz="2400" b="1" dirty="0">
                <a:solidFill>
                  <a:schemeClr val="bg1"/>
                </a:solidFill>
              </a:rPr>
              <a:t>Örnek: Çiçek Tarım A.Ş.</a:t>
            </a:r>
          </a:p>
          <a:p>
            <a:pPr algn="ctr"/>
            <a:r>
              <a:rPr lang="tr-TR" sz="2400" b="1" dirty="0">
                <a:solidFill>
                  <a:schemeClr val="bg1"/>
                </a:solidFill>
              </a:rPr>
              <a:t>KIRŞEHİR</a:t>
            </a:r>
          </a:p>
          <a:p>
            <a:endParaRPr lang="tr-TR" b="1" dirty="0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52400" y="4705142"/>
            <a:ext cx="8839200" cy="830997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chemeClr val="bg2">
                <a:alpha val="3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</a:rPr>
              <a:t>Dr. Mehmet ÇALIŞIR</a:t>
            </a:r>
          </a:p>
          <a:p>
            <a:r>
              <a:rPr lang="tr-TR" sz="2400" dirty="0">
                <a:solidFill>
                  <a:schemeClr val="bg1"/>
                </a:solidFill>
              </a:rPr>
              <a:t> </a:t>
            </a:r>
            <a:r>
              <a:rPr lang="tr-TR" sz="1400" dirty="0" smtClean="0">
                <a:solidFill>
                  <a:schemeClr val="bg1"/>
                </a:solidFill>
              </a:rPr>
              <a:t>(Sunumu yapacak kişi </a:t>
            </a:r>
            <a:r>
              <a:rPr lang="tr-TR" sz="1400" dirty="0">
                <a:solidFill>
                  <a:schemeClr val="bg1"/>
                </a:solidFill>
              </a:rPr>
              <a:t>yazılır)</a:t>
            </a:r>
            <a:endParaRPr lang="tr-T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02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566738" y="228600"/>
            <a:ext cx="8001000" cy="609600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tr-TR" sz="2800" dirty="0">
                <a:solidFill>
                  <a:schemeClr val="tx1"/>
                </a:solidFill>
              </a:rPr>
              <a:t>Projenin </a:t>
            </a:r>
            <a:r>
              <a:rPr lang="tr-TR" sz="2800" dirty="0" smtClean="0">
                <a:solidFill>
                  <a:schemeClr val="tx1"/>
                </a:solidFill>
              </a:rPr>
              <a:t>Amacı, Önemi ve Çıktıları</a:t>
            </a:r>
            <a:r>
              <a:rPr lang="tr-TR" sz="3200" dirty="0" smtClean="0">
                <a:solidFill>
                  <a:schemeClr val="tx1"/>
                </a:solidFill>
              </a:rPr>
              <a:t> </a:t>
            </a:r>
            <a:endParaRPr lang="tr-TR" sz="280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66738" y="1219200"/>
            <a:ext cx="8001000" cy="480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endParaRPr lang="tr-TR" sz="2000" dirty="0">
              <a:solidFill>
                <a:srgbClr val="0066FF"/>
              </a:solidFill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tr-TR" sz="2000" dirty="0">
                <a:solidFill>
                  <a:srgbClr val="0066FF"/>
                </a:solidFill>
              </a:rPr>
              <a:t>Projenin amacı ve </a:t>
            </a:r>
            <a:r>
              <a:rPr lang="tr-TR" sz="2000" dirty="0" smtClean="0">
                <a:solidFill>
                  <a:srgbClr val="0066FF"/>
                </a:solidFill>
              </a:rPr>
              <a:t>somut çıktısının ne olacağı,</a:t>
            </a:r>
          </a:p>
          <a:p>
            <a:pPr marL="0" indent="0" algn="just">
              <a:buFont typeface="Wingdings" pitchFamily="2" charset="2"/>
              <a:buNone/>
            </a:pPr>
            <a:r>
              <a:rPr lang="tr-TR" sz="2000" dirty="0" smtClean="0">
                <a:solidFill>
                  <a:srgbClr val="0066FF"/>
                </a:solidFill>
              </a:rPr>
              <a:t>Proje sonunda sektörün hangi sorununun </a:t>
            </a:r>
            <a:r>
              <a:rPr lang="tr-TR" sz="2000" dirty="0">
                <a:solidFill>
                  <a:srgbClr val="0066FF"/>
                </a:solidFill>
              </a:rPr>
              <a:t>nasıl </a:t>
            </a:r>
            <a:r>
              <a:rPr lang="tr-TR" sz="2000" dirty="0" smtClean="0">
                <a:solidFill>
                  <a:srgbClr val="0066FF"/>
                </a:solidFill>
              </a:rPr>
              <a:t>çözüleceği </a:t>
            </a:r>
          </a:p>
          <a:p>
            <a:pPr marL="0" indent="0" algn="just">
              <a:buFont typeface="Wingdings" pitchFamily="2" charset="2"/>
              <a:buNone/>
            </a:pPr>
            <a:r>
              <a:rPr lang="tr-TR" sz="2000" dirty="0" smtClean="0">
                <a:solidFill>
                  <a:srgbClr val="0066FF"/>
                </a:solidFill>
              </a:rPr>
              <a:t>(Bir slayt) </a:t>
            </a:r>
            <a:endParaRPr lang="tr-TR" sz="2000" dirty="0" smtClean="0"/>
          </a:p>
          <a:p>
            <a:pPr marL="0" indent="0">
              <a:buFont typeface="Wingdings" pitchFamily="2" charset="2"/>
              <a:buNone/>
            </a:pPr>
            <a:endParaRPr lang="tr-TR" sz="1800" dirty="0" smtClean="0">
              <a:solidFill>
                <a:srgbClr val="0066FF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tr-TR" sz="1800" dirty="0" smtClean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16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66738" y="274638"/>
            <a:ext cx="8120062" cy="563562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spcBef>
                <a:spcPts val="0"/>
              </a:spcBef>
            </a:pPr>
            <a:r>
              <a:rPr lang="tr-TR" sz="2800" b="1" dirty="0">
                <a:solidFill>
                  <a:schemeClr val="tx1"/>
                </a:solidFill>
              </a:rPr>
              <a:t>Yaygın Etki/Katma Değer</a:t>
            </a:r>
            <a:endParaRPr lang="tr-TR" sz="2800" b="1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66738" y="1295400"/>
            <a:ext cx="8001000" cy="472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tr-TR" sz="1800" dirty="0" smtClean="0"/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 smtClean="0">
                <a:solidFill>
                  <a:srgbClr val="0066FF"/>
                </a:solidFill>
              </a:rPr>
              <a:t>Proje sonuçlarından kimlerin yararlanacağı, ekonomiye ne şekilde katkı </a:t>
            </a:r>
            <a:r>
              <a:rPr lang="tr-TR" sz="2000" dirty="0" smtClean="0">
                <a:solidFill>
                  <a:srgbClr val="0066FF"/>
                </a:solidFill>
              </a:rPr>
              <a:t>sağlayacağı, uygulamaya nasıl aktarılacağı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 smtClean="0">
                <a:solidFill>
                  <a:srgbClr val="0066FF"/>
                </a:solidFill>
              </a:rPr>
              <a:t>(B</a:t>
            </a:r>
            <a:r>
              <a:rPr lang="tr-TR" sz="2000" dirty="0" smtClean="0">
                <a:solidFill>
                  <a:srgbClr val="0066FF"/>
                </a:solidFill>
              </a:rPr>
              <a:t>ir slayt) </a:t>
            </a:r>
            <a:endParaRPr lang="tr-TR" sz="2000" dirty="0" smtClean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381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66738" y="274638"/>
            <a:ext cx="8120062" cy="563562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spcBef>
                <a:spcPts val="0"/>
              </a:spcBef>
            </a:pPr>
            <a:r>
              <a:rPr lang="tr-TR" sz="2800" b="1" dirty="0" smtClean="0">
                <a:solidFill>
                  <a:schemeClr val="tx1"/>
                </a:solidFill>
              </a:rPr>
              <a:t>Yöntem</a:t>
            </a:r>
            <a:endParaRPr lang="tr-TR" sz="2800" b="1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66738" y="1295400"/>
            <a:ext cx="8001000" cy="472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tr-TR" sz="1800" dirty="0" smtClean="0"/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 smtClean="0">
                <a:solidFill>
                  <a:srgbClr val="0066FF"/>
                </a:solidFill>
              </a:rPr>
              <a:t>Projenin nasıl yapılmasının planlandığı  (detaya girmeden kısa olarak) 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 smtClean="0">
                <a:solidFill>
                  <a:srgbClr val="0066FF"/>
                </a:solidFill>
              </a:rPr>
              <a:t>(B</a:t>
            </a:r>
            <a:r>
              <a:rPr lang="tr-TR" sz="2000" dirty="0" smtClean="0">
                <a:solidFill>
                  <a:srgbClr val="0066FF"/>
                </a:solidFill>
              </a:rPr>
              <a:t>ir slayt) </a:t>
            </a:r>
            <a:endParaRPr lang="tr-TR" sz="2000" dirty="0" smtClean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46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639762"/>
          </a:xfrm>
          <a:noFill/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sz="2800" b="1" dirty="0">
                <a:solidFill>
                  <a:schemeClr val="tx1"/>
                </a:solidFill>
                <a:cs typeface="Arial" pitchFamily="34" charset="0"/>
              </a:rPr>
              <a:t>Proje Yürütücüsü ve Yardımcı Araştırıcılar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066800"/>
            <a:ext cx="8686800" cy="4953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tr-TR" sz="1800" dirty="0" smtClean="0">
                <a:solidFill>
                  <a:srgbClr val="0066FF"/>
                </a:solidFill>
              </a:rPr>
              <a:t>Proje Yürütücüsü ve projede görevli olması planlanan yardımcı araştırıcıların tamamı yazılır. Unvanları ve çalıştıkları Kurum/Kurumlar belirtilir.</a:t>
            </a:r>
          </a:p>
          <a:p>
            <a:pPr marL="0" indent="0">
              <a:buFont typeface="Arial" pitchFamily="34" charset="0"/>
              <a:buNone/>
            </a:pPr>
            <a:endParaRPr lang="tr-TR" sz="1600" dirty="0" smtClean="0">
              <a:solidFill>
                <a:srgbClr val="A50021"/>
              </a:solidFill>
            </a:endParaRPr>
          </a:p>
          <a:p>
            <a:pPr marL="0" indent="0">
              <a:spcAft>
                <a:spcPts val="600"/>
              </a:spcAft>
              <a:buFont typeface="Arial" pitchFamily="34" charset="0"/>
              <a:buNone/>
              <a:tabLst>
                <a:tab pos="3140075" algn="l"/>
                <a:tab pos="5837238" algn="l"/>
              </a:tabLst>
            </a:pPr>
            <a:r>
              <a:rPr lang="tr-TR" sz="1800" b="1" dirty="0" smtClean="0">
                <a:solidFill>
                  <a:srgbClr val="A50021"/>
                </a:solidFill>
              </a:rPr>
              <a:t>Proje Yürütücüsü	Kurumu	Görevi</a:t>
            </a:r>
          </a:p>
          <a:p>
            <a:pPr defTabSz="431800">
              <a:spcAft>
                <a:spcPts val="600"/>
              </a:spcAft>
              <a:tabLst>
                <a:tab pos="3225800" algn="l"/>
                <a:tab pos="5829300" algn="l"/>
              </a:tabLst>
            </a:pPr>
            <a:r>
              <a:rPr lang="tr-TR" sz="1800" dirty="0" smtClean="0"/>
              <a:t>Dr. Mehmet ÇALIŞIR	Antalya Ticaret Borsası	Borsa Bşk. Yrd.	</a:t>
            </a:r>
          </a:p>
          <a:p>
            <a:pPr marL="0" indent="0">
              <a:spcAft>
                <a:spcPts val="600"/>
              </a:spcAft>
              <a:buNone/>
              <a:tabLst>
                <a:tab pos="3225800" algn="l"/>
                <a:tab pos="5837238" algn="l"/>
              </a:tabLst>
            </a:pPr>
            <a:r>
              <a:rPr lang="tr-TR" sz="1800" b="1" dirty="0" smtClean="0">
                <a:solidFill>
                  <a:srgbClr val="A50021"/>
                </a:solidFill>
              </a:rPr>
              <a:t>Yardımcı Araştırmacılar</a:t>
            </a:r>
            <a:r>
              <a:rPr lang="tr-TR" sz="1800" dirty="0">
                <a:solidFill>
                  <a:srgbClr val="A50021"/>
                </a:solidFill>
              </a:rPr>
              <a:t>	Kurumu	G</a:t>
            </a:r>
            <a:r>
              <a:rPr lang="tr-TR" sz="1800" dirty="0" smtClean="0">
                <a:solidFill>
                  <a:srgbClr val="A50021"/>
                </a:solidFill>
              </a:rPr>
              <a:t>örevi	</a:t>
            </a:r>
          </a:p>
          <a:p>
            <a:pPr>
              <a:spcAft>
                <a:spcPts val="600"/>
              </a:spcAft>
              <a:tabLst>
                <a:tab pos="3225800" algn="l"/>
                <a:tab pos="5829300" algn="l"/>
              </a:tabLst>
            </a:pPr>
            <a:r>
              <a:rPr lang="tr-TR" sz="1800" dirty="0" smtClean="0"/>
              <a:t>Doç. Dr. Hamit KAYA	Atatürk Üniversitesi 	Bölüm Bşk.	</a:t>
            </a:r>
          </a:p>
          <a:p>
            <a:pPr>
              <a:spcAft>
                <a:spcPts val="600"/>
              </a:spcAft>
              <a:tabLst>
                <a:tab pos="3225800" algn="l"/>
                <a:tab pos="5829300" algn="l"/>
              </a:tabLst>
            </a:pPr>
            <a:r>
              <a:rPr lang="tr-TR" sz="1800" dirty="0" smtClean="0"/>
              <a:t>Doç. Dr. Meltem BULUT	G.O.P Üniversitesi 	Öğretim Üyesi	</a:t>
            </a:r>
          </a:p>
          <a:p>
            <a:pPr>
              <a:spcAft>
                <a:spcPts val="600"/>
              </a:spcAft>
              <a:tabLst>
                <a:tab pos="3225800" algn="l"/>
                <a:tab pos="5829300" algn="l"/>
              </a:tabLst>
            </a:pPr>
            <a:r>
              <a:rPr lang="tr-TR" sz="1800" dirty="0" smtClean="0"/>
              <a:t>Dr. Yusuf KARAÇAM	Ankara Üniversitesi 	Öğretim Üyesi</a:t>
            </a:r>
          </a:p>
          <a:p>
            <a:pPr>
              <a:spcAft>
                <a:spcPts val="600"/>
              </a:spcAft>
              <a:tabLst>
                <a:tab pos="3225800" algn="l"/>
                <a:tab pos="5829300" algn="l"/>
              </a:tabLst>
            </a:pPr>
            <a:r>
              <a:rPr lang="tr-TR" sz="1800" dirty="0" smtClean="0"/>
              <a:t>Sevim GÜNAYDIN	Ankara Üniversitesi	Doktora/Yük. Lisans </a:t>
            </a:r>
            <a:r>
              <a:rPr lang="tr-TR" sz="1800" dirty="0" err="1" smtClean="0"/>
              <a:t>Öğr</a:t>
            </a:r>
            <a:r>
              <a:rPr lang="tr-TR" sz="1800" dirty="0" smtClean="0"/>
              <a:t>.</a:t>
            </a:r>
          </a:p>
          <a:p>
            <a:pPr>
              <a:spcAft>
                <a:spcPts val="600"/>
              </a:spcAft>
              <a:tabLst>
                <a:tab pos="3225800" algn="l"/>
                <a:tab pos="5829300" algn="l"/>
              </a:tabLst>
            </a:pPr>
            <a:r>
              <a:rPr lang="tr-TR" sz="1800" dirty="0" smtClean="0"/>
              <a:t>Kamil SEVİNÇ	Antalya Ticaret Borsası	Borsa Çalışanı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87897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639762"/>
          </a:xfrm>
          <a:noFill/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sz="2800" b="1" dirty="0">
                <a:solidFill>
                  <a:schemeClr val="tx1"/>
                </a:solidFill>
              </a:rPr>
              <a:t>Projenin Temel Bütçe Kalemleri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066800"/>
            <a:ext cx="8077200" cy="533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tr-TR" sz="2000" dirty="0" smtClean="0">
                <a:solidFill>
                  <a:srgbClr val="0066FF"/>
                </a:solidFill>
              </a:rPr>
              <a:t>Projede ihtiyaç olan bütçenin kalemler bazında detayı tablo halinde verilir. </a:t>
            </a:r>
          </a:p>
        </p:txBody>
      </p:sp>
      <p:graphicFrame>
        <p:nvGraphicFramePr>
          <p:cNvPr id="7" name="Group 52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085476631"/>
              </p:ext>
            </p:extLst>
          </p:nvPr>
        </p:nvGraphicFramePr>
        <p:xfrm>
          <a:off x="609600" y="1600200"/>
          <a:ext cx="8077200" cy="441960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112963"/>
                <a:gridCol w="1284287"/>
                <a:gridCol w="1282700"/>
                <a:gridCol w="1131888"/>
                <a:gridCol w="1057275"/>
                <a:gridCol w="1208087"/>
              </a:tblGrid>
              <a:tr h="939606">
                <a:tc>
                  <a:txBody>
                    <a:bodyPr/>
                    <a:lstStyle/>
                    <a:p>
                      <a:pPr marL="469900" marR="0" lvl="0" indent="-469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MAKİNE TECHİZAT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(TL)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SARF MALZEMESİ</a:t>
                      </a: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(TL)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HİZMET ALIMI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(TL)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SEYAHAT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(TL)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BÜTÇE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(TL)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25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BAKANLIKTAN TALEP EDİLEN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120.000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55.000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60.000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60.000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295.000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5107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KURULUŞ KATKISI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100.000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100.000</a:t>
                      </a: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141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DESTEKLEYEN DİĞER KURULUŞ KATKISI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20.000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20.000</a:t>
                      </a: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491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TOPLAM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240.000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55.000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60.000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60.000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415.000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18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latin typeface="+mn-lt"/>
              </a:rPr>
              <a:t>Projenin Bütçe Kalemleri Detayları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40"/>
          <p:cNvSpPr>
            <a:spLocks noChangeArrowheads="1"/>
          </p:cNvSpPr>
          <p:nvPr/>
        </p:nvSpPr>
        <p:spPr bwMode="auto">
          <a:xfrm>
            <a:off x="457200" y="838200"/>
            <a:ext cx="8229600" cy="707886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chemeClr val="bg2">
                <a:alpha val="3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dirty="0">
                <a:solidFill>
                  <a:srgbClr val="0066FF"/>
                </a:solidFill>
              </a:rPr>
              <a:t>Projede Bakanlıktan talep edilen kalemlere ait detayları önem sırasına göre yazınız. Bir slaydı geçmeyiniz.</a:t>
            </a:r>
          </a:p>
        </p:txBody>
      </p:sp>
      <p:graphicFrame>
        <p:nvGraphicFramePr>
          <p:cNvPr id="6" name="Group 20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217774"/>
              </p:ext>
            </p:extLst>
          </p:nvPr>
        </p:nvGraphicFramePr>
        <p:xfrm>
          <a:off x="550068" y="1676400"/>
          <a:ext cx="8043863" cy="4495802"/>
        </p:xfrm>
        <a:graphic>
          <a:graphicData uri="http://schemas.openxmlformats.org/drawingml/2006/table">
            <a:tbl>
              <a:tblPr/>
              <a:tblGrid>
                <a:gridCol w="2171700"/>
                <a:gridCol w="2170113"/>
                <a:gridCol w="1914525"/>
                <a:gridCol w="1787525"/>
              </a:tblGrid>
              <a:tr h="52254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MAKİNE TECHİZAT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SARF MALZEMESİ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HİZMET ALIMI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SEYAHAT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8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8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8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8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8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8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8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8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37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8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16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7924800" cy="487362"/>
          </a:xfrm>
        </p:spPr>
        <p:txBody>
          <a:bodyPr/>
          <a:lstStyle/>
          <a:p>
            <a:r>
              <a:rPr lang="tr-TR" sz="2400" b="1" dirty="0" smtClean="0">
                <a:latin typeface="Times New Roman" pitchFamily="18" charset="0"/>
              </a:rPr>
              <a:t> </a:t>
            </a:r>
            <a:r>
              <a:rPr lang="tr-TR" sz="2800" b="1" dirty="0" smtClean="0">
                <a:latin typeface="+mn-lt"/>
              </a:rPr>
              <a:t>Projenin Süresi </a:t>
            </a:r>
            <a:r>
              <a:rPr lang="tr-TR" sz="2800" b="1" dirty="0"/>
              <a:t>ve Bütçenin Yıllara Göre Dağılımı</a:t>
            </a:r>
            <a:endParaRPr lang="tr-TR" sz="2800" b="1" dirty="0" smtClean="0">
              <a:latin typeface="+mn-lt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33400" y="11430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rgbClr val="0066FF"/>
                </a:solidFill>
              </a:rPr>
              <a:t>Projenin süresi, başlama ve bitiş tarihi belirtilir.</a:t>
            </a:r>
          </a:p>
        </p:txBody>
      </p:sp>
      <p:graphicFrame>
        <p:nvGraphicFramePr>
          <p:cNvPr id="7" name="Group 158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870745344"/>
              </p:ext>
            </p:extLst>
          </p:nvPr>
        </p:nvGraphicFramePr>
        <p:xfrm>
          <a:off x="723900" y="1676400"/>
          <a:ext cx="7772400" cy="1371600"/>
        </p:xfrm>
        <a:graphic>
          <a:graphicData uri="http://schemas.openxmlformats.org/drawingml/2006/table">
            <a:tbl>
              <a:tblPr/>
              <a:tblGrid>
                <a:gridCol w="2541588"/>
                <a:gridCol w="2516187"/>
                <a:gridCol w="2714625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Proje süresi (ay)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705" marB="45705" anchor="ctr" horzOverflow="overflow">
                    <a:lnL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Başlama Tarihi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5" marB="45705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Bitiş tarihi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5" marB="45705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705" marB="45705" anchor="ctr" horzOverflow="overflow">
                    <a:lnL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01.08.2014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5" marB="45705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01.06.2017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5" marB="45705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67"/>
          <p:cNvSpPr>
            <a:spLocks noChangeArrowheads="1"/>
          </p:cNvSpPr>
          <p:nvPr/>
        </p:nvSpPr>
        <p:spPr bwMode="auto">
          <a:xfrm>
            <a:off x="104775" y="3656149"/>
            <a:ext cx="9039225" cy="400110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chemeClr val="bg2">
                <a:alpha val="3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ctr" hangingPunct="0"/>
            <a:r>
              <a:rPr lang="tr-TR" b="1" dirty="0">
                <a:latin typeface="+mn-lt"/>
              </a:rPr>
              <a:t>YILLAR </a:t>
            </a:r>
            <a:r>
              <a:rPr lang="tr-TR" b="1" dirty="0" smtClean="0">
                <a:latin typeface="+mn-lt"/>
              </a:rPr>
              <a:t>İTİBARİYLE BAKANLIKTAN  </a:t>
            </a:r>
            <a:r>
              <a:rPr lang="tr-TR" b="1" dirty="0">
                <a:latin typeface="+mn-lt"/>
              </a:rPr>
              <a:t>TALEP EDİLEN DESTEK TUTARI(TL</a:t>
            </a:r>
            <a:r>
              <a:rPr lang="tr-TR" b="1" dirty="0">
                <a:latin typeface="Times New Roman" pitchFamily="18" charset="0"/>
              </a:rPr>
              <a:t>)</a:t>
            </a:r>
            <a:endParaRPr lang="en-US" b="1" dirty="0">
              <a:latin typeface="Times New Roman" pitchFamily="18" charset="0"/>
            </a:endParaRPr>
          </a:p>
        </p:txBody>
      </p:sp>
      <p:graphicFrame>
        <p:nvGraphicFramePr>
          <p:cNvPr id="9" name="Group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657508"/>
              </p:ext>
            </p:extLst>
          </p:nvPr>
        </p:nvGraphicFramePr>
        <p:xfrm>
          <a:off x="723900" y="4191000"/>
          <a:ext cx="7772400" cy="1371600"/>
        </p:xfrm>
        <a:graphic>
          <a:graphicData uri="http://schemas.openxmlformats.org/drawingml/2006/table">
            <a:tbl>
              <a:tblPr/>
              <a:tblGrid>
                <a:gridCol w="1516063"/>
                <a:gridCol w="1501775"/>
                <a:gridCol w="1619250"/>
                <a:gridCol w="1619250"/>
                <a:gridCol w="1516062"/>
              </a:tblGrid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2014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2015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2016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2017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TOPLAM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120.000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50.000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50.000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75.000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295.000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62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5" descr="2.37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655320" y="3657600"/>
            <a:ext cx="32745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tr-TR" sz="4400" dirty="0" smtClean="0">
                <a:solidFill>
                  <a:schemeClr val="bg1"/>
                </a:solidFill>
              </a:rPr>
              <a:t>Teşekkürler…</a:t>
            </a:r>
            <a:endParaRPr lang="tr-TR" sz="4400" dirty="0">
              <a:solidFill>
                <a:schemeClr val="bg1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55320" y="4952764"/>
            <a:ext cx="3124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  <a:hlinkClick r:id="rId3"/>
              </a:rPr>
              <a:t>mrçalışır@arge.gov.tr</a:t>
            </a:r>
            <a:endParaRPr lang="tr-TR" dirty="0" smtClean="0">
              <a:solidFill>
                <a:schemeClr val="bg1"/>
              </a:solidFill>
            </a:endParaRPr>
          </a:p>
          <a:p>
            <a:r>
              <a:rPr lang="tr-TR" sz="1400" dirty="0" smtClean="0">
                <a:solidFill>
                  <a:schemeClr val="bg1"/>
                </a:solidFill>
              </a:rPr>
              <a:t>Sunumu yapan kişiye ait e-posta yazılır.</a:t>
            </a:r>
            <a:endParaRPr lang="tr-T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00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70F0475B0E004746BEA74BBC155E423C" ma:contentTypeVersion="1" ma:contentTypeDescription="Yeni belge oluşturun." ma:contentTypeScope="" ma:versionID="11c2bec15e9980e8bc866fdabb89523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CE2226-29AE-4DC3-9C3A-EB178DAD38AD}"/>
</file>

<file path=customXml/itemProps2.xml><?xml version="1.0" encoding="utf-8"?>
<ds:datastoreItem xmlns:ds="http://schemas.openxmlformats.org/officeDocument/2006/customXml" ds:itemID="{09195333-7D91-4543-89BA-C0EEAC5BB636}"/>
</file>

<file path=customXml/itemProps3.xml><?xml version="1.0" encoding="utf-8"?>
<ds:datastoreItem xmlns:ds="http://schemas.openxmlformats.org/officeDocument/2006/customXml" ds:itemID="{0DE36B2F-D3DB-47B0-9062-320E30FB2454}"/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19736</TotalTime>
  <Words>281</Words>
  <Application>Microsoft Office PowerPoint</Application>
  <PresentationFormat>Ekran Gösterisi (4:3)</PresentationFormat>
  <Paragraphs>104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1" baseType="lpstr">
      <vt:lpstr>Ofis Teması</vt:lpstr>
      <vt:lpstr>1_Ofis Teması</vt:lpstr>
      <vt:lpstr>PowerPoint Sunusu</vt:lpstr>
      <vt:lpstr>PowerPoint Sunusu</vt:lpstr>
      <vt:lpstr>Yaygın Etki/Katma Değer</vt:lpstr>
      <vt:lpstr>Yöntem</vt:lpstr>
      <vt:lpstr>Proje Yürütücüsü ve Yardımcı Araştırıcılar</vt:lpstr>
      <vt:lpstr>Projenin Temel Bütçe Kalemleri</vt:lpstr>
      <vt:lpstr>Projenin Bütçe Kalemleri Detayları</vt:lpstr>
      <vt:lpstr> Projenin Süresi ve Bütçenin Yıllara Göre Dağılımı</vt:lpstr>
      <vt:lpstr>PowerPoint Sunusu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Ahmet Yucer</dc:creator>
  <cp:lastModifiedBy>Necati Tulgar</cp:lastModifiedBy>
  <cp:revision>1432</cp:revision>
  <dcterms:created xsi:type="dcterms:W3CDTF">2008-04-09T16:16:14Z</dcterms:created>
  <dcterms:modified xsi:type="dcterms:W3CDTF">2016-05-26T12:29:32Z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0x01010070F0475B0E004746BEA74BBC155E423C</vt:lpwstr>
  </property>
</Properties>
</file>